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72" r:id="rId2"/>
    <p:sldId id="294" r:id="rId3"/>
    <p:sldId id="283" r:id="rId4"/>
    <p:sldId id="295" r:id="rId5"/>
    <p:sldId id="281" r:id="rId6"/>
    <p:sldId id="296" r:id="rId7"/>
    <p:sldId id="282" r:id="rId8"/>
    <p:sldId id="285" r:id="rId9"/>
    <p:sldId id="292" r:id="rId10"/>
    <p:sldId id="293" r:id="rId11"/>
    <p:sldId id="284" r:id="rId12"/>
    <p:sldId id="286" r:id="rId13"/>
    <p:sldId id="287" r:id="rId14"/>
    <p:sldId id="288" r:id="rId15"/>
    <p:sldId id="289" r:id="rId16"/>
    <p:sldId id="290" r:id="rId17"/>
    <p:sldId id="297"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immerman" initials="S" lastIdx="7" clrIdx="0">
    <p:extLst>
      <p:ext uri="{19B8F6BF-5375-455C-9EA6-DF929625EA0E}">
        <p15:presenceInfo xmlns:p15="http://schemas.microsoft.com/office/powerpoint/2012/main" userId="SZimm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4"/>
    <a:srgbClr val="B8A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768" autoAdjust="0"/>
  </p:normalViewPr>
  <p:slideViewPr>
    <p:cSldViewPr snapToGrid="0">
      <p:cViewPr varScale="1">
        <p:scale>
          <a:sx n="110" d="100"/>
          <a:sy n="110" d="100"/>
        </p:scale>
        <p:origin x="672"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57E3A-B5C1-4FA6-B799-EEB35486B9D0}"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414F6F36-B11A-4908-AC56-BFA56E3ACCF4}">
      <dgm:prSet phldrT="[Text]"/>
      <dgm:spPr/>
      <dgm:t>
        <a:bodyPr/>
        <a:lstStyle/>
        <a:p>
          <a:r>
            <a:rPr lang="en-US" b="1" dirty="0">
              <a:latin typeface="+mn-lt"/>
            </a:rPr>
            <a:t>Anemia</a:t>
          </a:r>
        </a:p>
      </dgm:t>
    </dgm:pt>
    <dgm:pt modelId="{5C453040-AE7F-40D4-A953-43602518BD70}" type="parTrans" cxnId="{F67C604D-2464-46C7-8117-48BB86DB0EF7}">
      <dgm:prSet/>
      <dgm:spPr/>
      <dgm:t>
        <a:bodyPr/>
        <a:lstStyle/>
        <a:p>
          <a:endParaRPr lang="en-US"/>
        </a:p>
      </dgm:t>
    </dgm:pt>
    <dgm:pt modelId="{68E7FB75-883E-4F14-BCA6-A9F2D276D9FE}" type="sibTrans" cxnId="{F67C604D-2464-46C7-8117-48BB86DB0EF7}">
      <dgm:prSet/>
      <dgm:spPr/>
      <dgm:t>
        <a:bodyPr/>
        <a:lstStyle/>
        <a:p>
          <a:endParaRPr lang="en-US"/>
        </a:p>
      </dgm:t>
    </dgm:pt>
    <dgm:pt modelId="{C21F65AD-2097-4F93-8CFE-09DBEE688700}">
      <dgm:prSet phldrT="[Text]"/>
      <dgm:spPr/>
      <dgm:t>
        <a:bodyPr/>
        <a:lstStyle/>
        <a:p>
          <a:r>
            <a:rPr lang="en-US" b="1" dirty="0">
              <a:latin typeface="+mn-lt"/>
              <a:cs typeface="Calibri" panose="020F0502020204030204" pitchFamily="34" charset="0"/>
            </a:rPr>
            <a:t>↓ P</a:t>
          </a:r>
          <a:r>
            <a:rPr lang="en-US" b="1" dirty="0">
              <a:latin typeface="+mn-lt"/>
            </a:rPr>
            <a:t>roductivity</a:t>
          </a:r>
        </a:p>
      </dgm:t>
    </dgm:pt>
    <dgm:pt modelId="{5C2F6219-6BAF-450B-8FFC-A131F25D78A7}" type="parTrans" cxnId="{72A6D2B0-A923-452E-8331-91AF7DF8140F}">
      <dgm:prSet/>
      <dgm:spPr/>
      <dgm:t>
        <a:bodyPr/>
        <a:lstStyle/>
        <a:p>
          <a:endParaRPr lang="en-US">
            <a:latin typeface="+mn-lt"/>
          </a:endParaRPr>
        </a:p>
      </dgm:t>
    </dgm:pt>
    <dgm:pt modelId="{06A6D2A8-BB30-42BE-9622-6B7E847852A9}" type="sibTrans" cxnId="{72A6D2B0-A923-452E-8331-91AF7DF8140F}">
      <dgm:prSet/>
      <dgm:spPr/>
      <dgm:t>
        <a:bodyPr/>
        <a:lstStyle/>
        <a:p>
          <a:endParaRPr lang="en-US"/>
        </a:p>
      </dgm:t>
    </dgm:pt>
    <dgm:pt modelId="{FFEF37AA-6C5E-48A1-B2B2-0875D28AD27A}">
      <dgm:prSet phldrT="[Text]"/>
      <dgm:spPr/>
      <dgm:t>
        <a:bodyPr/>
        <a:lstStyle/>
        <a:p>
          <a:r>
            <a:rPr lang="en-US" b="1" dirty="0">
              <a:latin typeface="+mn-lt"/>
              <a:cs typeface="Calibri" panose="020F0502020204030204" pitchFamily="34" charset="0"/>
            </a:rPr>
            <a:t>↓ M</a:t>
          </a:r>
          <a:r>
            <a:rPr lang="en-US" b="1" dirty="0">
              <a:latin typeface="+mn-lt"/>
            </a:rPr>
            <a:t>ental capacity</a:t>
          </a:r>
        </a:p>
      </dgm:t>
    </dgm:pt>
    <dgm:pt modelId="{8E6A8C08-39B9-4CD5-8B79-BD91610BEAFC}" type="parTrans" cxnId="{296C397A-68A4-4AEA-9170-098C3035195C}">
      <dgm:prSet/>
      <dgm:spPr/>
      <dgm:t>
        <a:bodyPr/>
        <a:lstStyle/>
        <a:p>
          <a:endParaRPr lang="en-US">
            <a:latin typeface="+mn-lt"/>
          </a:endParaRPr>
        </a:p>
      </dgm:t>
    </dgm:pt>
    <dgm:pt modelId="{914413E8-390C-418F-810D-FCAEEC569F21}" type="sibTrans" cxnId="{296C397A-68A4-4AEA-9170-098C3035195C}">
      <dgm:prSet/>
      <dgm:spPr/>
      <dgm:t>
        <a:bodyPr/>
        <a:lstStyle/>
        <a:p>
          <a:endParaRPr lang="en-US"/>
        </a:p>
      </dgm:t>
    </dgm:pt>
    <dgm:pt modelId="{FE23715F-D389-4DC1-A97C-1F937CC3878A}">
      <dgm:prSet phldrT="[Text]"/>
      <dgm:spPr/>
      <dgm:t>
        <a:bodyPr/>
        <a:lstStyle/>
        <a:p>
          <a:r>
            <a:rPr lang="en-US" b="1" dirty="0">
              <a:latin typeface="+mn-lt"/>
              <a:cs typeface="Calibri" panose="020F0502020204030204" pitchFamily="34" charset="0"/>
            </a:rPr>
            <a:t>↓</a:t>
          </a:r>
          <a:r>
            <a:rPr lang="en-US" b="1" dirty="0">
              <a:latin typeface="+mn-lt"/>
            </a:rPr>
            <a:t> Academic performance</a:t>
          </a:r>
        </a:p>
      </dgm:t>
    </dgm:pt>
    <dgm:pt modelId="{4FEF3E45-9FA5-4212-8832-4C864E762D9E}" type="parTrans" cxnId="{489545DD-EEF1-4E6F-A4E5-40AB9EDDB60F}">
      <dgm:prSet/>
      <dgm:spPr/>
      <dgm:t>
        <a:bodyPr/>
        <a:lstStyle/>
        <a:p>
          <a:endParaRPr lang="en-US">
            <a:latin typeface="+mn-lt"/>
          </a:endParaRPr>
        </a:p>
      </dgm:t>
    </dgm:pt>
    <dgm:pt modelId="{98CBEFCD-5CF6-4C15-974A-FFBEBFD47E79}" type="sibTrans" cxnId="{489545DD-EEF1-4E6F-A4E5-40AB9EDDB60F}">
      <dgm:prSet/>
      <dgm:spPr/>
      <dgm:t>
        <a:bodyPr/>
        <a:lstStyle/>
        <a:p>
          <a:endParaRPr lang="en-US"/>
        </a:p>
      </dgm:t>
    </dgm:pt>
    <dgm:pt modelId="{91DB615A-2F4A-4615-9F08-502E25BE7E73}">
      <dgm:prSet phldrT="[Text]"/>
      <dgm:spPr/>
      <dgm:t>
        <a:bodyPr/>
        <a:lstStyle/>
        <a:p>
          <a:r>
            <a:rPr lang="en-US" b="1" dirty="0">
              <a:latin typeface="+mn-lt"/>
            </a:rPr>
            <a:t>Wages</a:t>
          </a:r>
          <a:r>
            <a:rPr lang="en-US" b="1" dirty="0">
              <a:latin typeface="+mn-lt"/>
              <a:cs typeface="Calibri" panose="020F0502020204030204" pitchFamily="34" charset="0"/>
            </a:rPr>
            <a:t>↓ 2.5%</a:t>
          </a:r>
          <a:endParaRPr lang="en-US" b="1" dirty="0">
            <a:latin typeface="+mn-lt"/>
          </a:endParaRPr>
        </a:p>
      </dgm:t>
    </dgm:pt>
    <dgm:pt modelId="{CB0B5471-6FE1-49B0-85B0-4408C00C7897}" type="parTrans" cxnId="{B68BD6E0-BE68-4C6F-B510-2A6F81E35C07}">
      <dgm:prSet/>
      <dgm:spPr/>
      <dgm:t>
        <a:bodyPr/>
        <a:lstStyle/>
        <a:p>
          <a:endParaRPr lang="en-US">
            <a:latin typeface="+mn-lt"/>
          </a:endParaRPr>
        </a:p>
      </dgm:t>
    </dgm:pt>
    <dgm:pt modelId="{1FD8D9CE-D27E-4780-8F19-9821678F7104}" type="sibTrans" cxnId="{B68BD6E0-BE68-4C6F-B510-2A6F81E35C07}">
      <dgm:prSet/>
      <dgm:spPr/>
      <dgm:t>
        <a:bodyPr/>
        <a:lstStyle/>
        <a:p>
          <a:endParaRPr lang="en-US"/>
        </a:p>
      </dgm:t>
    </dgm:pt>
    <dgm:pt modelId="{F0805EB3-E38E-4179-81C0-298D85B19F6A}" type="pres">
      <dgm:prSet presAssocID="{E6857E3A-B5C1-4FA6-B799-EEB35486B9D0}" presName="diagram" presStyleCnt="0">
        <dgm:presLayoutVars>
          <dgm:chPref val="1"/>
          <dgm:dir/>
          <dgm:animOne val="branch"/>
          <dgm:animLvl val="lvl"/>
          <dgm:resizeHandles val="exact"/>
        </dgm:presLayoutVars>
      </dgm:prSet>
      <dgm:spPr/>
    </dgm:pt>
    <dgm:pt modelId="{48CC7D5A-2C93-489E-8434-9283517DD653}" type="pres">
      <dgm:prSet presAssocID="{414F6F36-B11A-4908-AC56-BFA56E3ACCF4}" presName="root1" presStyleCnt="0"/>
      <dgm:spPr/>
    </dgm:pt>
    <dgm:pt modelId="{EFA403FC-68CC-4D44-9C86-60B5F3EE4201}" type="pres">
      <dgm:prSet presAssocID="{414F6F36-B11A-4908-AC56-BFA56E3ACCF4}" presName="LevelOneTextNode" presStyleLbl="node0" presStyleIdx="0" presStyleCnt="1">
        <dgm:presLayoutVars>
          <dgm:chPref val="3"/>
        </dgm:presLayoutVars>
      </dgm:prSet>
      <dgm:spPr/>
    </dgm:pt>
    <dgm:pt modelId="{94793A9E-5B49-47BD-91FF-A0DC47C27DCC}" type="pres">
      <dgm:prSet presAssocID="{414F6F36-B11A-4908-AC56-BFA56E3ACCF4}" presName="level2hierChild" presStyleCnt="0"/>
      <dgm:spPr/>
    </dgm:pt>
    <dgm:pt modelId="{AFCBF6D6-A6C9-42B8-B519-696285CF8CBE}" type="pres">
      <dgm:prSet presAssocID="{5C2F6219-6BAF-450B-8FFC-A131F25D78A7}" presName="conn2-1" presStyleLbl="parChTrans1D2" presStyleIdx="0" presStyleCnt="2"/>
      <dgm:spPr/>
    </dgm:pt>
    <dgm:pt modelId="{C6A36CCD-3DE1-4644-815C-314DF50E8AE1}" type="pres">
      <dgm:prSet presAssocID="{5C2F6219-6BAF-450B-8FFC-A131F25D78A7}" presName="connTx" presStyleLbl="parChTrans1D2" presStyleIdx="0" presStyleCnt="2"/>
      <dgm:spPr/>
    </dgm:pt>
    <dgm:pt modelId="{DA127E8D-FEC6-4E8A-9BF1-BE231436E111}" type="pres">
      <dgm:prSet presAssocID="{C21F65AD-2097-4F93-8CFE-09DBEE688700}" presName="root2" presStyleCnt="0"/>
      <dgm:spPr/>
    </dgm:pt>
    <dgm:pt modelId="{382ED1C1-5924-409A-AE21-BEF3860EAD1C}" type="pres">
      <dgm:prSet presAssocID="{C21F65AD-2097-4F93-8CFE-09DBEE688700}" presName="LevelTwoTextNode" presStyleLbl="node2" presStyleIdx="0" presStyleCnt="2">
        <dgm:presLayoutVars>
          <dgm:chPref val="3"/>
        </dgm:presLayoutVars>
      </dgm:prSet>
      <dgm:spPr/>
    </dgm:pt>
    <dgm:pt modelId="{0AFC66AA-5BAD-493C-BC07-3DD7B0C409AA}" type="pres">
      <dgm:prSet presAssocID="{C21F65AD-2097-4F93-8CFE-09DBEE688700}" presName="level3hierChild" presStyleCnt="0"/>
      <dgm:spPr/>
    </dgm:pt>
    <dgm:pt modelId="{7646A3B3-AFA0-4807-A6D3-D09B1B8A24C2}" type="pres">
      <dgm:prSet presAssocID="{8E6A8C08-39B9-4CD5-8B79-BD91610BEAFC}" presName="conn2-1" presStyleLbl="parChTrans1D2" presStyleIdx="1" presStyleCnt="2"/>
      <dgm:spPr/>
    </dgm:pt>
    <dgm:pt modelId="{40E15BA6-6E7B-4BC8-AE6E-3BC2DDF05CA0}" type="pres">
      <dgm:prSet presAssocID="{8E6A8C08-39B9-4CD5-8B79-BD91610BEAFC}" presName="connTx" presStyleLbl="parChTrans1D2" presStyleIdx="1" presStyleCnt="2"/>
      <dgm:spPr/>
    </dgm:pt>
    <dgm:pt modelId="{E0A97C2A-3625-49FE-9E75-1C1D6E77F05B}" type="pres">
      <dgm:prSet presAssocID="{FFEF37AA-6C5E-48A1-B2B2-0875D28AD27A}" presName="root2" presStyleCnt="0"/>
      <dgm:spPr/>
    </dgm:pt>
    <dgm:pt modelId="{E74311C0-ECBB-472B-992C-1B770BEE7DE5}" type="pres">
      <dgm:prSet presAssocID="{FFEF37AA-6C5E-48A1-B2B2-0875D28AD27A}" presName="LevelTwoTextNode" presStyleLbl="node2" presStyleIdx="1" presStyleCnt="2">
        <dgm:presLayoutVars>
          <dgm:chPref val="3"/>
        </dgm:presLayoutVars>
      </dgm:prSet>
      <dgm:spPr/>
    </dgm:pt>
    <dgm:pt modelId="{96D796BC-69AE-49FA-BF5F-E430B3C141E2}" type="pres">
      <dgm:prSet presAssocID="{FFEF37AA-6C5E-48A1-B2B2-0875D28AD27A}" presName="level3hierChild" presStyleCnt="0"/>
      <dgm:spPr/>
    </dgm:pt>
    <dgm:pt modelId="{6C8CA6D2-46F3-4074-AD77-014745F8C8D1}" type="pres">
      <dgm:prSet presAssocID="{4FEF3E45-9FA5-4212-8832-4C864E762D9E}" presName="conn2-1" presStyleLbl="parChTrans1D3" presStyleIdx="0" presStyleCnt="2"/>
      <dgm:spPr/>
    </dgm:pt>
    <dgm:pt modelId="{AACA606B-BD7A-41D4-B41A-F0882AEC5E41}" type="pres">
      <dgm:prSet presAssocID="{4FEF3E45-9FA5-4212-8832-4C864E762D9E}" presName="connTx" presStyleLbl="parChTrans1D3" presStyleIdx="0" presStyleCnt="2"/>
      <dgm:spPr/>
    </dgm:pt>
    <dgm:pt modelId="{D4F47CD1-6F00-49D9-A90E-C77E92800E63}" type="pres">
      <dgm:prSet presAssocID="{FE23715F-D389-4DC1-A97C-1F937CC3878A}" presName="root2" presStyleCnt="0"/>
      <dgm:spPr/>
    </dgm:pt>
    <dgm:pt modelId="{2FFDE3A6-0F20-4BFF-AB64-E44F89D8919A}" type="pres">
      <dgm:prSet presAssocID="{FE23715F-D389-4DC1-A97C-1F937CC3878A}" presName="LevelTwoTextNode" presStyleLbl="node3" presStyleIdx="0" presStyleCnt="2">
        <dgm:presLayoutVars>
          <dgm:chPref val="3"/>
        </dgm:presLayoutVars>
      </dgm:prSet>
      <dgm:spPr/>
    </dgm:pt>
    <dgm:pt modelId="{CE183124-39D0-49F8-AA68-2DA820656E77}" type="pres">
      <dgm:prSet presAssocID="{FE23715F-D389-4DC1-A97C-1F937CC3878A}" presName="level3hierChild" presStyleCnt="0"/>
      <dgm:spPr/>
    </dgm:pt>
    <dgm:pt modelId="{D3D868E5-729D-454B-A9D3-443458497BC1}" type="pres">
      <dgm:prSet presAssocID="{CB0B5471-6FE1-49B0-85B0-4408C00C7897}" presName="conn2-1" presStyleLbl="parChTrans1D3" presStyleIdx="1" presStyleCnt="2"/>
      <dgm:spPr/>
    </dgm:pt>
    <dgm:pt modelId="{8D2E9FB0-DB6C-4A30-8624-2DAA5D7097EA}" type="pres">
      <dgm:prSet presAssocID="{CB0B5471-6FE1-49B0-85B0-4408C00C7897}" presName="connTx" presStyleLbl="parChTrans1D3" presStyleIdx="1" presStyleCnt="2"/>
      <dgm:spPr/>
    </dgm:pt>
    <dgm:pt modelId="{B346C43C-08F2-4182-BD57-D01849C887D6}" type="pres">
      <dgm:prSet presAssocID="{91DB615A-2F4A-4615-9F08-502E25BE7E73}" presName="root2" presStyleCnt="0"/>
      <dgm:spPr/>
    </dgm:pt>
    <dgm:pt modelId="{B70B553E-3631-4240-AC27-056EFB8148DD}" type="pres">
      <dgm:prSet presAssocID="{91DB615A-2F4A-4615-9F08-502E25BE7E73}" presName="LevelTwoTextNode" presStyleLbl="node3" presStyleIdx="1" presStyleCnt="2">
        <dgm:presLayoutVars>
          <dgm:chPref val="3"/>
        </dgm:presLayoutVars>
      </dgm:prSet>
      <dgm:spPr/>
    </dgm:pt>
    <dgm:pt modelId="{57678680-7D3B-42EC-8E6E-12531C07D7B1}" type="pres">
      <dgm:prSet presAssocID="{91DB615A-2F4A-4615-9F08-502E25BE7E73}" presName="level3hierChild" presStyleCnt="0"/>
      <dgm:spPr/>
    </dgm:pt>
  </dgm:ptLst>
  <dgm:cxnLst>
    <dgm:cxn modelId="{16E4AE43-18DE-41B3-AC5C-28DF111B6B3A}" type="presOf" srcId="{8E6A8C08-39B9-4CD5-8B79-BD91610BEAFC}" destId="{40E15BA6-6E7B-4BC8-AE6E-3BC2DDF05CA0}" srcOrd="1" destOrd="0" presId="urn:microsoft.com/office/officeart/2005/8/layout/hierarchy2"/>
    <dgm:cxn modelId="{5281CC4C-E1C9-4CE5-B330-5CCAEA69A508}" type="presOf" srcId="{CB0B5471-6FE1-49B0-85B0-4408C00C7897}" destId="{D3D868E5-729D-454B-A9D3-443458497BC1}" srcOrd="0" destOrd="0" presId="urn:microsoft.com/office/officeart/2005/8/layout/hierarchy2"/>
    <dgm:cxn modelId="{F67C604D-2464-46C7-8117-48BB86DB0EF7}" srcId="{E6857E3A-B5C1-4FA6-B799-EEB35486B9D0}" destId="{414F6F36-B11A-4908-AC56-BFA56E3ACCF4}" srcOrd="0" destOrd="0" parTransId="{5C453040-AE7F-40D4-A953-43602518BD70}" sibTransId="{68E7FB75-883E-4F14-BCA6-A9F2D276D9FE}"/>
    <dgm:cxn modelId="{D94FCF65-9E19-411D-9330-556178182D72}" type="presOf" srcId="{FE23715F-D389-4DC1-A97C-1F937CC3878A}" destId="{2FFDE3A6-0F20-4BFF-AB64-E44F89D8919A}" srcOrd="0" destOrd="0" presId="urn:microsoft.com/office/officeart/2005/8/layout/hierarchy2"/>
    <dgm:cxn modelId="{C3BC396F-4FCE-4A4A-B8A9-8685379B8D3B}" type="presOf" srcId="{414F6F36-B11A-4908-AC56-BFA56E3ACCF4}" destId="{EFA403FC-68CC-4D44-9C86-60B5F3EE4201}" srcOrd="0" destOrd="0" presId="urn:microsoft.com/office/officeart/2005/8/layout/hierarchy2"/>
    <dgm:cxn modelId="{1A916A73-6CA8-4C4B-967E-E7D70D5E6845}" type="presOf" srcId="{8E6A8C08-39B9-4CD5-8B79-BD91610BEAFC}" destId="{7646A3B3-AFA0-4807-A6D3-D09B1B8A24C2}" srcOrd="0" destOrd="0" presId="urn:microsoft.com/office/officeart/2005/8/layout/hierarchy2"/>
    <dgm:cxn modelId="{296C397A-68A4-4AEA-9170-098C3035195C}" srcId="{414F6F36-B11A-4908-AC56-BFA56E3ACCF4}" destId="{FFEF37AA-6C5E-48A1-B2B2-0875D28AD27A}" srcOrd="1" destOrd="0" parTransId="{8E6A8C08-39B9-4CD5-8B79-BD91610BEAFC}" sibTransId="{914413E8-390C-418F-810D-FCAEEC569F21}"/>
    <dgm:cxn modelId="{708F1080-ECAB-45A4-8491-523C3B961334}" type="presOf" srcId="{E6857E3A-B5C1-4FA6-B799-EEB35486B9D0}" destId="{F0805EB3-E38E-4179-81C0-298D85B19F6A}" srcOrd="0" destOrd="0" presId="urn:microsoft.com/office/officeart/2005/8/layout/hierarchy2"/>
    <dgm:cxn modelId="{1B08AC81-E89D-4A1A-8B64-9A09EC570D49}" type="presOf" srcId="{FFEF37AA-6C5E-48A1-B2B2-0875D28AD27A}" destId="{E74311C0-ECBB-472B-992C-1B770BEE7DE5}" srcOrd="0" destOrd="0" presId="urn:microsoft.com/office/officeart/2005/8/layout/hierarchy2"/>
    <dgm:cxn modelId="{4835708C-8EC6-4B0E-A524-B65BA09C007B}" type="presOf" srcId="{5C2F6219-6BAF-450B-8FFC-A131F25D78A7}" destId="{C6A36CCD-3DE1-4644-815C-314DF50E8AE1}" srcOrd="1" destOrd="0" presId="urn:microsoft.com/office/officeart/2005/8/layout/hierarchy2"/>
    <dgm:cxn modelId="{926CAA9B-3674-4D91-8D2E-89789B10145C}" type="presOf" srcId="{4FEF3E45-9FA5-4212-8832-4C864E762D9E}" destId="{6C8CA6D2-46F3-4074-AD77-014745F8C8D1}" srcOrd="0" destOrd="0" presId="urn:microsoft.com/office/officeart/2005/8/layout/hierarchy2"/>
    <dgm:cxn modelId="{956B9B9E-C346-4618-8E95-E2C5D4718815}" type="presOf" srcId="{91DB615A-2F4A-4615-9F08-502E25BE7E73}" destId="{B70B553E-3631-4240-AC27-056EFB8148DD}" srcOrd="0" destOrd="0" presId="urn:microsoft.com/office/officeart/2005/8/layout/hierarchy2"/>
    <dgm:cxn modelId="{72A6D2B0-A923-452E-8331-91AF7DF8140F}" srcId="{414F6F36-B11A-4908-AC56-BFA56E3ACCF4}" destId="{C21F65AD-2097-4F93-8CFE-09DBEE688700}" srcOrd="0" destOrd="0" parTransId="{5C2F6219-6BAF-450B-8FFC-A131F25D78A7}" sibTransId="{06A6D2A8-BB30-42BE-9622-6B7E847852A9}"/>
    <dgm:cxn modelId="{073222D0-8D71-48B3-BE0A-A22BFA0A7F7D}" type="presOf" srcId="{5C2F6219-6BAF-450B-8FFC-A131F25D78A7}" destId="{AFCBF6D6-A6C9-42B8-B519-696285CF8CBE}" srcOrd="0" destOrd="0" presId="urn:microsoft.com/office/officeart/2005/8/layout/hierarchy2"/>
    <dgm:cxn modelId="{F25CC6DB-5D2F-456B-B084-E2A816B0B19C}" type="presOf" srcId="{C21F65AD-2097-4F93-8CFE-09DBEE688700}" destId="{382ED1C1-5924-409A-AE21-BEF3860EAD1C}" srcOrd="0" destOrd="0" presId="urn:microsoft.com/office/officeart/2005/8/layout/hierarchy2"/>
    <dgm:cxn modelId="{489545DD-EEF1-4E6F-A4E5-40AB9EDDB60F}" srcId="{FFEF37AA-6C5E-48A1-B2B2-0875D28AD27A}" destId="{FE23715F-D389-4DC1-A97C-1F937CC3878A}" srcOrd="0" destOrd="0" parTransId="{4FEF3E45-9FA5-4212-8832-4C864E762D9E}" sibTransId="{98CBEFCD-5CF6-4C15-974A-FFBEBFD47E79}"/>
    <dgm:cxn modelId="{B68BD6E0-BE68-4C6F-B510-2A6F81E35C07}" srcId="{FFEF37AA-6C5E-48A1-B2B2-0875D28AD27A}" destId="{91DB615A-2F4A-4615-9F08-502E25BE7E73}" srcOrd="1" destOrd="0" parTransId="{CB0B5471-6FE1-49B0-85B0-4408C00C7897}" sibTransId="{1FD8D9CE-D27E-4780-8F19-9821678F7104}"/>
    <dgm:cxn modelId="{0BF25DEE-70D7-47A5-8CA3-C1269E7CCC0C}" type="presOf" srcId="{4FEF3E45-9FA5-4212-8832-4C864E762D9E}" destId="{AACA606B-BD7A-41D4-B41A-F0882AEC5E41}" srcOrd="1" destOrd="0" presId="urn:microsoft.com/office/officeart/2005/8/layout/hierarchy2"/>
    <dgm:cxn modelId="{6D9CE1FD-801B-4028-8655-46ECEF13F479}" type="presOf" srcId="{CB0B5471-6FE1-49B0-85B0-4408C00C7897}" destId="{8D2E9FB0-DB6C-4A30-8624-2DAA5D7097EA}" srcOrd="1" destOrd="0" presId="urn:microsoft.com/office/officeart/2005/8/layout/hierarchy2"/>
    <dgm:cxn modelId="{BE0E8FCA-ED9F-4F61-AEE3-5B6E8CC284D1}" type="presParOf" srcId="{F0805EB3-E38E-4179-81C0-298D85B19F6A}" destId="{48CC7D5A-2C93-489E-8434-9283517DD653}" srcOrd="0" destOrd="0" presId="urn:microsoft.com/office/officeart/2005/8/layout/hierarchy2"/>
    <dgm:cxn modelId="{35DFC6C0-A4E9-4E4B-8591-97358DFF1599}" type="presParOf" srcId="{48CC7D5A-2C93-489E-8434-9283517DD653}" destId="{EFA403FC-68CC-4D44-9C86-60B5F3EE4201}" srcOrd="0" destOrd="0" presId="urn:microsoft.com/office/officeart/2005/8/layout/hierarchy2"/>
    <dgm:cxn modelId="{C6C911FA-876A-4005-B1AC-EF345E5899B2}" type="presParOf" srcId="{48CC7D5A-2C93-489E-8434-9283517DD653}" destId="{94793A9E-5B49-47BD-91FF-A0DC47C27DCC}" srcOrd="1" destOrd="0" presId="urn:microsoft.com/office/officeart/2005/8/layout/hierarchy2"/>
    <dgm:cxn modelId="{CE477AD1-0D74-4DCD-B012-1C74A5063050}" type="presParOf" srcId="{94793A9E-5B49-47BD-91FF-A0DC47C27DCC}" destId="{AFCBF6D6-A6C9-42B8-B519-696285CF8CBE}" srcOrd="0" destOrd="0" presId="urn:microsoft.com/office/officeart/2005/8/layout/hierarchy2"/>
    <dgm:cxn modelId="{12FF20CE-2B3F-4A53-BFC4-EF50417ABDFF}" type="presParOf" srcId="{AFCBF6D6-A6C9-42B8-B519-696285CF8CBE}" destId="{C6A36CCD-3DE1-4644-815C-314DF50E8AE1}" srcOrd="0" destOrd="0" presId="urn:microsoft.com/office/officeart/2005/8/layout/hierarchy2"/>
    <dgm:cxn modelId="{627B2BB1-4182-4374-9518-CEC2215110ED}" type="presParOf" srcId="{94793A9E-5B49-47BD-91FF-A0DC47C27DCC}" destId="{DA127E8D-FEC6-4E8A-9BF1-BE231436E111}" srcOrd="1" destOrd="0" presId="urn:microsoft.com/office/officeart/2005/8/layout/hierarchy2"/>
    <dgm:cxn modelId="{EFEC223F-0C4E-41E1-BB1C-A9A8D0E272DE}" type="presParOf" srcId="{DA127E8D-FEC6-4E8A-9BF1-BE231436E111}" destId="{382ED1C1-5924-409A-AE21-BEF3860EAD1C}" srcOrd="0" destOrd="0" presId="urn:microsoft.com/office/officeart/2005/8/layout/hierarchy2"/>
    <dgm:cxn modelId="{9CF265AC-A7B2-42F6-8886-2525941BF18E}" type="presParOf" srcId="{DA127E8D-FEC6-4E8A-9BF1-BE231436E111}" destId="{0AFC66AA-5BAD-493C-BC07-3DD7B0C409AA}" srcOrd="1" destOrd="0" presId="urn:microsoft.com/office/officeart/2005/8/layout/hierarchy2"/>
    <dgm:cxn modelId="{C3B280C4-1BCF-435B-A84B-06EF65CE5838}" type="presParOf" srcId="{94793A9E-5B49-47BD-91FF-A0DC47C27DCC}" destId="{7646A3B3-AFA0-4807-A6D3-D09B1B8A24C2}" srcOrd="2" destOrd="0" presId="urn:microsoft.com/office/officeart/2005/8/layout/hierarchy2"/>
    <dgm:cxn modelId="{5700D27B-D885-4C91-89A5-CEBB54B15DEE}" type="presParOf" srcId="{7646A3B3-AFA0-4807-A6D3-D09B1B8A24C2}" destId="{40E15BA6-6E7B-4BC8-AE6E-3BC2DDF05CA0}" srcOrd="0" destOrd="0" presId="urn:microsoft.com/office/officeart/2005/8/layout/hierarchy2"/>
    <dgm:cxn modelId="{CFFB9A02-3F70-4D33-BD63-871D05BCE1D7}" type="presParOf" srcId="{94793A9E-5B49-47BD-91FF-A0DC47C27DCC}" destId="{E0A97C2A-3625-49FE-9E75-1C1D6E77F05B}" srcOrd="3" destOrd="0" presId="urn:microsoft.com/office/officeart/2005/8/layout/hierarchy2"/>
    <dgm:cxn modelId="{B98B7FA9-F63E-4B1C-99F4-84A2F18A8234}" type="presParOf" srcId="{E0A97C2A-3625-49FE-9E75-1C1D6E77F05B}" destId="{E74311C0-ECBB-472B-992C-1B770BEE7DE5}" srcOrd="0" destOrd="0" presId="urn:microsoft.com/office/officeart/2005/8/layout/hierarchy2"/>
    <dgm:cxn modelId="{8A2D55EC-2B72-4A15-A511-230B4EABEA91}" type="presParOf" srcId="{E0A97C2A-3625-49FE-9E75-1C1D6E77F05B}" destId="{96D796BC-69AE-49FA-BF5F-E430B3C141E2}" srcOrd="1" destOrd="0" presId="urn:microsoft.com/office/officeart/2005/8/layout/hierarchy2"/>
    <dgm:cxn modelId="{1E361745-72DE-4155-A2EB-72568840A0C3}" type="presParOf" srcId="{96D796BC-69AE-49FA-BF5F-E430B3C141E2}" destId="{6C8CA6D2-46F3-4074-AD77-014745F8C8D1}" srcOrd="0" destOrd="0" presId="urn:microsoft.com/office/officeart/2005/8/layout/hierarchy2"/>
    <dgm:cxn modelId="{BF45A0F8-9EFF-4347-9DCB-10B689C39A36}" type="presParOf" srcId="{6C8CA6D2-46F3-4074-AD77-014745F8C8D1}" destId="{AACA606B-BD7A-41D4-B41A-F0882AEC5E41}" srcOrd="0" destOrd="0" presId="urn:microsoft.com/office/officeart/2005/8/layout/hierarchy2"/>
    <dgm:cxn modelId="{21F7C2D1-E8E4-4DA6-B3B0-C6731FB7A96A}" type="presParOf" srcId="{96D796BC-69AE-49FA-BF5F-E430B3C141E2}" destId="{D4F47CD1-6F00-49D9-A90E-C77E92800E63}" srcOrd="1" destOrd="0" presId="urn:microsoft.com/office/officeart/2005/8/layout/hierarchy2"/>
    <dgm:cxn modelId="{C558C964-8ADD-4E46-BB4C-A60FE0F233C5}" type="presParOf" srcId="{D4F47CD1-6F00-49D9-A90E-C77E92800E63}" destId="{2FFDE3A6-0F20-4BFF-AB64-E44F89D8919A}" srcOrd="0" destOrd="0" presId="urn:microsoft.com/office/officeart/2005/8/layout/hierarchy2"/>
    <dgm:cxn modelId="{D4DAAB1E-017E-478F-970E-BBC16C4FFC71}" type="presParOf" srcId="{D4F47CD1-6F00-49D9-A90E-C77E92800E63}" destId="{CE183124-39D0-49F8-AA68-2DA820656E77}" srcOrd="1" destOrd="0" presId="urn:microsoft.com/office/officeart/2005/8/layout/hierarchy2"/>
    <dgm:cxn modelId="{D2FBA4A7-3C50-47A5-8867-1F8F0CBF4A39}" type="presParOf" srcId="{96D796BC-69AE-49FA-BF5F-E430B3C141E2}" destId="{D3D868E5-729D-454B-A9D3-443458497BC1}" srcOrd="2" destOrd="0" presId="urn:microsoft.com/office/officeart/2005/8/layout/hierarchy2"/>
    <dgm:cxn modelId="{FCB830CC-D7AC-491A-97E9-103EC2A8BC81}" type="presParOf" srcId="{D3D868E5-729D-454B-A9D3-443458497BC1}" destId="{8D2E9FB0-DB6C-4A30-8624-2DAA5D7097EA}" srcOrd="0" destOrd="0" presId="urn:microsoft.com/office/officeart/2005/8/layout/hierarchy2"/>
    <dgm:cxn modelId="{34E19BE9-94CE-40A1-90B0-79A740FEB1A9}" type="presParOf" srcId="{96D796BC-69AE-49FA-BF5F-E430B3C141E2}" destId="{B346C43C-08F2-4182-BD57-D01849C887D6}" srcOrd="3" destOrd="0" presId="urn:microsoft.com/office/officeart/2005/8/layout/hierarchy2"/>
    <dgm:cxn modelId="{DFC89111-5C35-4158-987A-5BC84E902056}" type="presParOf" srcId="{B346C43C-08F2-4182-BD57-D01849C887D6}" destId="{B70B553E-3631-4240-AC27-056EFB8148DD}" srcOrd="0" destOrd="0" presId="urn:microsoft.com/office/officeart/2005/8/layout/hierarchy2"/>
    <dgm:cxn modelId="{41DEB362-B046-4434-9E33-AEAB9329D420}" type="presParOf" srcId="{B346C43C-08F2-4182-BD57-D01849C887D6}" destId="{57678680-7D3B-42EC-8E6E-12531C07D7B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25042-3E57-4685-9269-6D16582DB167}" type="doc">
      <dgm:prSet loTypeId="urn:microsoft.com/office/officeart/2005/8/layout/bProcess3" loCatId="process" qsTypeId="urn:microsoft.com/office/officeart/2005/8/quickstyle/simple4" qsCatId="simple" csTypeId="urn:microsoft.com/office/officeart/2005/8/colors/colorful2" csCatId="colorful" phldr="1"/>
      <dgm:spPr/>
    </dgm:pt>
    <dgm:pt modelId="{804EF095-471C-48BA-A386-B8A21BE4AD8A}">
      <dgm:prSet phldrT="[Text]"/>
      <dgm:spPr/>
      <dgm:t>
        <a:bodyPr/>
        <a:lstStyle/>
        <a:p>
          <a:r>
            <a:rPr lang="en-US" dirty="0">
              <a:latin typeface="+mn-lt"/>
            </a:rPr>
            <a:t>Sufficient Nutrient Intake</a:t>
          </a:r>
        </a:p>
      </dgm:t>
    </dgm:pt>
    <dgm:pt modelId="{CD5139CF-CE29-4E02-A392-EB621C7BB9D5}" type="parTrans" cxnId="{11973A2F-8A69-4E34-B8E1-E9666524ECA5}">
      <dgm:prSet/>
      <dgm:spPr/>
      <dgm:t>
        <a:bodyPr/>
        <a:lstStyle/>
        <a:p>
          <a:endParaRPr lang="en-US"/>
        </a:p>
      </dgm:t>
    </dgm:pt>
    <dgm:pt modelId="{C237C565-0CE3-424F-8429-32167E157196}" type="sibTrans" cxnId="{11973A2F-8A69-4E34-B8E1-E9666524ECA5}">
      <dgm:prSet/>
      <dgm:spPr/>
      <dgm:t>
        <a:bodyPr/>
        <a:lstStyle/>
        <a:p>
          <a:endParaRPr lang="en-US">
            <a:latin typeface="+mn-lt"/>
          </a:endParaRPr>
        </a:p>
      </dgm:t>
    </dgm:pt>
    <dgm:pt modelId="{97B8D692-F034-483B-B9B3-EB0B0390DB65}">
      <dgm:prSet phldrT="[Text]" custT="1"/>
      <dgm:spPr/>
      <dgm:t>
        <a:bodyPr/>
        <a:lstStyle/>
        <a:p>
          <a:r>
            <a:rPr lang="en-US" sz="2800" dirty="0">
              <a:latin typeface="+mn-lt"/>
              <a:cs typeface="Times New Roman" panose="02020603050405020304" pitchFamily="18" charset="0"/>
            </a:rPr>
            <a:t>↑</a:t>
          </a:r>
          <a:r>
            <a:rPr lang="en-US" sz="2400" dirty="0">
              <a:latin typeface="+mn-lt"/>
            </a:rPr>
            <a:t>Productivity </a:t>
          </a:r>
        </a:p>
      </dgm:t>
    </dgm:pt>
    <dgm:pt modelId="{5C7FC5CD-E84F-4820-A519-AA33F6019F01}" type="parTrans" cxnId="{A931CE42-7FFD-4EC5-9236-297676997D04}">
      <dgm:prSet/>
      <dgm:spPr/>
      <dgm:t>
        <a:bodyPr/>
        <a:lstStyle/>
        <a:p>
          <a:endParaRPr lang="en-US"/>
        </a:p>
      </dgm:t>
    </dgm:pt>
    <dgm:pt modelId="{ACA56DEF-0A09-4136-9718-246CE5C0E04B}" type="sibTrans" cxnId="{A931CE42-7FFD-4EC5-9236-297676997D04}">
      <dgm:prSet/>
      <dgm:spPr/>
      <dgm:t>
        <a:bodyPr/>
        <a:lstStyle/>
        <a:p>
          <a:endParaRPr lang="en-US">
            <a:latin typeface="+mn-lt"/>
          </a:endParaRPr>
        </a:p>
      </dgm:t>
    </dgm:pt>
    <dgm:pt modelId="{C9666A39-AE37-4894-AAC7-8D2E130D99BD}">
      <dgm:prSet phldrT="[Text]"/>
      <dgm:spPr/>
      <dgm:t>
        <a:bodyPr/>
        <a:lstStyle/>
        <a:p>
          <a:r>
            <a:rPr lang="en-US" dirty="0">
              <a:latin typeface="+mn-lt"/>
              <a:cs typeface="Times New Roman" panose="02020603050405020304" pitchFamily="18" charset="0"/>
            </a:rPr>
            <a:t>↑</a:t>
          </a:r>
          <a:r>
            <a:rPr lang="en-US" dirty="0">
              <a:latin typeface="+mn-lt"/>
            </a:rPr>
            <a:t>Agricultural Production</a:t>
          </a:r>
        </a:p>
      </dgm:t>
    </dgm:pt>
    <dgm:pt modelId="{38980D05-0785-45F7-9C90-96F174D2FEDB}" type="parTrans" cxnId="{59A93588-F7EC-4DEE-9F7E-A2D4F7219DD3}">
      <dgm:prSet/>
      <dgm:spPr/>
      <dgm:t>
        <a:bodyPr/>
        <a:lstStyle/>
        <a:p>
          <a:endParaRPr lang="en-US"/>
        </a:p>
      </dgm:t>
    </dgm:pt>
    <dgm:pt modelId="{F41BA9AB-10D9-4E78-8DE7-17863307EA65}" type="sibTrans" cxnId="{59A93588-F7EC-4DEE-9F7E-A2D4F7219DD3}">
      <dgm:prSet/>
      <dgm:spPr/>
      <dgm:t>
        <a:bodyPr/>
        <a:lstStyle/>
        <a:p>
          <a:endParaRPr lang="en-US">
            <a:latin typeface="+mn-lt"/>
          </a:endParaRPr>
        </a:p>
      </dgm:t>
    </dgm:pt>
    <dgm:pt modelId="{84016CA0-C180-418E-9C33-B7DA975BE495}">
      <dgm:prSet/>
      <dgm:spPr/>
      <dgm:t>
        <a:bodyPr/>
        <a:lstStyle/>
        <a:p>
          <a:r>
            <a:rPr lang="en-US" dirty="0">
              <a:latin typeface="+mn-lt"/>
              <a:cs typeface="Times New Roman" panose="02020603050405020304" pitchFamily="18" charset="0"/>
            </a:rPr>
            <a:t>↑ Food </a:t>
          </a:r>
          <a:r>
            <a:rPr lang="en-US" dirty="0">
              <a:latin typeface="+mn-lt"/>
            </a:rPr>
            <a:t>Supply</a:t>
          </a:r>
        </a:p>
      </dgm:t>
    </dgm:pt>
    <dgm:pt modelId="{7BD0CD69-B2FD-4428-ABB5-BB1662314CE3}" type="parTrans" cxnId="{2E12CF4A-6207-437C-83D0-F16D71FEBA1B}">
      <dgm:prSet/>
      <dgm:spPr/>
      <dgm:t>
        <a:bodyPr/>
        <a:lstStyle/>
        <a:p>
          <a:endParaRPr lang="en-US"/>
        </a:p>
      </dgm:t>
    </dgm:pt>
    <dgm:pt modelId="{786BE013-0D3E-4CAB-8C48-93B236F3F2D2}" type="sibTrans" cxnId="{2E12CF4A-6207-437C-83D0-F16D71FEBA1B}">
      <dgm:prSet/>
      <dgm:spPr/>
      <dgm:t>
        <a:bodyPr/>
        <a:lstStyle/>
        <a:p>
          <a:endParaRPr lang="en-US">
            <a:latin typeface="+mn-lt"/>
          </a:endParaRPr>
        </a:p>
      </dgm:t>
    </dgm:pt>
    <dgm:pt modelId="{11920893-8B21-43CB-B624-395125E4DDDB}">
      <dgm:prSet/>
      <dgm:spPr>
        <a:ln w="69850">
          <a:solidFill>
            <a:schemeClr val="accent1"/>
          </a:solidFill>
        </a:ln>
      </dgm:spPr>
      <dgm:t>
        <a:bodyPr/>
        <a:lstStyle/>
        <a:p>
          <a:r>
            <a:rPr lang="en-US" b="1" dirty="0">
              <a:latin typeface="+mn-lt"/>
            </a:rPr>
            <a:t>Help End Hunger</a:t>
          </a:r>
        </a:p>
      </dgm:t>
    </dgm:pt>
    <dgm:pt modelId="{DA7A5841-66E5-4159-A201-274D15758C1C}" type="parTrans" cxnId="{AE4F8328-C5DF-4858-AE02-06D31659A644}">
      <dgm:prSet/>
      <dgm:spPr/>
      <dgm:t>
        <a:bodyPr/>
        <a:lstStyle/>
        <a:p>
          <a:endParaRPr lang="en-US"/>
        </a:p>
      </dgm:t>
    </dgm:pt>
    <dgm:pt modelId="{35446ED4-5A4A-438A-B41F-1F65EA5B68ED}" type="sibTrans" cxnId="{AE4F8328-C5DF-4858-AE02-06D31659A644}">
      <dgm:prSet/>
      <dgm:spPr/>
      <dgm:t>
        <a:bodyPr/>
        <a:lstStyle/>
        <a:p>
          <a:endParaRPr lang="en-US"/>
        </a:p>
      </dgm:t>
    </dgm:pt>
    <dgm:pt modelId="{4419CD52-7589-4653-A469-B2047A73DD2D}" type="pres">
      <dgm:prSet presAssocID="{64D25042-3E57-4685-9269-6D16582DB167}" presName="Name0" presStyleCnt="0">
        <dgm:presLayoutVars>
          <dgm:dir/>
          <dgm:resizeHandles val="exact"/>
        </dgm:presLayoutVars>
      </dgm:prSet>
      <dgm:spPr/>
    </dgm:pt>
    <dgm:pt modelId="{2A0179D1-DF5A-425F-9E88-AC3079466DA4}" type="pres">
      <dgm:prSet presAssocID="{804EF095-471C-48BA-A386-B8A21BE4AD8A}" presName="node" presStyleLbl="node1" presStyleIdx="0" presStyleCnt="5">
        <dgm:presLayoutVars>
          <dgm:bulletEnabled val="1"/>
        </dgm:presLayoutVars>
      </dgm:prSet>
      <dgm:spPr/>
    </dgm:pt>
    <dgm:pt modelId="{DBC4EA37-B4CD-4980-A8A4-C7719F0449F6}" type="pres">
      <dgm:prSet presAssocID="{C237C565-0CE3-424F-8429-32167E157196}" presName="sibTrans" presStyleLbl="sibTrans1D1" presStyleIdx="0" presStyleCnt="4"/>
      <dgm:spPr/>
    </dgm:pt>
    <dgm:pt modelId="{1D5C3A49-1BD4-4C7A-BD1C-12E165C7BD71}" type="pres">
      <dgm:prSet presAssocID="{C237C565-0CE3-424F-8429-32167E157196}" presName="connectorText" presStyleLbl="sibTrans1D1" presStyleIdx="0" presStyleCnt="4"/>
      <dgm:spPr/>
    </dgm:pt>
    <dgm:pt modelId="{5B31B2AD-EAE6-4700-8B9B-D5A2CF59FD23}" type="pres">
      <dgm:prSet presAssocID="{97B8D692-F034-483B-B9B3-EB0B0390DB65}" presName="node" presStyleLbl="node1" presStyleIdx="1" presStyleCnt="5">
        <dgm:presLayoutVars>
          <dgm:bulletEnabled val="1"/>
        </dgm:presLayoutVars>
      </dgm:prSet>
      <dgm:spPr/>
    </dgm:pt>
    <dgm:pt modelId="{2322B617-29F9-40CA-850A-3E8A0E13AFC3}" type="pres">
      <dgm:prSet presAssocID="{ACA56DEF-0A09-4136-9718-246CE5C0E04B}" presName="sibTrans" presStyleLbl="sibTrans1D1" presStyleIdx="1" presStyleCnt="4"/>
      <dgm:spPr/>
    </dgm:pt>
    <dgm:pt modelId="{1C93044F-3BD7-44AF-A663-65B9437BF56F}" type="pres">
      <dgm:prSet presAssocID="{ACA56DEF-0A09-4136-9718-246CE5C0E04B}" presName="connectorText" presStyleLbl="sibTrans1D1" presStyleIdx="1" presStyleCnt="4"/>
      <dgm:spPr/>
    </dgm:pt>
    <dgm:pt modelId="{CE1625A7-D330-43ED-845A-091D685D9211}" type="pres">
      <dgm:prSet presAssocID="{C9666A39-AE37-4894-AAC7-8D2E130D99BD}" presName="node" presStyleLbl="node1" presStyleIdx="2" presStyleCnt="5">
        <dgm:presLayoutVars>
          <dgm:bulletEnabled val="1"/>
        </dgm:presLayoutVars>
      </dgm:prSet>
      <dgm:spPr/>
    </dgm:pt>
    <dgm:pt modelId="{E08C8B8C-E13E-479E-BFA3-0ECC06B093B7}" type="pres">
      <dgm:prSet presAssocID="{F41BA9AB-10D9-4E78-8DE7-17863307EA65}" presName="sibTrans" presStyleLbl="sibTrans1D1" presStyleIdx="2" presStyleCnt="4"/>
      <dgm:spPr/>
    </dgm:pt>
    <dgm:pt modelId="{123AC733-48B0-457E-BA0A-94945C767741}" type="pres">
      <dgm:prSet presAssocID="{F41BA9AB-10D9-4E78-8DE7-17863307EA65}" presName="connectorText" presStyleLbl="sibTrans1D1" presStyleIdx="2" presStyleCnt="4"/>
      <dgm:spPr/>
    </dgm:pt>
    <dgm:pt modelId="{648AB478-1740-4EA4-BA11-D26C75D7FF7E}" type="pres">
      <dgm:prSet presAssocID="{84016CA0-C180-418E-9C33-B7DA975BE495}" presName="node" presStyleLbl="node1" presStyleIdx="3" presStyleCnt="5" custLinFactNeighborX="-6310" custLinFactNeighborY="0">
        <dgm:presLayoutVars>
          <dgm:bulletEnabled val="1"/>
        </dgm:presLayoutVars>
      </dgm:prSet>
      <dgm:spPr/>
    </dgm:pt>
    <dgm:pt modelId="{6C64B416-CAEB-4901-B363-85D5E4002A68}" type="pres">
      <dgm:prSet presAssocID="{786BE013-0D3E-4CAB-8C48-93B236F3F2D2}" presName="sibTrans" presStyleLbl="sibTrans1D1" presStyleIdx="3" presStyleCnt="4"/>
      <dgm:spPr/>
    </dgm:pt>
    <dgm:pt modelId="{9585A72E-4EB2-484A-A842-8C2A72CED85C}" type="pres">
      <dgm:prSet presAssocID="{786BE013-0D3E-4CAB-8C48-93B236F3F2D2}" presName="connectorText" presStyleLbl="sibTrans1D1" presStyleIdx="3" presStyleCnt="4"/>
      <dgm:spPr/>
    </dgm:pt>
    <dgm:pt modelId="{493F5BF3-D723-46F7-8021-16FCC849F2D3}" type="pres">
      <dgm:prSet presAssocID="{11920893-8B21-43CB-B624-395125E4DDDB}" presName="node" presStyleLbl="node1" presStyleIdx="4" presStyleCnt="5">
        <dgm:presLayoutVars>
          <dgm:bulletEnabled val="1"/>
        </dgm:presLayoutVars>
      </dgm:prSet>
      <dgm:spPr/>
    </dgm:pt>
  </dgm:ptLst>
  <dgm:cxnLst>
    <dgm:cxn modelId="{BA131722-B65D-4CCE-9CF4-DEE3A94341DB}" type="presOf" srcId="{804EF095-471C-48BA-A386-B8A21BE4AD8A}" destId="{2A0179D1-DF5A-425F-9E88-AC3079466DA4}" srcOrd="0" destOrd="0" presId="urn:microsoft.com/office/officeart/2005/8/layout/bProcess3"/>
    <dgm:cxn modelId="{AE4F8328-C5DF-4858-AE02-06D31659A644}" srcId="{64D25042-3E57-4685-9269-6D16582DB167}" destId="{11920893-8B21-43CB-B624-395125E4DDDB}" srcOrd="4" destOrd="0" parTransId="{DA7A5841-66E5-4159-A201-274D15758C1C}" sibTransId="{35446ED4-5A4A-438A-B41F-1F65EA5B68ED}"/>
    <dgm:cxn modelId="{11973A2F-8A69-4E34-B8E1-E9666524ECA5}" srcId="{64D25042-3E57-4685-9269-6D16582DB167}" destId="{804EF095-471C-48BA-A386-B8A21BE4AD8A}" srcOrd="0" destOrd="0" parTransId="{CD5139CF-CE29-4E02-A392-EB621C7BB9D5}" sibTransId="{C237C565-0CE3-424F-8429-32167E157196}"/>
    <dgm:cxn modelId="{A931CE42-7FFD-4EC5-9236-297676997D04}" srcId="{64D25042-3E57-4685-9269-6D16582DB167}" destId="{97B8D692-F034-483B-B9B3-EB0B0390DB65}" srcOrd="1" destOrd="0" parTransId="{5C7FC5CD-E84F-4820-A519-AA33F6019F01}" sibTransId="{ACA56DEF-0A09-4136-9718-246CE5C0E04B}"/>
    <dgm:cxn modelId="{2E12CF4A-6207-437C-83D0-F16D71FEBA1B}" srcId="{64D25042-3E57-4685-9269-6D16582DB167}" destId="{84016CA0-C180-418E-9C33-B7DA975BE495}" srcOrd="3" destOrd="0" parTransId="{7BD0CD69-B2FD-4428-ABB5-BB1662314CE3}" sibTransId="{786BE013-0D3E-4CAB-8C48-93B236F3F2D2}"/>
    <dgm:cxn modelId="{7630834F-9474-446F-A2AD-9C593E1BE772}" type="presOf" srcId="{64D25042-3E57-4685-9269-6D16582DB167}" destId="{4419CD52-7589-4653-A469-B2047A73DD2D}" srcOrd="0" destOrd="0" presId="urn:microsoft.com/office/officeart/2005/8/layout/bProcess3"/>
    <dgm:cxn modelId="{0318A14F-2C82-4CF4-B393-E0B0D0606B1B}" type="presOf" srcId="{786BE013-0D3E-4CAB-8C48-93B236F3F2D2}" destId="{6C64B416-CAEB-4901-B363-85D5E4002A68}" srcOrd="0" destOrd="0" presId="urn:microsoft.com/office/officeart/2005/8/layout/bProcess3"/>
    <dgm:cxn modelId="{CAA8AE59-22DC-437D-8B1F-6B205D7E9B96}" type="presOf" srcId="{C237C565-0CE3-424F-8429-32167E157196}" destId="{1D5C3A49-1BD4-4C7A-BD1C-12E165C7BD71}" srcOrd="1" destOrd="0" presId="urn:microsoft.com/office/officeart/2005/8/layout/bProcess3"/>
    <dgm:cxn modelId="{6A8A2566-CC6C-4A38-8C62-132371A27A43}" type="presOf" srcId="{786BE013-0D3E-4CAB-8C48-93B236F3F2D2}" destId="{9585A72E-4EB2-484A-A842-8C2A72CED85C}" srcOrd="1" destOrd="0" presId="urn:microsoft.com/office/officeart/2005/8/layout/bProcess3"/>
    <dgm:cxn modelId="{C8E6B56A-9197-4417-B3BE-F5B29D54E074}" type="presOf" srcId="{97B8D692-F034-483B-B9B3-EB0B0390DB65}" destId="{5B31B2AD-EAE6-4700-8B9B-D5A2CF59FD23}" srcOrd="0" destOrd="0" presId="urn:microsoft.com/office/officeart/2005/8/layout/bProcess3"/>
    <dgm:cxn modelId="{7121746C-7BCE-4948-8C47-35ED86C71064}" type="presOf" srcId="{ACA56DEF-0A09-4136-9718-246CE5C0E04B}" destId="{1C93044F-3BD7-44AF-A663-65B9437BF56F}" srcOrd="1" destOrd="0" presId="urn:microsoft.com/office/officeart/2005/8/layout/bProcess3"/>
    <dgm:cxn modelId="{09DB5470-4C73-4648-9F78-DF81CBE61E97}" type="presOf" srcId="{84016CA0-C180-418E-9C33-B7DA975BE495}" destId="{648AB478-1740-4EA4-BA11-D26C75D7FF7E}" srcOrd="0" destOrd="0" presId="urn:microsoft.com/office/officeart/2005/8/layout/bProcess3"/>
    <dgm:cxn modelId="{59A93588-F7EC-4DEE-9F7E-A2D4F7219DD3}" srcId="{64D25042-3E57-4685-9269-6D16582DB167}" destId="{C9666A39-AE37-4894-AAC7-8D2E130D99BD}" srcOrd="2" destOrd="0" parTransId="{38980D05-0785-45F7-9C90-96F174D2FEDB}" sibTransId="{F41BA9AB-10D9-4E78-8DE7-17863307EA65}"/>
    <dgm:cxn modelId="{6FC6668E-D74B-4CD9-A8B2-AEAED41257E1}" type="presOf" srcId="{F41BA9AB-10D9-4E78-8DE7-17863307EA65}" destId="{123AC733-48B0-457E-BA0A-94945C767741}" srcOrd="1" destOrd="0" presId="urn:microsoft.com/office/officeart/2005/8/layout/bProcess3"/>
    <dgm:cxn modelId="{5DBC16A0-D6FC-4E5B-A1D5-9D5565E97238}" type="presOf" srcId="{ACA56DEF-0A09-4136-9718-246CE5C0E04B}" destId="{2322B617-29F9-40CA-850A-3E8A0E13AFC3}" srcOrd="0" destOrd="0" presId="urn:microsoft.com/office/officeart/2005/8/layout/bProcess3"/>
    <dgm:cxn modelId="{5BD581BE-2F86-48D4-9036-EDB2009AF16B}" type="presOf" srcId="{C237C565-0CE3-424F-8429-32167E157196}" destId="{DBC4EA37-B4CD-4980-A8A4-C7719F0449F6}" srcOrd="0" destOrd="0" presId="urn:microsoft.com/office/officeart/2005/8/layout/bProcess3"/>
    <dgm:cxn modelId="{790D54C1-6544-46A4-83AC-FD9DB6481764}" type="presOf" srcId="{11920893-8B21-43CB-B624-395125E4DDDB}" destId="{493F5BF3-D723-46F7-8021-16FCC849F2D3}" srcOrd="0" destOrd="0" presId="urn:microsoft.com/office/officeart/2005/8/layout/bProcess3"/>
    <dgm:cxn modelId="{4290B5DA-C049-4561-9C4F-1F06AA01E926}" type="presOf" srcId="{C9666A39-AE37-4894-AAC7-8D2E130D99BD}" destId="{CE1625A7-D330-43ED-845A-091D685D9211}" srcOrd="0" destOrd="0" presId="urn:microsoft.com/office/officeart/2005/8/layout/bProcess3"/>
    <dgm:cxn modelId="{EA1FF5E8-AD29-4348-B41E-C1D0548FD9EC}" type="presOf" srcId="{F41BA9AB-10D9-4E78-8DE7-17863307EA65}" destId="{E08C8B8C-E13E-479E-BFA3-0ECC06B093B7}" srcOrd="0" destOrd="0" presId="urn:microsoft.com/office/officeart/2005/8/layout/bProcess3"/>
    <dgm:cxn modelId="{8A637D0D-6393-462E-A8A6-FF5C15C95763}" type="presParOf" srcId="{4419CD52-7589-4653-A469-B2047A73DD2D}" destId="{2A0179D1-DF5A-425F-9E88-AC3079466DA4}" srcOrd="0" destOrd="0" presId="urn:microsoft.com/office/officeart/2005/8/layout/bProcess3"/>
    <dgm:cxn modelId="{E5DA7E7F-15DE-4613-BE96-FF31A3339C3D}" type="presParOf" srcId="{4419CD52-7589-4653-A469-B2047A73DD2D}" destId="{DBC4EA37-B4CD-4980-A8A4-C7719F0449F6}" srcOrd="1" destOrd="0" presId="urn:microsoft.com/office/officeart/2005/8/layout/bProcess3"/>
    <dgm:cxn modelId="{0BB18E5D-D70B-4653-9413-F500CB9A971C}" type="presParOf" srcId="{DBC4EA37-B4CD-4980-A8A4-C7719F0449F6}" destId="{1D5C3A49-1BD4-4C7A-BD1C-12E165C7BD71}" srcOrd="0" destOrd="0" presId="urn:microsoft.com/office/officeart/2005/8/layout/bProcess3"/>
    <dgm:cxn modelId="{9C4ECA25-0BF5-4C02-8A04-7DDA5A2B6CB7}" type="presParOf" srcId="{4419CD52-7589-4653-A469-B2047A73DD2D}" destId="{5B31B2AD-EAE6-4700-8B9B-D5A2CF59FD23}" srcOrd="2" destOrd="0" presId="urn:microsoft.com/office/officeart/2005/8/layout/bProcess3"/>
    <dgm:cxn modelId="{1EE1E8C4-AD81-434A-8E6B-B8D110D577CD}" type="presParOf" srcId="{4419CD52-7589-4653-A469-B2047A73DD2D}" destId="{2322B617-29F9-40CA-850A-3E8A0E13AFC3}" srcOrd="3" destOrd="0" presId="urn:microsoft.com/office/officeart/2005/8/layout/bProcess3"/>
    <dgm:cxn modelId="{D887C351-858F-4E85-9C2F-1C12DF098CAB}" type="presParOf" srcId="{2322B617-29F9-40CA-850A-3E8A0E13AFC3}" destId="{1C93044F-3BD7-44AF-A663-65B9437BF56F}" srcOrd="0" destOrd="0" presId="urn:microsoft.com/office/officeart/2005/8/layout/bProcess3"/>
    <dgm:cxn modelId="{9E0D114B-023D-4598-B295-6D8537DBE01E}" type="presParOf" srcId="{4419CD52-7589-4653-A469-B2047A73DD2D}" destId="{CE1625A7-D330-43ED-845A-091D685D9211}" srcOrd="4" destOrd="0" presId="urn:microsoft.com/office/officeart/2005/8/layout/bProcess3"/>
    <dgm:cxn modelId="{42C87AE5-99DC-4D07-877F-CDA20C26317A}" type="presParOf" srcId="{4419CD52-7589-4653-A469-B2047A73DD2D}" destId="{E08C8B8C-E13E-479E-BFA3-0ECC06B093B7}" srcOrd="5" destOrd="0" presId="urn:microsoft.com/office/officeart/2005/8/layout/bProcess3"/>
    <dgm:cxn modelId="{A4FDCDDB-F422-4D03-A302-677597CF2955}" type="presParOf" srcId="{E08C8B8C-E13E-479E-BFA3-0ECC06B093B7}" destId="{123AC733-48B0-457E-BA0A-94945C767741}" srcOrd="0" destOrd="0" presId="urn:microsoft.com/office/officeart/2005/8/layout/bProcess3"/>
    <dgm:cxn modelId="{F2181258-3CD2-4E46-B87B-DF85844CC0DE}" type="presParOf" srcId="{4419CD52-7589-4653-A469-B2047A73DD2D}" destId="{648AB478-1740-4EA4-BA11-D26C75D7FF7E}" srcOrd="6" destOrd="0" presId="urn:microsoft.com/office/officeart/2005/8/layout/bProcess3"/>
    <dgm:cxn modelId="{3CEF239F-BA7A-45D7-A847-38C58A123A4F}" type="presParOf" srcId="{4419CD52-7589-4653-A469-B2047A73DD2D}" destId="{6C64B416-CAEB-4901-B363-85D5E4002A68}" srcOrd="7" destOrd="0" presId="urn:microsoft.com/office/officeart/2005/8/layout/bProcess3"/>
    <dgm:cxn modelId="{1DAAD6D1-684E-490D-A025-F574214C322C}" type="presParOf" srcId="{6C64B416-CAEB-4901-B363-85D5E4002A68}" destId="{9585A72E-4EB2-484A-A842-8C2A72CED85C}" srcOrd="0" destOrd="0" presId="urn:microsoft.com/office/officeart/2005/8/layout/bProcess3"/>
    <dgm:cxn modelId="{D18ECAAA-71ED-446E-B2A8-6E66EEF75BB7}" type="presParOf" srcId="{4419CD52-7589-4653-A469-B2047A73DD2D}" destId="{493F5BF3-D723-46F7-8021-16FCC849F2D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41B17-D46E-4FAF-BA19-6642CEEF3A5E}" type="doc">
      <dgm:prSet loTypeId="urn:microsoft.com/office/officeart/2005/8/layout/vList3" loCatId="picture" qsTypeId="urn:microsoft.com/office/officeart/2005/8/quickstyle/simple1" qsCatId="simple" csTypeId="urn:microsoft.com/office/officeart/2005/8/colors/colorful2" csCatId="colorful" phldr="1"/>
      <dgm:spPr/>
      <dgm:t>
        <a:bodyPr/>
        <a:lstStyle/>
        <a:p>
          <a:endParaRPr lang="en-US"/>
        </a:p>
      </dgm:t>
    </dgm:pt>
    <dgm:pt modelId="{4F77ADC6-0696-4CE3-B11C-F3729CF3F465}">
      <dgm:prSet phldrT="[Text]"/>
      <dgm:spPr/>
      <dgm:t>
        <a:bodyPr/>
        <a:lstStyle/>
        <a:p>
          <a:pPr algn="ctr"/>
          <a:endParaRPr lang="en-US" dirty="0"/>
        </a:p>
        <a:p>
          <a:pPr algn="ctr"/>
          <a:r>
            <a:rPr lang="en-US" dirty="0"/>
            <a:t>Maternal and newborn health</a:t>
          </a:r>
        </a:p>
      </dgm:t>
    </dgm:pt>
    <dgm:pt modelId="{12522445-D683-403D-9996-1F287818687D}" type="parTrans" cxnId="{3AC5DB2D-7903-4297-A9BD-1E3C75410CE9}">
      <dgm:prSet/>
      <dgm:spPr/>
      <dgm:t>
        <a:bodyPr/>
        <a:lstStyle/>
        <a:p>
          <a:endParaRPr lang="en-US"/>
        </a:p>
      </dgm:t>
    </dgm:pt>
    <dgm:pt modelId="{C0EC6F69-6E18-4EFA-A8EA-E0FB3DB05D67}" type="sibTrans" cxnId="{3AC5DB2D-7903-4297-A9BD-1E3C75410CE9}">
      <dgm:prSet/>
      <dgm:spPr/>
      <dgm:t>
        <a:bodyPr/>
        <a:lstStyle/>
        <a:p>
          <a:endParaRPr lang="en-US"/>
        </a:p>
      </dgm:t>
    </dgm:pt>
    <dgm:pt modelId="{95B4A970-F3D1-4DF5-82D6-FF44E7F38EC8}">
      <dgm:prSet phldrT="[Text]"/>
      <dgm:spPr/>
      <dgm:t>
        <a:bodyPr/>
        <a:lstStyle/>
        <a:p>
          <a:r>
            <a:rPr lang="en-US" dirty="0"/>
            <a:t>Infectious diseases</a:t>
          </a:r>
        </a:p>
      </dgm:t>
    </dgm:pt>
    <dgm:pt modelId="{60507167-0268-4C79-9242-5D6F1D281A5B}" type="parTrans" cxnId="{F8934140-6F94-41DA-B2F0-934B239C7F69}">
      <dgm:prSet/>
      <dgm:spPr/>
      <dgm:t>
        <a:bodyPr/>
        <a:lstStyle/>
        <a:p>
          <a:endParaRPr lang="en-US"/>
        </a:p>
      </dgm:t>
    </dgm:pt>
    <dgm:pt modelId="{341DCCD9-91CB-4735-A762-424611277892}" type="sibTrans" cxnId="{F8934140-6F94-41DA-B2F0-934B239C7F69}">
      <dgm:prSet/>
      <dgm:spPr/>
      <dgm:t>
        <a:bodyPr/>
        <a:lstStyle/>
        <a:p>
          <a:endParaRPr lang="en-US"/>
        </a:p>
      </dgm:t>
    </dgm:pt>
    <dgm:pt modelId="{57AC3A09-0F3A-4642-94FB-DF83538B2ADB}">
      <dgm:prSet phldrT="[Text]"/>
      <dgm:spPr/>
      <dgm:t>
        <a:bodyPr/>
        <a:lstStyle/>
        <a:p>
          <a:r>
            <a:rPr lang="en-US" dirty="0"/>
            <a:t>Non-communicable diseases</a:t>
          </a:r>
        </a:p>
      </dgm:t>
    </dgm:pt>
    <dgm:pt modelId="{66035201-EA8B-43DC-A73B-FC67AB870BDD}" type="parTrans" cxnId="{0BA70CE5-FB81-4C64-80D8-6DCFBFD07BA9}">
      <dgm:prSet/>
      <dgm:spPr/>
      <dgm:t>
        <a:bodyPr/>
        <a:lstStyle/>
        <a:p>
          <a:endParaRPr lang="en-US"/>
        </a:p>
      </dgm:t>
    </dgm:pt>
    <dgm:pt modelId="{3C11AB8B-54AF-446A-88B2-7E39904AFBEA}" type="sibTrans" cxnId="{0BA70CE5-FB81-4C64-80D8-6DCFBFD07BA9}">
      <dgm:prSet/>
      <dgm:spPr/>
      <dgm:t>
        <a:bodyPr/>
        <a:lstStyle/>
        <a:p>
          <a:endParaRPr lang="en-US"/>
        </a:p>
      </dgm:t>
    </dgm:pt>
    <dgm:pt modelId="{F8A3250F-5F39-460C-91BA-3A91A9DEF15C}">
      <dgm:prSet/>
      <dgm:spPr/>
      <dgm:t>
        <a:bodyPr/>
        <a:lstStyle/>
        <a:p>
          <a:pPr algn="l"/>
          <a:endParaRPr lang="en-US" dirty="0"/>
        </a:p>
      </dgm:t>
    </dgm:pt>
    <dgm:pt modelId="{77CBB80D-46E8-4393-9FF7-DE0FB76BA106}" type="parTrans" cxnId="{FE1B081F-022F-4DE6-BE45-112CE82B34E5}">
      <dgm:prSet/>
      <dgm:spPr/>
      <dgm:t>
        <a:bodyPr/>
        <a:lstStyle/>
        <a:p>
          <a:endParaRPr lang="en-US"/>
        </a:p>
      </dgm:t>
    </dgm:pt>
    <dgm:pt modelId="{650D6904-D7E6-451F-BB00-31FEDE8E8B9B}" type="sibTrans" cxnId="{FE1B081F-022F-4DE6-BE45-112CE82B34E5}">
      <dgm:prSet/>
      <dgm:spPr/>
      <dgm:t>
        <a:bodyPr/>
        <a:lstStyle/>
        <a:p>
          <a:endParaRPr lang="en-US"/>
        </a:p>
      </dgm:t>
    </dgm:pt>
    <dgm:pt modelId="{1BEBC0E1-4B26-448C-8481-521EB85AA7EF}" type="pres">
      <dgm:prSet presAssocID="{4C641B17-D46E-4FAF-BA19-6642CEEF3A5E}" presName="linearFlow" presStyleCnt="0">
        <dgm:presLayoutVars>
          <dgm:dir/>
          <dgm:resizeHandles val="exact"/>
        </dgm:presLayoutVars>
      </dgm:prSet>
      <dgm:spPr/>
    </dgm:pt>
    <dgm:pt modelId="{79DB75AA-E7F0-4477-90D7-E69C12E2D79A}" type="pres">
      <dgm:prSet presAssocID="{4F77ADC6-0696-4CE3-B11C-F3729CF3F465}" presName="composite" presStyleCnt="0"/>
      <dgm:spPr/>
    </dgm:pt>
    <dgm:pt modelId="{3A72F4C5-F3E3-4287-80C9-AFB339592596}" type="pres">
      <dgm:prSet presAssocID="{4F77ADC6-0696-4CE3-B11C-F3729CF3F465}"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7F1F333-4722-4C1E-B6C0-779D9029FD5D}" type="pres">
      <dgm:prSet presAssocID="{4F77ADC6-0696-4CE3-B11C-F3729CF3F465}" presName="txShp" presStyleLbl="node1" presStyleIdx="0" presStyleCnt="3">
        <dgm:presLayoutVars>
          <dgm:bulletEnabled val="1"/>
        </dgm:presLayoutVars>
      </dgm:prSet>
      <dgm:spPr/>
    </dgm:pt>
    <dgm:pt modelId="{29168639-BD74-49DA-BC6C-8D94514C643F}" type="pres">
      <dgm:prSet presAssocID="{C0EC6F69-6E18-4EFA-A8EA-E0FB3DB05D67}" presName="spacing" presStyleCnt="0"/>
      <dgm:spPr/>
    </dgm:pt>
    <dgm:pt modelId="{921F4E5E-41CD-4472-B625-CE51647FE353}" type="pres">
      <dgm:prSet presAssocID="{95B4A970-F3D1-4DF5-82D6-FF44E7F38EC8}" presName="composite" presStyleCnt="0"/>
      <dgm:spPr/>
    </dgm:pt>
    <dgm:pt modelId="{657632BC-8F57-44C3-8291-4AF33A7D9143}" type="pres">
      <dgm:prSet presAssocID="{95B4A970-F3D1-4DF5-82D6-FF44E7F38EC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dgm:spPr>
    </dgm:pt>
    <dgm:pt modelId="{1D08EC62-7FA8-41AE-B7D3-6A9DF073DE6F}" type="pres">
      <dgm:prSet presAssocID="{95B4A970-F3D1-4DF5-82D6-FF44E7F38EC8}" presName="txShp" presStyleLbl="node1" presStyleIdx="1" presStyleCnt="3">
        <dgm:presLayoutVars>
          <dgm:bulletEnabled val="1"/>
        </dgm:presLayoutVars>
      </dgm:prSet>
      <dgm:spPr/>
    </dgm:pt>
    <dgm:pt modelId="{D59CF7F7-4D75-496D-A0ED-DF0F78F1A419}" type="pres">
      <dgm:prSet presAssocID="{341DCCD9-91CB-4735-A762-424611277892}" presName="spacing" presStyleCnt="0"/>
      <dgm:spPr/>
    </dgm:pt>
    <dgm:pt modelId="{23A90583-CEC2-4D68-98B6-4C50E5FFE209}" type="pres">
      <dgm:prSet presAssocID="{57AC3A09-0F3A-4642-94FB-DF83538B2ADB}" presName="composite" presStyleCnt="0"/>
      <dgm:spPr/>
    </dgm:pt>
    <dgm:pt modelId="{C3B2A255-DCCF-442A-B3B8-9EB383608D64}" type="pres">
      <dgm:prSet presAssocID="{57AC3A09-0F3A-4642-94FB-DF83538B2ADB}" presName="imgShp" presStyleLbl="fgImgPlace1" presStyleIdx="2" presStyleCnt="3"/>
      <dgm:spPr>
        <a:blipFill>
          <a:blip xmlns:r="http://schemas.openxmlformats.org/officeDocument/2006/relationships" r:embed="rId3"/>
          <a:srcRect/>
          <a:stretch>
            <a:fillRect l="-25000" r="-25000"/>
          </a:stretch>
        </a:blipFill>
      </dgm:spPr>
    </dgm:pt>
    <dgm:pt modelId="{BC7978B6-D0E7-4702-ACC2-AEEF356173E7}" type="pres">
      <dgm:prSet presAssocID="{57AC3A09-0F3A-4642-94FB-DF83538B2ADB}" presName="txShp" presStyleLbl="node1" presStyleIdx="2" presStyleCnt="3">
        <dgm:presLayoutVars>
          <dgm:bulletEnabled val="1"/>
        </dgm:presLayoutVars>
      </dgm:prSet>
      <dgm:spPr/>
    </dgm:pt>
  </dgm:ptLst>
  <dgm:cxnLst>
    <dgm:cxn modelId="{FE1B081F-022F-4DE6-BE45-112CE82B34E5}" srcId="{4F77ADC6-0696-4CE3-B11C-F3729CF3F465}" destId="{F8A3250F-5F39-460C-91BA-3A91A9DEF15C}" srcOrd="0" destOrd="0" parTransId="{77CBB80D-46E8-4393-9FF7-DE0FB76BA106}" sibTransId="{650D6904-D7E6-451F-BB00-31FEDE8E8B9B}"/>
    <dgm:cxn modelId="{3AC5DB2D-7903-4297-A9BD-1E3C75410CE9}" srcId="{4C641B17-D46E-4FAF-BA19-6642CEEF3A5E}" destId="{4F77ADC6-0696-4CE3-B11C-F3729CF3F465}" srcOrd="0" destOrd="0" parTransId="{12522445-D683-403D-9996-1F287818687D}" sibTransId="{C0EC6F69-6E18-4EFA-A8EA-E0FB3DB05D67}"/>
    <dgm:cxn modelId="{C84F7F32-0391-47CC-B817-BE95FBE6C507}" type="presOf" srcId="{4C641B17-D46E-4FAF-BA19-6642CEEF3A5E}" destId="{1BEBC0E1-4B26-448C-8481-521EB85AA7EF}" srcOrd="0" destOrd="0" presId="urn:microsoft.com/office/officeart/2005/8/layout/vList3"/>
    <dgm:cxn modelId="{F8934140-6F94-41DA-B2F0-934B239C7F69}" srcId="{4C641B17-D46E-4FAF-BA19-6642CEEF3A5E}" destId="{95B4A970-F3D1-4DF5-82D6-FF44E7F38EC8}" srcOrd="1" destOrd="0" parTransId="{60507167-0268-4C79-9242-5D6F1D281A5B}" sibTransId="{341DCCD9-91CB-4735-A762-424611277892}"/>
    <dgm:cxn modelId="{7F966872-2CBC-4204-BDF1-5721E2536C5D}" type="presOf" srcId="{57AC3A09-0F3A-4642-94FB-DF83538B2ADB}" destId="{BC7978B6-D0E7-4702-ACC2-AEEF356173E7}" srcOrd="0" destOrd="0" presId="urn:microsoft.com/office/officeart/2005/8/layout/vList3"/>
    <dgm:cxn modelId="{0323977D-D593-4BDE-8960-7D5FED783710}" type="presOf" srcId="{95B4A970-F3D1-4DF5-82D6-FF44E7F38EC8}" destId="{1D08EC62-7FA8-41AE-B7D3-6A9DF073DE6F}" srcOrd="0" destOrd="0" presId="urn:microsoft.com/office/officeart/2005/8/layout/vList3"/>
    <dgm:cxn modelId="{9FC82A8B-9CA7-4CA5-94F1-17EF2473BFA4}" type="presOf" srcId="{F8A3250F-5F39-460C-91BA-3A91A9DEF15C}" destId="{B7F1F333-4722-4C1E-B6C0-779D9029FD5D}" srcOrd="0" destOrd="1" presId="urn:microsoft.com/office/officeart/2005/8/layout/vList3"/>
    <dgm:cxn modelId="{ECDE26B6-284F-4C4A-A722-BADD56B60580}" type="presOf" srcId="{4F77ADC6-0696-4CE3-B11C-F3729CF3F465}" destId="{B7F1F333-4722-4C1E-B6C0-779D9029FD5D}" srcOrd="0" destOrd="0" presId="urn:microsoft.com/office/officeart/2005/8/layout/vList3"/>
    <dgm:cxn modelId="{0BA70CE5-FB81-4C64-80D8-6DCFBFD07BA9}" srcId="{4C641B17-D46E-4FAF-BA19-6642CEEF3A5E}" destId="{57AC3A09-0F3A-4642-94FB-DF83538B2ADB}" srcOrd="2" destOrd="0" parTransId="{66035201-EA8B-43DC-A73B-FC67AB870BDD}" sibTransId="{3C11AB8B-54AF-446A-88B2-7E39904AFBEA}"/>
    <dgm:cxn modelId="{64BCB05C-9038-41BB-99F5-B82925E93658}" type="presParOf" srcId="{1BEBC0E1-4B26-448C-8481-521EB85AA7EF}" destId="{79DB75AA-E7F0-4477-90D7-E69C12E2D79A}" srcOrd="0" destOrd="0" presId="urn:microsoft.com/office/officeart/2005/8/layout/vList3"/>
    <dgm:cxn modelId="{62C88768-0206-4969-B8D6-8EF27B50C992}" type="presParOf" srcId="{79DB75AA-E7F0-4477-90D7-E69C12E2D79A}" destId="{3A72F4C5-F3E3-4287-80C9-AFB339592596}" srcOrd="0" destOrd="0" presId="urn:microsoft.com/office/officeart/2005/8/layout/vList3"/>
    <dgm:cxn modelId="{311C6A83-E141-47B2-AA64-94A25F8E5342}" type="presParOf" srcId="{79DB75AA-E7F0-4477-90D7-E69C12E2D79A}" destId="{B7F1F333-4722-4C1E-B6C0-779D9029FD5D}" srcOrd="1" destOrd="0" presId="urn:microsoft.com/office/officeart/2005/8/layout/vList3"/>
    <dgm:cxn modelId="{55444B64-4459-46F1-8570-37EC9ED56C1D}" type="presParOf" srcId="{1BEBC0E1-4B26-448C-8481-521EB85AA7EF}" destId="{29168639-BD74-49DA-BC6C-8D94514C643F}" srcOrd="1" destOrd="0" presId="urn:microsoft.com/office/officeart/2005/8/layout/vList3"/>
    <dgm:cxn modelId="{5A015CA0-84C8-4581-9533-6018DF349C29}" type="presParOf" srcId="{1BEBC0E1-4B26-448C-8481-521EB85AA7EF}" destId="{921F4E5E-41CD-4472-B625-CE51647FE353}" srcOrd="2" destOrd="0" presId="urn:microsoft.com/office/officeart/2005/8/layout/vList3"/>
    <dgm:cxn modelId="{AA870AFC-0EEC-4997-9FAF-A079639AFF79}" type="presParOf" srcId="{921F4E5E-41CD-4472-B625-CE51647FE353}" destId="{657632BC-8F57-44C3-8291-4AF33A7D9143}" srcOrd="0" destOrd="0" presId="urn:microsoft.com/office/officeart/2005/8/layout/vList3"/>
    <dgm:cxn modelId="{6EA84DF9-2B62-4D4B-B459-7F9DD4E2D08C}" type="presParOf" srcId="{921F4E5E-41CD-4472-B625-CE51647FE353}" destId="{1D08EC62-7FA8-41AE-B7D3-6A9DF073DE6F}" srcOrd="1" destOrd="0" presId="urn:microsoft.com/office/officeart/2005/8/layout/vList3"/>
    <dgm:cxn modelId="{3559665F-C986-41E3-B0F6-7AF1A4D382F1}" type="presParOf" srcId="{1BEBC0E1-4B26-448C-8481-521EB85AA7EF}" destId="{D59CF7F7-4D75-496D-A0ED-DF0F78F1A419}" srcOrd="3" destOrd="0" presId="urn:microsoft.com/office/officeart/2005/8/layout/vList3"/>
    <dgm:cxn modelId="{21303CBB-A593-4769-9FBC-A1D99059E333}" type="presParOf" srcId="{1BEBC0E1-4B26-448C-8481-521EB85AA7EF}" destId="{23A90583-CEC2-4D68-98B6-4C50E5FFE209}" srcOrd="4" destOrd="0" presId="urn:microsoft.com/office/officeart/2005/8/layout/vList3"/>
    <dgm:cxn modelId="{070BA03E-9DD5-4483-BC2E-570670E2DE9B}" type="presParOf" srcId="{23A90583-CEC2-4D68-98B6-4C50E5FFE209}" destId="{C3B2A255-DCCF-442A-B3B8-9EB383608D64}" srcOrd="0" destOrd="0" presId="urn:microsoft.com/office/officeart/2005/8/layout/vList3"/>
    <dgm:cxn modelId="{A40D2966-2EF8-4E70-8A6E-41D1B0DAF7D2}" type="presParOf" srcId="{23A90583-CEC2-4D68-98B6-4C50E5FFE209}" destId="{BC7978B6-D0E7-4702-ACC2-AEEF356173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7A9F8-EB67-414D-B7E1-E8F052A68FDA}" type="doc">
      <dgm:prSet loTypeId="urn:diagrams.loki3.com/BracketList" loCatId="list" qsTypeId="urn:microsoft.com/office/officeart/2005/8/quickstyle/simple4" qsCatId="simple" csTypeId="urn:microsoft.com/office/officeart/2005/8/colors/colorful2" csCatId="colorful" phldr="1"/>
      <dgm:spPr/>
      <dgm:t>
        <a:bodyPr/>
        <a:lstStyle/>
        <a:p>
          <a:endParaRPr lang="en-US"/>
        </a:p>
      </dgm:t>
    </dgm:pt>
    <dgm:pt modelId="{EB754CF4-040E-4CD0-B69B-4EF5FEED0061}">
      <dgm:prSet phldrT="[Text]" custT="1"/>
      <dgm:spPr/>
      <dgm:t>
        <a:bodyPr/>
        <a:lstStyle/>
        <a:p>
          <a:pPr algn="r"/>
          <a:r>
            <a:rPr lang="en-US" sz="4000" dirty="0"/>
            <a:t>Folic acid</a:t>
          </a:r>
        </a:p>
      </dgm:t>
    </dgm:pt>
    <dgm:pt modelId="{A361127F-BB37-43CD-930E-2DFE073BFA5F}" type="parTrans" cxnId="{65A37B95-4B55-4ACB-91ED-E09C0CF2941D}">
      <dgm:prSet/>
      <dgm:spPr/>
      <dgm:t>
        <a:bodyPr/>
        <a:lstStyle/>
        <a:p>
          <a:endParaRPr lang="en-US"/>
        </a:p>
      </dgm:t>
    </dgm:pt>
    <dgm:pt modelId="{DF756F15-2C1F-44FD-A109-0A52A83F1FB4}" type="sibTrans" cxnId="{65A37B95-4B55-4ACB-91ED-E09C0CF2941D}">
      <dgm:prSet/>
      <dgm:spPr/>
      <dgm:t>
        <a:bodyPr/>
        <a:lstStyle/>
        <a:p>
          <a:endParaRPr lang="en-US"/>
        </a:p>
      </dgm:t>
    </dgm:pt>
    <dgm:pt modelId="{ACBBE53F-E9A3-4FB9-846E-C5B6792DB644}">
      <dgm:prSet phldrT="[Text]" custT="1"/>
      <dgm:spPr/>
      <dgm:t>
        <a:bodyPr/>
        <a:lstStyle/>
        <a:p>
          <a:r>
            <a:rPr lang="en-US" sz="4000" dirty="0"/>
            <a:t>Iron, folic acid, riboflavin, zinc, vitamin B12</a:t>
          </a:r>
        </a:p>
      </dgm:t>
    </dgm:pt>
    <dgm:pt modelId="{F2EFD993-6F45-4F3B-AD50-14A20E40C567}" type="parTrans" cxnId="{EF2F3BFD-D759-438F-90D3-BCAFBBBB6F49}">
      <dgm:prSet/>
      <dgm:spPr/>
      <dgm:t>
        <a:bodyPr/>
        <a:lstStyle/>
        <a:p>
          <a:endParaRPr lang="en-US"/>
        </a:p>
      </dgm:t>
    </dgm:pt>
    <dgm:pt modelId="{C11C8D31-A208-4DBA-A87F-108BC258BC7B}" type="sibTrans" cxnId="{EF2F3BFD-D759-438F-90D3-BCAFBBBB6F49}">
      <dgm:prSet/>
      <dgm:spPr/>
      <dgm:t>
        <a:bodyPr/>
        <a:lstStyle/>
        <a:p>
          <a:endParaRPr lang="en-US"/>
        </a:p>
      </dgm:t>
    </dgm:pt>
    <dgm:pt modelId="{F9D5D0F9-94CC-494A-9394-E51D629CF0A3}">
      <dgm:prSet custT="1"/>
      <dgm:spPr/>
      <dgm:t>
        <a:bodyPr/>
        <a:lstStyle/>
        <a:p>
          <a:pPr>
            <a:buFontTx/>
            <a:buNone/>
          </a:pPr>
          <a:r>
            <a:rPr lang="en-US" sz="3600" dirty="0">
              <a:latin typeface="Calibri" panose="020F0502020204030204" pitchFamily="34" charset="0"/>
              <a:cs typeface="Calibri" panose="020F0502020204030204" pitchFamily="34" charset="0"/>
            </a:rPr>
            <a:t>↓</a:t>
          </a:r>
          <a:r>
            <a:rPr lang="en-US" sz="3600" dirty="0"/>
            <a:t> risk of brain and spine birth defects</a:t>
          </a:r>
        </a:p>
      </dgm:t>
    </dgm:pt>
    <dgm:pt modelId="{BED4F06E-8A4A-4A9A-B67C-42BCCD899734}" type="parTrans" cxnId="{BE58E015-615B-44D7-9A98-9CC874FF0AA8}">
      <dgm:prSet/>
      <dgm:spPr/>
      <dgm:t>
        <a:bodyPr/>
        <a:lstStyle/>
        <a:p>
          <a:endParaRPr lang="en-US"/>
        </a:p>
      </dgm:t>
    </dgm:pt>
    <dgm:pt modelId="{C337C417-BE32-4A10-A644-F56DF07124B0}" type="sibTrans" cxnId="{BE58E015-615B-44D7-9A98-9CC874FF0AA8}">
      <dgm:prSet/>
      <dgm:spPr/>
      <dgm:t>
        <a:bodyPr/>
        <a:lstStyle/>
        <a:p>
          <a:endParaRPr lang="en-US"/>
        </a:p>
      </dgm:t>
    </dgm:pt>
    <dgm:pt modelId="{5A5751D6-EDC2-4479-900C-08A643011C68}">
      <dgm:prSet custT="1"/>
      <dgm:spPr/>
      <dgm:t>
        <a:bodyPr/>
        <a:lstStyle/>
        <a:p>
          <a:pPr>
            <a:buFontTx/>
            <a:buNone/>
          </a:pPr>
          <a:r>
            <a:rPr lang="en-US" sz="3600" dirty="0">
              <a:latin typeface="Calibri" panose="020F0502020204030204" pitchFamily="34" charset="0"/>
              <a:cs typeface="Calibri" panose="020F0502020204030204" pitchFamily="34" charset="0"/>
            </a:rPr>
            <a:t>↓</a:t>
          </a:r>
          <a:r>
            <a:rPr lang="en-US" sz="3600" dirty="0"/>
            <a:t> risk of maternal and perinatal mortality from nutritional anemia</a:t>
          </a:r>
        </a:p>
      </dgm:t>
    </dgm:pt>
    <dgm:pt modelId="{F4EDB371-2DE9-4F4E-94E5-670F33859E08}" type="parTrans" cxnId="{62B6B9A5-32F6-421D-A819-13095A0B76AA}">
      <dgm:prSet/>
      <dgm:spPr/>
      <dgm:t>
        <a:bodyPr/>
        <a:lstStyle/>
        <a:p>
          <a:endParaRPr lang="en-US"/>
        </a:p>
      </dgm:t>
    </dgm:pt>
    <dgm:pt modelId="{8153F824-2A46-4DDC-808C-3C7A26BC33C4}" type="sibTrans" cxnId="{62B6B9A5-32F6-421D-A819-13095A0B76AA}">
      <dgm:prSet/>
      <dgm:spPr/>
      <dgm:t>
        <a:bodyPr/>
        <a:lstStyle/>
        <a:p>
          <a:endParaRPr lang="en-US"/>
        </a:p>
      </dgm:t>
    </dgm:pt>
    <dgm:pt modelId="{39C5002D-797C-4E1D-A40B-36C561C4986E}">
      <dgm:prSet custT="1"/>
      <dgm:spPr/>
      <dgm:t>
        <a:bodyPr/>
        <a:lstStyle/>
        <a:p>
          <a:pPr>
            <a:buFontTx/>
            <a:buNone/>
          </a:pPr>
          <a:r>
            <a:rPr lang="en-US" sz="3600" dirty="0">
              <a:latin typeface="Calibri" panose="020F0502020204030204" pitchFamily="34" charset="0"/>
              <a:cs typeface="Calibri" panose="020F0502020204030204" pitchFamily="34" charset="0"/>
            </a:rPr>
            <a:t>↓</a:t>
          </a:r>
          <a:r>
            <a:rPr lang="en-US" sz="3600" dirty="0"/>
            <a:t> risk of low birth weights from maternal anemia</a:t>
          </a:r>
        </a:p>
      </dgm:t>
    </dgm:pt>
    <dgm:pt modelId="{259ABD0A-A48A-4038-9E7A-A61DBD1AA2AF}" type="parTrans" cxnId="{1E719B36-BEC7-4E66-961B-6D048AEDB738}">
      <dgm:prSet/>
      <dgm:spPr/>
      <dgm:t>
        <a:bodyPr/>
        <a:lstStyle/>
        <a:p>
          <a:endParaRPr lang="en-US"/>
        </a:p>
      </dgm:t>
    </dgm:pt>
    <dgm:pt modelId="{FC22CD70-A6AB-4C3C-9571-E696930D90C8}" type="sibTrans" cxnId="{1E719B36-BEC7-4E66-961B-6D048AEDB738}">
      <dgm:prSet/>
      <dgm:spPr/>
      <dgm:t>
        <a:bodyPr/>
        <a:lstStyle/>
        <a:p>
          <a:endParaRPr lang="en-US"/>
        </a:p>
      </dgm:t>
    </dgm:pt>
    <dgm:pt modelId="{A094F5DB-3882-45B8-9407-BA2F919DA492}" type="pres">
      <dgm:prSet presAssocID="{EA27A9F8-EB67-414D-B7E1-E8F052A68FDA}" presName="Name0" presStyleCnt="0">
        <dgm:presLayoutVars>
          <dgm:dir/>
          <dgm:animLvl val="lvl"/>
          <dgm:resizeHandles val="exact"/>
        </dgm:presLayoutVars>
      </dgm:prSet>
      <dgm:spPr/>
    </dgm:pt>
    <dgm:pt modelId="{58E7B311-5B60-48BA-8188-F446B6BFBFE5}" type="pres">
      <dgm:prSet presAssocID="{EB754CF4-040E-4CD0-B69B-4EF5FEED0061}" presName="linNode" presStyleCnt="0"/>
      <dgm:spPr/>
    </dgm:pt>
    <dgm:pt modelId="{C17AC691-39AE-4D36-BA26-1247359157DE}" type="pres">
      <dgm:prSet presAssocID="{EB754CF4-040E-4CD0-B69B-4EF5FEED0061}" presName="parTx" presStyleLbl="revTx" presStyleIdx="0" presStyleCnt="2" custScaleX="193909">
        <dgm:presLayoutVars>
          <dgm:chMax val="1"/>
          <dgm:bulletEnabled val="1"/>
        </dgm:presLayoutVars>
      </dgm:prSet>
      <dgm:spPr/>
    </dgm:pt>
    <dgm:pt modelId="{5B93D544-429C-49C5-A272-B2058643FDA2}" type="pres">
      <dgm:prSet presAssocID="{EB754CF4-040E-4CD0-B69B-4EF5FEED0061}" presName="bracket" presStyleLbl="parChTrans1D1" presStyleIdx="0" presStyleCnt="2"/>
      <dgm:spPr/>
    </dgm:pt>
    <dgm:pt modelId="{4C184E26-87C1-4C5C-85F0-3879C745689B}" type="pres">
      <dgm:prSet presAssocID="{EB754CF4-040E-4CD0-B69B-4EF5FEED0061}" presName="spH" presStyleCnt="0"/>
      <dgm:spPr/>
    </dgm:pt>
    <dgm:pt modelId="{A6273435-F378-49C8-A22D-3316F9408AAF}" type="pres">
      <dgm:prSet presAssocID="{EB754CF4-040E-4CD0-B69B-4EF5FEED0061}" presName="desTx" presStyleLbl="node1" presStyleIdx="0" presStyleCnt="2">
        <dgm:presLayoutVars>
          <dgm:bulletEnabled val="1"/>
        </dgm:presLayoutVars>
      </dgm:prSet>
      <dgm:spPr/>
    </dgm:pt>
    <dgm:pt modelId="{CC1DE32B-7FAA-4662-813C-A3D33E1523DF}" type="pres">
      <dgm:prSet presAssocID="{DF756F15-2C1F-44FD-A109-0A52A83F1FB4}" presName="spV" presStyleCnt="0"/>
      <dgm:spPr/>
    </dgm:pt>
    <dgm:pt modelId="{CD7D93AB-C311-4AB7-8FCE-93FAC196B3DE}" type="pres">
      <dgm:prSet presAssocID="{ACBBE53F-E9A3-4FB9-846E-C5B6792DB644}" presName="linNode" presStyleCnt="0"/>
      <dgm:spPr/>
    </dgm:pt>
    <dgm:pt modelId="{007BAADF-D1A5-4EB6-A886-8C3AA53070F9}" type="pres">
      <dgm:prSet presAssocID="{ACBBE53F-E9A3-4FB9-846E-C5B6792DB644}" presName="parTx" presStyleLbl="revTx" presStyleIdx="1" presStyleCnt="2" custScaleX="194613">
        <dgm:presLayoutVars>
          <dgm:chMax val="1"/>
          <dgm:bulletEnabled val="1"/>
        </dgm:presLayoutVars>
      </dgm:prSet>
      <dgm:spPr/>
    </dgm:pt>
    <dgm:pt modelId="{4A533ADA-0F3E-427A-A5D0-204FC1921887}" type="pres">
      <dgm:prSet presAssocID="{ACBBE53F-E9A3-4FB9-846E-C5B6792DB644}" presName="bracket" presStyleLbl="parChTrans1D1" presStyleIdx="1" presStyleCnt="2"/>
      <dgm:spPr/>
    </dgm:pt>
    <dgm:pt modelId="{BE23767B-CF00-403B-9F67-E22F7F4B5685}" type="pres">
      <dgm:prSet presAssocID="{ACBBE53F-E9A3-4FB9-846E-C5B6792DB644}" presName="spH" presStyleCnt="0"/>
      <dgm:spPr/>
    </dgm:pt>
    <dgm:pt modelId="{A51D577D-E908-4B9E-9C79-A0A79FF9A0E0}" type="pres">
      <dgm:prSet presAssocID="{ACBBE53F-E9A3-4FB9-846E-C5B6792DB644}" presName="desTx" presStyleLbl="node1" presStyleIdx="1" presStyleCnt="2">
        <dgm:presLayoutVars>
          <dgm:bulletEnabled val="1"/>
        </dgm:presLayoutVars>
      </dgm:prSet>
      <dgm:spPr/>
    </dgm:pt>
  </dgm:ptLst>
  <dgm:cxnLst>
    <dgm:cxn modelId="{02772F06-3958-47B2-B7DD-CEF13558F5BF}" type="presOf" srcId="{39C5002D-797C-4E1D-A40B-36C561C4986E}" destId="{A51D577D-E908-4B9E-9C79-A0A79FF9A0E0}" srcOrd="0" destOrd="1" presId="urn:diagrams.loki3.com/BracketList"/>
    <dgm:cxn modelId="{BF23E10D-02FF-45D7-AFC9-5EB1EF7CBF02}" type="presOf" srcId="{EA27A9F8-EB67-414D-B7E1-E8F052A68FDA}" destId="{A094F5DB-3882-45B8-9407-BA2F919DA492}" srcOrd="0" destOrd="0" presId="urn:diagrams.loki3.com/BracketList"/>
    <dgm:cxn modelId="{413EDC14-4338-484B-ABB1-87340086F0C6}" type="presOf" srcId="{ACBBE53F-E9A3-4FB9-846E-C5B6792DB644}" destId="{007BAADF-D1A5-4EB6-A886-8C3AA53070F9}" srcOrd="0" destOrd="0" presId="urn:diagrams.loki3.com/BracketList"/>
    <dgm:cxn modelId="{BE58E015-615B-44D7-9A98-9CC874FF0AA8}" srcId="{EB754CF4-040E-4CD0-B69B-4EF5FEED0061}" destId="{F9D5D0F9-94CC-494A-9394-E51D629CF0A3}" srcOrd="0" destOrd="0" parTransId="{BED4F06E-8A4A-4A9A-B67C-42BCCD899734}" sibTransId="{C337C417-BE32-4A10-A644-F56DF07124B0}"/>
    <dgm:cxn modelId="{78E5F628-7D80-4507-8CA7-0BEEF7D0548B}" type="presOf" srcId="{F9D5D0F9-94CC-494A-9394-E51D629CF0A3}" destId="{A6273435-F378-49C8-A22D-3316F9408AAF}" srcOrd="0" destOrd="0" presId="urn:diagrams.loki3.com/BracketList"/>
    <dgm:cxn modelId="{528E702B-E7D1-4E2D-B2D1-713948533D40}" type="presOf" srcId="{5A5751D6-EDC2-4479-900C-08A643011C68}" destId="{A51D577D-E908-4B9E-9C79-A0A79FF9A0E0}" srcOrd="0" destOrd="0" presId="urn:diagrams.loki3.com/BracketList"/>
    <dgm:cxn modelId="{1E719B36-BEC7-4E66-961B-6D048AEDB738}" srcId="{ACBBE53F-E9A3-4FB9-846E-C5B6792DB644}" destId="{39C5002D-797C-4E1D-A40B-36C561C4986E}" srcOrd="1" destOrd="0" parTransId="{259ABD0A-A48A-4038-9E7A-A61DBD1AA2AF}" sibTransId="{FC22CD70-A6AB-4C3C-9571-E696930D90C8}"/>
    <dgm:cxn modelId="{65A37B95-4B55-4ACB-91ED-E09C0CF2941D}" srcId="{EA27A9F8-EB67-414D-B7E1-E8F052A68FDA}" destId="{EB754CF4-040E-4CD0-B69B-4EF5FEED0061}" srcOrd="0" destOrd="0" parTransId="{A361127F-BB37-43CD-930E-2DFE073BFA5F}" sibTransId="{DF756F15-2C1F-44FD-A109-0A52A83F1FB4}"/>
    <dgm:cxn modelId="{62B6B9A5-32F6-421D-A819-13095A0B76AA}" srcId="{ACBBE53F-E9A3-4FB9-846E-C5B6792DB644}" destId="{5A5751D6-EDC2-4479-900C-08A643011C68}" srcOrd="0" destOrd="0" parTransId="{F4EDB371-2DE9-4F4E-94E5-670F33859E08}" sibTransId="{8153F824-2A46-4DDC-808C-3C7A26BC33C4}"/>
    <dgm:cxn modelId="{694D30F9-4953-455E-BB19-1BF4BD0D5AD1}" type="presOf" srcId="{EB754CF4-040E-4CD0-B69B-4EF5FEED0061}" destId="{C17AC691-39AE-4D36-BA26-1247359157DE}" srcOrd="0" destOrd="0" presId="urn:diagrams.loki3.com/BracketList"/>
    <dgm:cxn modelId="{EF2F3BFD-D759-438F-90D3-BCAFBBBB6F49}" srcId="{EA27A9F8-EB67-414D-B7E1-E8F052A68FDA}" destId="{ACBBE53F-E9A3-4FB9-846E-C5B6792DB644}" srcOrd="1" destOrd="0" parTransId="{F2EFD993-6F45-4F3B-AD50-14A20E40C567}" sibTransId="{C11C8D31-A208-4DBA-A87F-108BC258BC7B}"/>
    <dgm:cxn modelId="{197B31F9-2D20-499F-AEAF-7728DA198DA5}" type="presParOf" srcId="{A094F5DB-3882-45B8-9407-BA2F919DA492}" destId="{58E7B311-5B60-48BA-8188-F446B6BFBFE5}" srcOrd="0" destOrd="0" presId="urn:diagrams.loki3.com/BracketList"/>
    <dgm:cxn modelId="{11E673CC-F35D-47C2-B163-6909E9422270}" type="presParOf" srcId="{58E7B311-5B60-48BA-8188-F446B6BFBFE5}" destId="{C17AC691-39AE-4D36-BA26-1247359157DE}" srcOrd="0" destOrd="0" presId="urn:diagrams.loki3.com/BracketList"/>
    <dgm:cxn modelId="{C5AFE74F-D2FD-4D0B-A931-5B8511E31D8F}" type="presParOf" srcId="{58E7B311-5B60-48BA-8188-F446B6BFBFE5}" destId="{5B93D544-429C-49C5-A272-B2058643FDA2}" srcOrd="1" destOrd="0" presId="urn:diagrams.loki3.com/BracketList"/>
    <dgm:cxn modelId="{498DFA69-C28F-4236-B1EA-B6892D5488EE}" type="presParOf" srcId="{58E7B311-5B60-48BA-8188-F446B6BFBFE5}" destId="{4C184E26-87C1-4C5C-85F0-3879C745689B}" srcOrd="2" destOrd="0" presId="urn:diagrams.loki3.com/BracketList"/>
    <dgm:cxn modelId="{5E0FD12B-722E-4BB1-B5A1-6907A7857C0C}" type="presParOf" srcId="{58E7B311-5B60-48BA-8188-F446B6BFBFE5}" destId="{A6273435-F378-49C8-A22D-3316F9408AAF}" srcOrd="3" destOrd="0" presId="urn:diagrams.loki3.com/BracketList"/>
    <dgm:cxn modelId="{57D8C04C-202D-4884-94BD-3D007179F6CF}" type="presParOf" srcId="{A094F5DB-3882-45B8-9407-BA2F919DA492}" destId="{CC1DE32B-7FAA-4662-813C-A3D33E1523DF}" srcOrd="1" destOrd="0" presId="urn:diagrams.loki3.com/BracketList"/>
    <dgm:cxn modelId="{02082406-C278-4FBA-935E-9D28BF0A2C65}" type="presParOf" srcId="{A094F5DB-3882-45B8-9407-BA2F919DA492}" destId="{CD7D93AB-C311-4AB7-8FCE-93FAC196B3DE}" srcOrd="2" destOrd="0" presId="urn:diagrams.loki3.com/BracketList"/>
    <dgm:cxn modelId="{DE227561-0F6C-4CCB-9000-C88051E5E0AA}" type="presParOf" srcId="{CD7D93AB-C311-4AB7-8FCE-93FAC196B3DE}" destId="{007BAADF-D1A5-4EB6-A886-8C3AA53070F9}" srcOrd="0" destOrd="0" presId="urn:diagrams.loki3.com/BracketList"/>
    <dgm:cxn modelId="{C97522ED-FC70-46FB-A5D3-0FEE9C821D60}" type="presParOf" srcId="{CD7D93AB-C311-4AB7-8FCE-93FAC196B3DE}" destId="{4A533ADA-0F3E-427A-A5D0-204FC1921887}" srcOrd="1" destOrd="0" presId="urn:diagrams.loki3.com/BracketList"/>
    <dgm:cxn modelId="{ABB257AE-D0EF-41C0-BB85-8150267C8608}" type="presParOf" srcId="{CD7D93AB-C311-4AB7-8FCE-93FAC196B3DE}" destId="{BE23767B-CF00-403B-9F67-E22F7F4B5685}" srcOrd="2" destOrd="0" presId="urn:diagrams.loki3.com/BracketList"/>
    <dgm:cxn modelId="{45C1E2A9-A45D-4A31-8465-AE0F8FBE20FB}" type="presParOf" srcId="{CD7D93AB-C311-4AB7-8FCE-93FAC196B3DE}" destId="{A51D577D-E908-4B9E-9C79-A0A79FF9A0E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8B0642F-8648-4F17-8545-83B62A5C5AB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6ADA8E69-1BF3-4AF2-9FFF-8C66F6BD3312}">
      <dgm:prSet phldrT="[Text]" custT="1"/>
      <dgm:spPr/>
      <dgm:t>
        <a:bodyPr/>
        <a:lstStyle/>
        <a:p>
          <a:r>
            <a:rPr lang="en-US" sz="4000" b="1" dirty="0"/>
            <a:t>Anemia </a:t>
          </a:r>
        </a:p>
      </dgm:t>
    </dgm:pt>
    <dgm:pt modelId="{BB646005-F210-4FA1-8958-C36C3B28D58D}" type="parTrans" cxnId="{813C8A6A-5DDC-4FA2-BD34-594DF1DED168}">
      <dgm:prSet/>
      <dgm:spPr/>
      <dgm:t>
        <a:bodyPr/>
        <a:lstStyle/>
        <a:p>
          <a:endParaRPr lang="en-US"/>
        </a:p>
      </dgm:t>
    </dgm:pt>
    <dgm:pt modelId="{27FC1590-4801-45CC-9760-04D975A2CFB0}" type="sibTrans" cxnId="{813C8A6A-5DDC-4FA2-BD34-594DF1DED168}">
      <dgm:prSet/>
      <dgm:spPr/>
      <dgm:t>
        <a:bodyPr/>
        <a:lstStyle/>
        <a:p>
          <a:endParaRPr lang="en-US"/>
        </a:p>
      </dgm:t>
    </dgm:pt>
    <dgm:pt modelId="{EDD3E44F-738F-46C0-BDD9-A5B56F91CFBF}">
      <dgm:prSet phldrT="[Text]"/>
      <dgm:spPr/>
      <dgm:t>
        <a:bodyPr/>
        <a:lstStyle/>
        <a:p>
          <a:r>
            <a:rPr lang="en-US" dirty="0"/>
            <a:t>Iron</a:t>
          </a:r>
        </a:p>
      </dgm:t>
    </dgm:pt>
    <dgm:pt modelId="{1ABE7C77-84E1-4440-B5BB-10FEF78775DC}" type="parTrans" cxnId="{21AC61F8-7000-45E5-8275-A42DCB5C8C8B}">
      <dgm:prSet/>
      <dgm:spPr/>
      <dgm:t>
        <a:bodyPr/>
        <a:lstStyle/>
        <a:p>
          <a:endParaRPr lang="en-US"/>
        </a:p>
      </dgm:t>
    </dgm:pt>
    <dgm:pt modelId="{5260EB75-4C05-4F41-A149-FBF19E23D1EB}" type="sibTrans" cxnId="{21AC61F8-7000-45E5-8275-A42DCB5C8C8B}">
      <dgm:prSet/>
      <dgm:spPr/>
      <dgm:t>
        <a:bodyPr/>
        <a:lstStyle/>
        <a:p>
          <a:endParaRPr lang="en-US"/>
        </a:p>
      </dgm:t>
    </dgm:pt>
    <dgm:pt modelId="{E952E25D-3BA6-4170-B26E-D9E4B37D83D1}">
      <dgm:prSet phldrT="[Text]" custT="1"/>
      <dgm:spPr/>
      <dgm:t>
        <a:bodyPr/>
        <a:lstStyle/>
        <a:p>
          <a:r>
            <a:rPr lang="en-US" sz="4000" b="1" dirty="0"/>
            <a:t>Diarrhea</a:t>
          </a:r>
        </a:p>
      </dgm:t>
    </dgm:pt>
    <dgm:pt modelId="{5E9535FF-1899-4945-B79B-510B0557CA62}" type="parTrans" cxnId="{5E8A533A-3EA8-4E9D-BD31-BCA298714287}">
      <dgm:prSet/>
      <dgm:spPr/>
      <dgm:t>
        <a:bodyPr/>
        <a:lstStyle/>
        <a:p>
          <a:endParaRPr lang="en-US"/>
        </a:p>
      </dgm:t>
    </dgm:pt>
    <dgm:pt modelId="{3C35260F-BB1E-4E97-B03E-CAF0E7D77F2F}" type="sibTrans" cxnId="{5E8A533A-3EA8-4E9D-BD31-BCA298714287}">
      <dgm:prSet/>
      <dgm:spPr/>
      <dgm:t>
        <a:bodyPr/>
        <a:lstStyle/>
        <a:p>
          <a:endParaRPr lang="en-US"/>
        </a:p>
      </dgm:t>
    </dgm:pt>
    <dgm:pt modelId="{14B59DAD-6A40-48C0-B6BC-34DDAD944789}">
      <dgm:prSet phldrT="[Text]"/>
      <dgm:spPr/>
      <dgm:t>
        <a:bodyPr/>
        <a:lstStyle/>
        <a:p>
          <a:r>
            <a:rPr lang="en-US" dirty="0"/>
            <a:t>Zinc</a:t>
          </a:r>
        </a:p>
      </dgm:t>
    </dgm:pt>
    <dgm:pt modelId="{C9965AF9-E221-4243-B84B-0E4B47E789C9}" type="sibTrans" cxnId="{B46E3445-0F39-4495-AC7C-8BF80F54B3F8}">
      <dgm:prSet/>
      <dgm:spPr/>
      <dgm:t>
        <a:bodyPr/>
        <a:lstStyle/>
        <a:p>
          <a:endParaRPr lang="en-US"/>
        </a:p>
      </dgm:t>
    </dgm:pt>
    <dgm:pt modelId="{7D0B2A8B-E8DF-481E-85E0-EEAC18A7F0C3}" type="parTrans" cxnId="{B46E3445-0F39-4495-AC7C-8BF80F54B3F8}">
      <dgm:prSet/>
      <dgm:spPr/>
      <dgm:t>
        <a:bodyPr/>
        <a:lstStyle/>
        <a:p>
          <a:endParaRPr lang="en-US"/>
        </a:p>
      </dgm:t>
    </dgm:pt>
    <dgm:pt modelId="{13AE455B-1386-4745-A657-6D3DA18728DA}">
      <dgm:prSet phldrT="[Text]"/>
      <dgm:spPr/>
      <dgm:t>
        <a:bodyPr/>
        <a:lstStyle/>
        <a:p>
          <a:r>
            <a:rPr lang="en-US" dirty="0"/>
            <a:t>Vitamin A</a:t>
          </a:r>
        </a:p>
      </dgm:t>
    </dgm:pt>
    <dgm:pt modelId="{AFA7CA34-0730-4FDA-836F-FF0FB5F33F43}" type="sibTrans" cxnId="{090857D6-AD1E-4B7B-BA2D-6F3285B438ED}">
      <dgm:prSet/>
      <dgm:spPr/>
      <dgm:t>
        <a:bodyPr/>
        <a:lstStyle/>
        <a:p>
          <a:endParaRPr lang="en-US"/>
        </a:p>
      </dgm:t>
    </dgm:pt>
    <dgm:pt modelId="{46B5BE37-9A10-4E7A-8A76-241F3967BD58}" type="parTrans" cxnId="{090857D6-AD1E-4B7B-BA2D-6F3285B438ED}">
      <dgm:prSet/>
      <dgm:spPr/>
      <dgm:t>
        <a:bodyPr/>
        <a:lstStyle/>
        <a:p>
          <a:endParaRPr lang="en-US"/>
        </a:p>
      </dgm:t>
    </dgm:pt>
    <dgm:pt modelId="{38B51038-7BA9-4A79-923B-DD4DFCDADA74}">
      <dgm:prSet phldrT="[Text]"/>
      <dgm:spPr/>
      <dgm:t>
        <a:bodyPr/>
        <a:lstStyle/>
        <a:p>
          <a:r>
            <a:rPr lang="en-US" dirty="0"/>
            <a:t>Riboflavin</a:t>
          </a:r>
        </a:p>
      </dgm:t>
    </dgm:pt>
    <dgm:pt modelId="{E2268CC3-B5E9-4A5F-A12C-E1297B0AFE0C}" type="parTrans" cxnId="{8937E5CB-9A50-4161-8768-854B9D85F1DA}">
      <dgm:prSet/>
      <dgm:spPr/>
      <dgm:t>
        <a:bodyPr/>
        <a:lstStyle/>
        <a:p>
          <a:endParaRPr lang="en-US"/>
        </a:p>
      </dgm:t>
    </dgm:pt>
    <dgm:pt modelId="{2210C683-B50C-404C-A175-1437DD0F76E2}" type="sibTrans" cxnId="{8937E5CB-9A50-4161-8768-854B9D85F1DA}">
      <dgm:prSet/>
      <dgm:spPr/>
      <dgm:t>
        <a:bodyPr/>
        <a:lstStyle/>
        <a:p>
          <a:endParaRPr lang="en-US"/>
        </a:p>
      </dgm:t>
    </dgm:pt>
    <dgm:pt modelId="{990884C7-6F5E-468D-8453-EBDD5E57D3BC}">
      <dgm:prSet phldrT="[Text]"/>
      <dgm:spPr/>
      <dgm:t>
        <a:bodyPr/>
        <a:lstStyle/>
        <a:p>
          <a:r>
            <a:rPr lang="en-US" dirty="0"/>
            <a:t>Folic acid</a:t>
          </a:r>
        </a:p>
      </dgm:t>
    </dgm:pt>
    <dgm:pt modelId="{EB726A33-ECB2-415D-B0CF-7E0E4A8D3565}" type="parTrans" cxnId="{8FFCEBD8-7BF1-4F41-B740-869A58236E4F}">
      <dgm:prSet/>
      <dgm:spPr/>
      <dgm:t>
        <a:bodyPr/>
        <a:lstStyle/>
        <a:p>
          <a:endParaRPr lang="en-US"/>
        </a:p>
      </dgm:t>
    </dgm:pt>
    <dgm:pt modelId="{A2E559C2-175B-4E41-BAE7-575C0127EA0C}" type="sibTrans" cxnId="{8FFCEBD8-7BF1-4F41-B740-869A58236E4F}">
      <dgm:prSet/>
      <dgm:spPr/>
      <dgm:t>
        <a:bodyPr/>
        <a:lstStyle/>
        <a:p>
          <a:endParaRPr lang="en-US"/>
        </a:p>
      </dgm:t>
    </dgm:pt>
    <dgm:pt modelId="{EABB36A6-D417-4978-8774-8DD7DCB446E7}">
      <dgm:prSet phldrT="[Text]"/>
      <dgm:spPr/>
      <dgm:t>
        <a:bodyPr/>
        <a:lstStyle/>
        <a:p>
          <a:r>
            <a:rPr lang="en-US" dirty="0"/>
            <a:t>Zinc </a:t>
          </a:r>
        </a:p>
      </dgm:t>
    </dgm:pt>
    <dgm:pt modelId="{00D06C09-30C3-42E4-91CE-64067E80834A}" type="parTrans" cxnId="{9F2406C0-EF77-4EB1-A1BA-7CF07ACE059E}">
      <dgm:prSet/>
      <dgm:spPr/>
      <dgm:t>
        <a:bodyPr/>
        <a:lstStyle/>
        <a:p>
          <a:endParaRPr lang="en-US"/>
        </a:p>
      </dgm:t>
    </dgm:pt>
    <dgm:pt modelId="{16A32A6D-9287-4D53-A63D-CE2C58219701}" type="sibTrans" cxnId="{9F2406C0-EF77-4EB1-A1BA-7CF07ACE059E}">
      <dgm:prSet/>
      <dgm:spPr/>
      <dgm:t>
        <a:bodyPr/>
        <a:lstStyle/>
        <a:p>
          <a:endParaRPr lang="en-US"/>
        </a:p>
      </dgm:t>
    </dgm:pt>
    <dgm:pt modelId="{79F1FA1D-1EC5-4D13-AAEA-8CBAE82DB5F0}">
      <dgm:prSet phldrT="[Text]"/>
      <dgm:spPr/>
      <dgm:t>
        <a:bodyPr/>
        <a:lstStyle/>
        <a:p>
          <a:r>
            <a:rPr lang="en-US" dirty="0"/>
            <a:t>Vitamin B12</a:t>
          </a:r>
        </a:p>
      </dgm:t>
    </dgm:pt>
    <dgm:pt modelId="{AC115308-BD19-4AC8-B754-18384DAB1C88}" type="parTrans" cxnId="{C757843F-C37E-477F-99C4-59420EB2FE22}">
      <dgm:prSet/>
      <dgm:spPr/>
      <dgm:t>
        <a:bodyPr/>
        <a:lstStyle/>
        <a:p>
          <a:endParaRPr lang="en-US"/>
        </a:p>
      </dgm:t>
    </dgm:pt>
    <dgm:pt modelId="{BC9F3CAB-D27F-4319-B77B-97ECA1ADFF5C}" type="sibTrans" cxnId="{C757843F-C37E-477F-99C4-59420EB2FE22}">
      <dgm:prSet/>
      <dgm:spPr/>
      <dgm:t>
        <a:bodyPr/>
        <a:lstStyle/>
        <a:p>
          <a:endParaRPr lang="en-US"/>
        </a:p>
      </dgm:t>
    </dgm:pt>
    <dgm:pt modelId="{0FB87350-11E3-4CBB-BC60-6512564FA023}" type="pres">
      <dgm:prSet presAssocID="{08B0642F-8648-4F17-8545-83B62A5C5AB9}" presName="Name0" presStyleCnt="0">
        <dgm:presLayoutVars>
          <dgm:dir/>
          <dgm:animLvl val="lvl"/>
          <dgm:resizeHandles val="exact"/>
        </dgm:presLayoutVars>
      </dgm:prSet>
      <dgm:spPr/>
    </dgm:pt>
    <dgm:pt modelId="{8F4E7162-FC45-4A6E-85D9-380B442FDBEF}" type="pres">
      <dgm:prSet presAssocID="{6ADA8E69-1BF3-4AF2-9FFF-8C66F6BD3312}" presName="composite" presStyleCnt="0"/>
      <dgm:spPr/>
    </dgm:pt>
    <dgm:pt modelId="{F394AC4C-CD0E-4ACB-9323-ED367EEC245A}" type="pres">
      <dgm:prSet presAssocID="{6ADA8E69-1BF3-4AF2-9FFF-8C66F6BD3312}" presName="parTx" presStyleLbl="alignNode1" presStyleIdx="0" presStyleCnt="2" custScaleY="99905">
        <dgm:presLayoutVars>
          <dgm:chMax val="0"/>
          <dgm:chPref val="0"/>
          <dgm:bulletEnabled val="1"/>
        </dgm:presLayoutVars>
      </dgm:prSet>
      <dgm:spPr/>
    </dgm:pt>
    <dgm:pt modelId="{8E40DC4D-DB54-4681-8F1F-9381932B3920}" type="pres">
      <dgm:prSet presAssocID="{6ADA8E69-1BF3-4AF2-9FFF-8C66F6BD3312}" presName="desTx" presStyleLbl="alignAccFollowNode1" presStyleIdx="0" presStyleCnt="2">
        <dgm:presLayoutVars>
          <dgm:bulletEnabled val="1"/>
        </dgm:presLayoutVars>
      </dgm:prSet>
      <dgm:spPr/>
    </dgm:pt>
    <dgm:pt modelId="{8C488F53-CF29-4CCA-A6D7-31C96A545C34}" type="pres">
      <dgm:prSet presAssocID="{27FC1590-4801-45CC-9760-04D975A2CFB0}" presName="space" presStyleCnt="0"/>
      <dgm:spPr/>
    </dgm:pt>
    <dgm:pt modelId="{4E26860F-F3A1-4646-954C-FBE6BFD76159}" type="pres">
      <dgm:prSet presAssocID="{E952E25D-3BA6-4170-B26E-D9E4B37D83D1}" presName="composite" presStyleCnt="0"/>
      <dgm:spPr/>
    </dgm:pt>
    <dgm:pt modelId="{5CE871F4-0A5F-4F0D-8154-7EFD0D8BC995}" type="pres">
      <dgm:prSet presAssocID="{E952E25D-3BA6-4170-B26E-D9E4B37D83D1}" presName="parTx" presStyleLbl="alignNode1" presStyleIdx="1" presStyleCnt="2">
        <dgm:presLayoutVars>
          <dgm:chMax val="0"/>
          <dgm:chPref val="0"/>
          <dgm:bulletEnabled val="1"/>
        </dgm:presLayoutVars>
      </dgm:prSet>
      <dgm:spPr/>
    </dgm:pt>
    <dgm:pt modelId="{5671EE18-14E7-4770-A39F-9179B9E9467A}" type="pres">
      <dgm:prSet presAssocID="{E952E25D-3BA6-4170-B26E-D9E4B37D83D1}" presName="desTx" presStyleLbl="alignAccFollowNode1" presStyleIdx="1" presStyleCnt="2">
        <dgm:presLayoutVars>
          <dgm:bulletEnabled val="1"/>
        </dgm:presLayoutVars>
      </dgm:prSet>
      <dgm:spPr/>
    </dgm:pt>
  </dgm:ptLst>
  <dgm:cxnLst>
    <dgm:cxn modelId="{C267AB00-513E-4AF2-94A5-A0D38A4CB6EA}" type="presOf" srcId="{EABB36A6-D417-4978-8774-8DD7DCB446E7}" destId="{8E40DC4D-DB54-4681-8F1F-9381932B3920}" srcOrd="0" destOrd="3" presId="urn:microsoft.com/office/officeart/2005/8/layout/hList1"/>
    <dgm:cxn modelId="{7667F91A-DC1E-41E1-B70D-549282294CA1}" type="presOf" srcId="{E952E25D-3BA6-4170-B26E-D9E4B37D83D1}" destId="{5CE871F4-0A5F-4F0D-8154-7EFD0D8BC995}" srcOrd="0" destOrd="0" presId="urn:microsoft.com/office/officeart/2005/8/layout/hList1"/>
    <dgm:cxn modelId="{5CC4CF24-878F-412E-8119-C2794BAC0867}" type="presOf" srcId="{EDD3E44F-738F-46C0-BDD9-A5B56F91CFBF}" destId="{8E40DC4D-DB54-4681-8F1F-9381932B3920}" srcOrd="0" destOrd="0" presId="urn:microsoft.com/office/officeart/2005/8/layout/hList1"/>
    <dgm:cxn modelId="{5E8A533A-3EA8-4E9D-BD31-BCA298714287}" srcId="{08B0642F-8648-4F17-8545-83B62A5C5AB9}" destId="{E952E25D-3BA6-4170-B26E-D9E4B37D83D1}" srcOrd="1" destOrd="0" parTransId="{5E9535FF-1899-4945-B79B-510B0557CA62}" sibTransId="{3C35260F-BB1E-4E97-B03E-CAF0E7D77F2F}"/>
    <dgm:cxn modelId="{C757843F-C37E-477F-99C4-59420EB2FE22}" srcId="{6ADA8E69-1BF3-4AF2-9FFF-8C66F6BD3312}" destId="{79F1FA1D-1EC5-4D13-AAEA-8CBAE82DB5F0}" srcOrd="4" destOrd="0" parTransId="{AC115308-BD19-4AC8-B754-18384DAB1C88}" sibTransId="{BC9F3CAB-D27F-4319-B77B-97ECA1ADFF5C}"/>
    <dgm:cxn modelId="{B46E3445-0F39-4495-AC7C-8BF80F54B3F8}" srcId="{E952E25D-3BA6-4170-B26E-D9E4B37D83D1}" destId="{14B59DAD-6A40-48C0-B6BC-34DDAD944789}" srcOrd="1" destOrd="0" parTransId="{7D0B2A8B-E8DF-481E-85E0-EEAC18A7F0C3}" sibTransId="{C9965AF9-E221-4243-B84B-0E4B47E789C9}"/>
    <dgm:cxn modelId="{813C8A6A-5DDC-4FA2-BD34-594DF1DED168}" srcId="{08B0642F-8648-4F17-8545-83B62A5C5AB9}" destId="{6ADA8E69-1BF3-4AF2-9FFF-8C66F6BD3312}" srcOrd="0" destOrd="0" parTransId="{BB646005-F210-4FA1-8958-C36C3B28D58D}" sibTransId="{27FC1590-4801-45CC-9760-04D975A2CFB0}"/>
    <dgm:cxn modelId="{BE1E4F73-16AB-403C-BEFD-7F54A196DB8A}" type="presOf" srcId="{14B59DAD-6A40-48C0-B6BC-34DDAD944789}" destId="{5671EE18-14E7-4770-A39F-9179B9E9467A}" srcOrd="0" destOrd="1" presId="urn:microsoft.com/office/officeart/2005/8/layout/hList1"/>
    <dgm:cxn modelId="{7E70C57E-9651-4588-A5DD-722328EB12E5}" type="presOf" srcId="{6ADA8E69-1BF3-4AF2-9FFF-8C66F6BD3312}" destId="{F394AC4C-CD0E-4ACB-9323-ED367EEC245A}" srcOrd="0" destOrd="0" presId="urn:microsoft.com/office/officeart/2005/8/layout/hList1"/>
    <dgm:cxn modelId="{0072AA94-CEED-422E-B92F-9C0902875FDC}" type="presOf" srcId="{38B51038-7BA9-4A79-923B-DD4DFCDADA74}" destId="{8E40DC4D-DB54-4681-8F1F-9381932B3920}" srcOrd="0" destOrd="1" presId="urn:microsoft.com/office/officeart/2005/8/layout/hList1"/>
    <dgm:cxn modelId="{3A6ED398-59B4-46FC-84DC-3EF3CC8C9DC6}" type="presOf" srcId="{08B0642F-8648-4F17-8545-83B62A5C5AB9}" destId="{0FB87350-11E3-4CBB-BC60-6512564FA023}" srcOrd="0" destOrd="0" presId="urn:microsoft.com/office/officeart/2005/8/layout/hList1"/>
    <dgm:cxn modelId="{8A96EBA5-52D5-47A6-B7FC-8799A6A47E55}" type="presOf" srcId="{79F1FA1D-1EC5-4D13-AAEA-8CBAE82DB5F0}" destId="{8E40DC4D-DB54-4681-8F1F-9381932B3920}" srcOrd="0" destOrd="4" presId="urn:microsoft.com/office/officeart/2005/8/layout/hList1"/>
    <dgm:cxn modelId="{A15469B1-1549-4257-836A-44B116B01AD6}" type="presOf" srcId="{13AE455B-1386-4745-A657-6D3DA18728DA}" destId="{5671EE18-14E7-4770-A39F-9179B9E9467A}" srcOrd="0" destOrd="0" presId="urn:microsoft.com/office/officeart/2005/8/layout/hList1"/>
    <dgm:cxn modelId="{9F2406C0-EF77-4EB1-A1BA-7CF07ACE059E}" srcId="{6ADA8E69-1BF3-4AF2-9FFF-8C66F6BD3312}" destId="{EABB36A6-D417-4978-8774-8DD7DCB446E7}" srcOrd="3" destOrd="0" parTransId="{00D06C09-30C3-42E4-91CE-64067E80834A}" sibTransId="{16A32A6D-9287-4D53-A63D-CE2C58219701}"/>
    <dgm:cxn modelId="{8937E5CB-9A50-4161-8768-854B9D85F1DA}" srcId="{6ADA8E69-1BF3-4AF2-9FFF-8C66F6BD3312}" destId="{38B51038-7BA9-4A79-923B-DD4DFCDADA74}" srcOrd="1" destOrd="0" parTransId="{E2268CC3-B5E9-4A5F-A12C-E1297B0AFE0C}" sibTransId="{2210C683-B50C-404C-A175-1437DD0F76E2}"/>
    <dgm:cxn modelId="{79A5EECB-E6F3-49F1-8408-5920B0AED731}" type="presOf" srcId="{990884C7-6F5E-468D-8453-EBDD5E57D3BC}" destId="{8E40DC4D-DB54-4681-8F1F-9381932B3920}" srcOrd="0" destOrd="2" presId="urn:microsoft.com/office/officeart/2005/8/layout/hList1"/>
    <dgm:cxn modelId="{090857D6-AD1E-4B7B-BA2D-6F3285B438ED}" srcId="{E952E25D-3BA6-4170-B26E-D9E4B37D83D1}" destId="{13AE455B-1386-4745-A657-6D3DA18728DA}" srcOrd="0" destOrd="0" parTransId="{46B5BE37-9A10-4E7A-8A76-241F3967BD58}" sibTransId="{AFA7CA34-0730-4FDA-836F-FF0FB5F33F43}"/>
    <dgm:cxn modelId="{8FFCEBD8-7BF1-4F41-B740-869A58236E4F}" srcId="{6ADA8E69-1BF3-4AF2-9FFF-8C66F6BD3312}" destId="{990884C7-6F5E-468D-8453-EBDD5E57D3BC}" srcOrd="2" destOrd="0" parTransId="{EB726A33-ECB2-415D-B0CF-7E0E4A8D3565}" sibTransId="{A2E559C2-175B-4E41-BAE7-575C0127EA0C}"/>
    <dgm:cxn modelId="{21AC61F8-7000-45E5-8275-A42DCB5C8C8B}" srcId="{6ADA8E69-1BF3-4AF2-9FFF-8C66F6BD3312}" destId="{EDD3E44F-738F-46C0-BDD9-A5B56F91CFBF}" srcOrd="0" destOrd="0" parTransId="{1ABE7C77-84E1-4440-B5BB-10FEF78775DC}" sibTransId="{5260EB75-4C05-4F41-A149-FBF19E23D1EB}"/>
    <dgm:cxn modelId="{AD3034D9-04BA-4D1B-9901-F87935294EB9}" type="presParOf" srcId="{0FB87350-11E3-4CBB-BC60-6512564FA023}" destId="{8F4E7162-FC45-4A6E-85D9-380B442FDBEF}" srcOrd="0" destOrd="0" presId="urn:microsoft.com/office/officeart/2005/8/layout/hList1"/>
    <dgm:cxn modelId="{946F4F7B-EF82-44B6-AD87-67775808B44D}" type="presParOf" srcId="{8F4E7162-FC45-4A6E-85D9-380B442FDBEF}" destId="{F394AC4C-CD0E-4ACB-9323-ED367EEC245A}" srcOrd="0" destOrd="0" presId="urn:microsoft.com/office/officeart/2005/8/layout/hList1"/>
    <dgm:cxn modelId="{0CD86227-B47A-4171-91C7-7107FAA37326}" type="presParOf" srcId="{8F4E7162-FC45-4A6E-85D9-380B442FDBEF}" destId="{8E40DC4D-DB54-4681-8F1F-9381932B3920}" srcOrd="1" destOrd="0" presId="urn:microsoft.com/office/officeart/2005/8/layout/hList1"/>
    <dgm:cxn modelId="{BEE3D1D1-85BE-4BDB-9C93-91F4710F2651}" type="presParOf" srcId="{0FB87350-11E3-4CBB-BC60-6512564FA023}" destId="{8C488F53-CF29-4CCA-A6D7-31C96A545C34}" srcOrd="1" destOrd="0" presId="urn:microsoft.com/office/officeart/2005/8/layout/hList1"/>
    <dgm:cxn modelId="{CA697E7E-A876-4ABC-B336-73EA20CAEE86}" type="presParOf" srcId="{0FB87350-11E3-4CBB-BC60-6512564FA023}" destId="{4E26860F-F3A1-4646-954C-FBE6BFD76159}" srcOrd="2" destOrd="0" presId="urn:microsoft.com/office/officeart/2005/8/layout/hList1"/>
    <dgm:cxn modelId="{2C1C7094-3874-4D15-B780-D27B340AC496}" type="presParOf" srcId="{4E26860F-F3A1-4646-954C-FBE6BFD76159}" destId="{5CE871F4-0A5F-4F0D-8154-7EFD0D8BC995}" srcOrd="0" destOrd="0" presId="urn:microsoft.com/office/officeart/2005/8/layout/hList1"/>
    <dgm:cxn modelId="{1B4FCC2B-D3BA-4D38-8B22-8D6B333B4F06}" type="presParOf" srcId="{4E26860F-F3A1-4646-954C-FBE6BFD76159}" destId="{5671EE18-14E7-4770-A39F-9179B9E946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BFDFA-9A08-47C0-A6E3-2AA0C9ACEBF0}" type="doc">
      <dgm:prSet loTypeId="urn:microsoft.com/office/officeart/2005/8/layout/arrow2" loCatId="process" qsTypeId="urn:microsoft.com/office/officeart/2005/8/quickstyle/simple2" qsCatId="simple" csTypeId="urn:microsoft.com/office/officeart/2005/8/colors/colorful5" csCatId="colorful" phldr="1"/>
      <dgm:spPr/>
      <dgm:t>
        <a:bodyPr/>
        <a:lstStyle/>
        <a:p>
          <a:endParaRPr lang="en-US"/>
        </a:p>
      </dgm:t>
    </dgm:pt>
    <dgm:pt modelId="{82CC78BD-62C6-4F66-84A6-D03FA1BAF272}">
      <dgm:prSet phldrT="[Text]"/>
      <dgm:spPr/>
      <dgm:t>
        <a:bodyPr/>
        <a:lstStyle/>
        <a:p>
          <a:r>
            <a:rPr lang="en-US" dirty="0"/>
            <a:t>High anemia rates in females</a:t>
          </a:r>
        </a:p>
      </dgm:t>
    </dgm:pt>
    <dgm:pt modelId="{B75DABC7-DBCF-4B20-89C7-4D7E85AAAF14}" type="parTrans" cxnId="{04DD3D22-AF7A-4885-B3CE-816764E35154}">
      <dgm:prSet/>
      <dgm:spPr/>
      <dgm:t>
        <a:bodyPr/>
        <a:lstStyle/>
        <a:p>
          <a:endParaRPr lang="en-US"/>
        </a:p>
      </dgm:t>
    </dgm:pt>
    <dgm:pt modelId="{F4D01BC6-8936-47A0-A952-B3528E9D27C1}" type="sibTrans" cxnId="{04DD3D22-AF7A-4885-B3CE-816764E35154}">
      <dgm:prSet/>
      <dgm:spPr/>
      <dgm:t>
        <a:bodyPr/>
        <a:lstStyle/>
        <a:p>
          <a:endParaRPr lang="en-US"/>
        </a:p>
      </dgm:t>
    </dgm:pt>
    <dgm:pt modelId="{A83E3666-CAE7-4BA0-B05F-7FF4382C10F0}">
      <dgm:prSet phldrT="[Text]"/>
      <dgm:spPr/>
      <dgm:t>
        <a:bodyPr/>
        <a:lstStyle/>
        <a:p>
          <a:r>
            <a:rPr lang="en-US" dirty="0"/>
            <a:t>Menstruation</a:t>
          </a:r>
        </a:p>
      </dgm:t>
    </dgm:pt>
    <dgm:pt modelId="{A70BBFAD-B587-4854-B933-6414219818DD}" type="parTrans" cxnId="{A06160F5-92EF-4B17-A7E5-5F327D633334}">
      <dgm:prSet/>
      <dgm:spPr/>
      <dgm:t>
        <a:bodyPr/>
        <a:lstStyle/>
        <a:p>
          <a:endParaRPr lang="en-US"/>
        </a:p>
      </dgm:t>
    </dgm:pt>
    <dgm:pt modelId="{4C5C28BC-E847-42CA-816B-6839725401D6}" type="sibTrans" cxnId="{A06160F5-92EF-4B17-A7E5-5F327D633334}">
      <dgm:prSet/>
      <dgm:spPr/>
      <dgm:t>
        <a:bodyPr/>
        <a:lstStyle/>
        <a:p>
          <a:endParaRPr lang="en-US"/>
        </a:p>
      </dgm:t>
    </dgm:pt>
    <dgm:pt modelId="{F7FF59CE-EF0A-4CF1-AD20-A52ED9FB6E54}">
      <dgm:prSet phldrT="[Text]"/>
      <dgm:spPr/>
      <dgm:t>
        <a:bodyPr/>
        <a:lstStyle/>
        <a:p>
          <a:r>
            <a:rPr lang="en-US" dirty="0"/>
            <a:t>Affects academic performance</a:t>
          </a:r>
        </a:p>
      </dgm:t>
    </dgm:pt>
    <dgm:pt modelId="{13576B79-E56A-4AB9-85E5-B04BEEBDA057}" type="parTrans" cxnId="{324197FE-9DB5-4CA7-88C5-80DE80C1F4A9}">
      <dgm:prSet/>
      <dgm:spPr/>
      <dgm:t>
        <a:bodyPr/>
        <a:lstStyle/>
        <a:p>
          <a:endParaRPr lang="en-US"/>
        </a:p>
      </dgm:t>
    </dgm:pt>
    <dgm:pt modelId="{D1D5EA0E-16AC-4CA3-ABB4-69F54A8F7496}" type="sibTrans" cxnId="{324197FE-9DB5-4CA7-88C5-80DE80C1F4A9}">
      <dgm:prSet/>
      <dgm:spPr/>
      <dgm:t>
        <a:bodyPr/>
        <a:lstStyle/>
        <a:p>
          <a:endParaRPr lang="en-US"/>
        </a:p>
      </dgm:t>
    </dgm:pt>
    <dgm:pt modelId="{5ADCEA38-BA03-407D-9B27-99C6F6E8F892}">
      <dgm:prSet phldrT="[Text]" custT="1"/>
      <dgm:spPr/>
      <dgm:t>
        <a:bodyPr/>
        <a:lstStyle/>
        <a:p>
          <a:r>
            <a:rPr lang="en-US" sz="2300" dirty="0"/>
            <a:t>Fortifying with iron</a:t>
          </a:r>
        </a:p>
        <a:p>
          <a:r>
            <a:rPr lang="en-US" sz="2000" dirty="0">
              <a:latin typeface="Calibri" panose="020F0502020204030204" pitchFamily="34" charset="0"/>
              <a:cs typeface="Calibri" panose="020F0502020204030204" pitchFamily="34" charset="0"/>
            </a:rPr>
            <a:t>↓</a:t>
          </a:r>
          <a:r>
            <a:rPr lang="en-US" sz="2000" dirty="0"/>
            <a:t> nutritional anemia</a:t>
          </a:r>
        </a:p>
      </dgm:t>
    </dgm:pt>
    <dgm:pt modelId="{5F47FCFC-8E5A-46D9-94CD-FFC82B6CC1B8}" type="parTrans" cxnId="{32ACD6FB-7C7F-4DD8-8947-8B4F2C7ECE57}">
      <dgm:prSet/>
      <dgm:spPr/>
      <dgm:t>
        <a:bodyPr/>
        <a:lstStyle/>
        <a:p>
          <a:endParaRPr lang="en-US"/>
        </a:p>
      </dgm:t>
    </dgm:pt>
    <dgm:pt modelId="{24F49212-33EE-448C-9772-ACC63CB214AB}" type="sibTrans" cxnId="{32ACD6FB-7C7F-4DD8-8947-8B4F2C7ECE57}">
      <dgm:prSet/>
      <dgm:spPr/>
      <dgm:t>
        <a:bodyPr/>
        <a:lstStyle/>
        <a:p>
          <a:endParaRPr lang="en-US"/>
        </a:p>
      </dgm:t>
    </dgm:pt>
    <dgm:pt modelId="{2DF1012B-37CC-4290-A0D0-5DE6D63BA311}">
      <dgm:prSet phldrT="[Text]" custT="1"/>
      <dgm:spPr/>
      <dgm:t>
        <a:bodyPr/>
        <a:lstStyle/>
        <a:p>
          <a:r>
            <a:rPr lang="en-US" sz="2300" b="1" dirty="0"/>
            <a:t>Increased gender equality</a:t>
          </a:r>
        </a:p>
        <a:p>
          <a:r>
            <a:rPr lang="en-US" sz="2000" dirty="0">
              <a:latin typeface="+mn-lt"/>
              <a:cs typeface="Times New Roman" panose="02020603050405020304" pitchFamily="18" charset="0"/>
            </a:rPr>
            <a:t>↑</a:t>
          </a:r>
          <a:r>
            <a:rPr lang="en-US" sz="2000" dirty="0">
              <a:latin typeface="+mn-lt"/>
            </a:rPr>
            <a:t> academic performance</a:t>
          </a:r>
        </a:p>
        <a:p>
          <a:r>
            <a:rPr lang="en-US" sz="2000" dirty="0">
              <a:latin typeface="+mn-lt"/>
              <a:cs typeface="Times New Roman" panose="02020603050405020304" pitchFamily="18" charset="0"/>
            </a:rPr>
            <a:t>↑</a:t>
          </a:r>
          <a:r>
            <a:rPr lang="en-US" sz="2000" dirty="0">
              <a:latin typeface="+mn-lt"/>
            </a:rPr>
            <a:t> work productivity</a:t>
          </a:r>
          <a:endParaRPr lang="en-US" sz="2000" b="1" dirty="0">
            <a:latin typeface="+mn-lt"/>
          </a:endParaRPr>
        </a:p>
      </dgm:t>
    </dgm:pt>
    <dgm:pt modelId="{22C6E07E-0DC4-4E31-A77A-12A685459682}" type="parTrans" cxnId="{86B2E16D-1D1E-4C7F-99A0-52824D37150A}">
      <dgm:prSet/>
      <dgm:spPr/>
      <dgm:t>
        <a:bodyPr/>
        <a:lstStyle/>
        <a:p>
          <a:endParaRPr lang="en-US"/>
        </a:p>
      </dgm:t>
    </dgm:pt>
    <dgm:pt modelId="{A3BD2047-EFDC-4474-BDCC-F2A78E2C7264}" type="sibTrans" cxnId="{86B2E16D-1D1E-4C7F-99A0-52824D37150A}">
      <dgm:prSet/>
      <dgm:spPr/>
      <dgm:t>
        <a:bodyPr/>
        <a:lstStyle/>
        <a:p>
          <a:endParaRPr lang="en-US"/>
        </a:p>
      </dgm:t>
    </dgm:pt>
    <dgm:pt modelId="{AD4934AE-6414-44A9-84C8-9DA0EEE46FCF}" type="pres">
      <dgm:prSet presAssocID="{D22BFDFA-9A08-47C0-A6E3-2AA0C9ACEBF0}" presName="arrowDiagram" presStyleCnt="0">
        <dgm:presLayoutVars>
          <dgm:chMax val="5"/>
          <dgm:dir/>
          <dgm:resizeHandles val="exact"/>
        </dgm:presLayoutVars>
      </dgm:prSet>
      <dgm:spPr/>
    </dgm:pt>
    <dgm:pt modelId="{24F3280A-B64F-4800-B911-3F1FFBD5BE24}" type="pres">
      <dgm:prSet presAssocID="{D22BFDFA-9A08-47C0-A6E3-2AA0C9ACEBF0}" presName="arrow" presStyleLbl="bgShp" presStyleIdx="0" presStyleCnt="1" custLinFactNeighborY="-359"/>
      <dgm:spPr/>
    </dgm:pt>
    <dgm:pt modelId="{C652F79D-E7F7-46A4-BA97-0E78A723BCF6}" type="pres">
      <dgm:prSet presAssocID="{D22BFDFA-9A08-47C0-A6E3-2AA0C9ACEBF0}" presName="arrowDiagram3" presStyleCnt="0"/>
      <dgm:spPr/>
    </dgm:pt>
    <dgm:pt modelId="{3CBB30BC-F1A1-4CAC-9D2D-B69D4FEC131E}" type="pres">
      <dgm:prSet presAssocID="{82CC78BD-62C6-4F66-84A6-D03FA1BAF272}" presName="bullet3a" presStyleLbl="node1" presStyleIdx="0" presStyleCnt="3"/>
      <dgm:spPr/>
    </dgm:pt>
    <dgm:pt modelId="{ECAE825C-9578-4526-9DEF-C3A2F28AB90D}" type="pres">
      <dgm:prSet presAssocID="{82CC78BD-62C6-4F66-84A6-D03FA1BAF272}" presName="textBox3a" presStyleLbl="revTx" presStyleIdx="0" presStyleCnt="3">
        <dgm:presLayoutVars>
          <dgm:bulletEnabled val="1"/>
        </dgm:presLayoutVars>
      </dgm:prSet>
      <dgm:spPr/>
    </dgm:pt>
    <dgm:pt modelId="{2F614D9E-C0B8-43CF-84E9-342318E99976}" type="pres">
      <dgm:prSet presAssocID="{5ADCEA38-BA03-407D-9B27-99C6F6E8F892}" presName="bullet3b" presStyleLbl="node1" presStyleIdx="1" presStyleCnt="3"/>
      <dgm:spPr/>
    </dgm:pt>
    <dgm:pt modelId="{7B3ECF5E-2243-458A-9707-CE052F048552}" type="pres">
      <dgm:prSet presAssocID="{5ADCEA38-BA03-407D-9B27-99C6F6E8F892}" presName="textBox3b" presStyleLbl="revTx" presStyleIdx="1" presStyleCnt="3" custScaleX="82031" custLinFactNeighborX="-4056">
        <dgm:presLayoutVars>
          <dgm:bulletEnabled val="1"/>
        </dgm:presLayoutVars>
      </dgm:prSet>
      <dgm:spPr/>
    </dgm:pt>
    <dgm:pt modelId="{F65EC925-1A79-4106-BD75-AE4895B1AA32}" type="pres">
      <dgm:prSet presAssocID="{2DF1012B-37CC-4290-A0D0-5DE6D63BA311}" presName="bullet3c" presStyleLbl="node1" presStyleIdx="2" presStyleCnt="3"/>
      <dgm:spPr/>
    </dgm:pt>
    <dgm:pt modelId="{F330B054-71FE-4312-BF81-04E00CE272B4}" type="pres">
      <dgm:prSet presAssocID="{2DF1012B-37CC-4290-A0D0-5DE6D63BA311}" presName="textBox3c" presStyleLbl="revTx" presStyleIdx="2" presStyleCnt="3">
        <dgm:presLayoutVars>
          <dgm:bulletEnabled val="1"/>
        </dgm:presLayoutVars>
      </dgm:prSet>
      <dgm:spPr/>
    </dgm:pt>
  </dgm:ptLst>
  <dgm:cxnLst>
    <dgm:cxn modelId="{00BC3317-07BE-4C8E-8756-984F715F5162}" type="presOf" srcId="{5ADCEA38-BA03-407D-9B27-99C6F6E8F892}" destId="{7B3ECF5E-2243-458A-9707-CE052F048552}" srcOrd="0" destOrd="0" presId="urn:microsoft.com/office/officeart/2005/8/layout/arrow2"/>
    <dgm:cxn modelId="{490CD01B-118C-4066-B47E-F6E2E535044E}" type="presOf" srcId="{82CC78BD-62C6-4F66-84A6-D03FA1BAF272}" destId="{ECAE825C-9578-4526-9DEF-C3A2F28AB90D}" srcOrd="0" destOrd="0" presId="urn:microsoft.com/office/officeart/2005/8/layout/arrow2"/>
    <dgm:cxn modelId="{04DD3D22-AF7A-4885-B3CE-816764E35154}" srcId="{D22BFDFA-9A08-47C0-A6E3-2AA0C9ACEBF0}" destId="{82CC78BD-62C6-4F66-84A6-D03FA1BAF272}" srcOrd="0" destOrd="0" parTransId="{B75DABC7-DBCF-4B20-89C7-4D7E85AAAF14}" sibTransId="{F4D01BC6-8936-47A0-A952-B3528E9D27C1}"/>
    <dgm:cxn modelId="{5578E844-39EF-4237-87BE-877CBA145994}" type="presOf" srcId="{F7FF59CE-EF0A-4CF1-AD20-A52ED9FB6E54}" destId="{ECAE825C-9578-4526-9DEF-C3A2F28AB90D}" srcOrd="0" destOrd="2" presId="urn:microsoft.com/office/officeart/2005/8/layout/arrow2"/>
    <dgm:cxn modelId="{20A55747-6D53-4C7A-ACC5-5F3669B1100D}" type="presOf" srcId="{A83E3666-CAE7-4BA0-B05F-7FF4382C10F0}" destId="{ECAE825C-9578-4526-9DEF-C3A2F28AB90D}" srcOrd="0" destOrd="1" presId="urn:microsoft.com/office/officeart/2005/8/layout/arrow2"/>
    <dgm:cxn modelId="{86B2E16D-1D1E-4C7F-99A0-52824D37150A}" srcId="{D22BFDFA-9A08-47C0-A6E3-2AA0C9ACEBF0}" destId="{2DF1012B-37CC-4290-A0D0-5DE6D63BA311}" srcOrd="2" destOrd="0" parTransId="{22C6E07E-0DC4-4E31-A77A-12A685459682}" sibTransId="{A3BD2047-EFDC-4474-BDCC-F2A78E2C7264}"/>
    <dgm:cxn modelId="{08710BB6-B22F-45D9-B119-474363091031}" type="presOf" srcId="{2DF1012B-37CC-4290-A0D0-5DE6D63BA311}" destId="{F330B054-71FE-4312-BF81-04E00CE272B4}" srcOrd="0" destOrd="0" presId="urn:microsoft.com/office/officeart/2005/8/layout/arrow2"/>
    <dgm:cxn modelId="{6729B1C8-5064-462F-B162-3CDD10BD9FE8}" type="presOf" srcId="{D22BFDFA-9A08-47C0-A6E3-2AA0C9ACEBF0}" destId="{AD4934AE-6414-44A9-84C8-9DA0EEE46FCF}" srcOrd="0" destOrd="0" presId="urn:microsoft.com/office/officeart/2005/8/layout/arrow2"/>
    <dgm:cxn modelId="{A06160F5-92EF-4B17-A7E5-5F327D633334}" srcId="{82CC78BD-62C6-4F66-84A6-D03FA1BAF272}" destId="{A83E3666-CAE7-4BA0-B05F-7FF4382C10F0}" srcOrd="0" destOrd="0" parTransId="{A70BBFAD-B587-4854-B933-6414219818DD}" sibTransId="{4C5C28BC-E847-42CA-816B-6839725401D6}"/>
    <dgm:cxn modelId="{32ACD6FB-7C7F-4DD8-8947-8B4F2C7ECE57}" srcId="{D22BFDFA-9A08-47C0-A6E3-2AA0C9ACEBF0}" destId="{5ADCEA38-BA03-407D-9B27-99C6F6E8F892}" srcOrd="1" destOrd="0" parTransId="{5F47FCFC-8E5A-46D9-94CD-FFC82B6CC1B8}" sibTransId="{24F49212-33EE-448C-9772-ACC63CB214AB}"/>
    <dgm:cxn modelId="{324197FE-9DB5-4CA7-88C5-80DE80C1F4A9}" srcId="{82CC78BD-62C6-4F66-84A6-D03FA1BAF272}" destId="{F7FF59CE-EF0A-4CF1-AD20-A52ED9FB6E54}" srcOrd="1" destOrd="0" parTransId="{13576B79-E56A-4AB9-85E5-B04BEEBDA057}" sibTransId="{D1D5EA0E-16AC-4CA3-ABB4-69F54A8F7496}"/>
    <dgm:cxn modelId="{577AA738-A326-47E8-A706-1F57D169F3C7}" type="presParOf" srcId="{AD4934AE-6414-44A9-84C8-9DA0EEE46FCF}" destId="{24F3280A-B64F-4800-B911-3F1FFBD5BE24}" srcOrd="0" destOrd="0" presId="urn:microsoft.com/office/officeart/2005/8/layout/arrow2"/>
    <dgm:cxn modelId="{49C234C1-DB59-4C83-9C23-0B9C296FEA27}" type="presParOf" srcId="{AD4934AE-6414-44A9-84C8-9DA0EEE46FCF}" destId="{C652F79D-E7F7-46A4-BA97-0E78A723BCF6}" srcOrd="1" destOrd="0" presId="urn:microsoft.com/office/officeart/2005/8/layout/arrow2"/>
    <dgm:cxn modelId="{81DF5412-F735-429E-A4D7-8716B66756C4}" type="presParOf" srcId="{C652F79D-E7F7-46A4-BA97-0E78A723BCF6}" destId="{3CBB30BC-F1A1-4CAC-9D2D-B69D4FEC131E}" srcOrd="0" destOrd="0" presId="urn:microsoft.com/office/officeart/2005/8/layout/arrow2"/>
    <dgm:cxn modelId="{2BF9E33D-381F-4CB4-8BE9-F1009B5A5FAA}" type="presParOf" srcId="{C652F79D-E7F7-46A4-BA97-0E78A723BCF6}" destId="{ECAE825C-9578-4526-9DEF-C3A2F28AB90D}" srcOrd="1" destOrd="0" presId="urn:microsoft.com/office/officeart/2005/8/layout/arrow2"/>
    <dgm:cxn modelId="{1CCB2867-CBBB-4565-B4AE-2B10C4EE23F8}" type="presParOf" srcId="{C652F79D-E7F7-46A4-BA97-0E78A723BCF6}" destId="{2F614D9E-C0B8-43CF-84E9-342318E99976}" srcOrd="2" destOrd="0" presId="urn:microsoft.com/office/officeart/2005/8/layout/arrow2"/>
    <dgm:cxn modelId="{23251532-EBE0-48FD-A0D2-DDFCB54C6438}" type="presParOf" srcId="{C652F79D-E7F7-46A4-BA97-0E78A723BCF6}" destId="{7B3ECF5E-2243-458A-9707-CE052F048552}" srcOrd="3" destOrd="0" presId="urn:microsoft.com/office/officeart/2005/8/layout/arrow2"/>
    <dgm:cxn modelId="{5B02342F-F6CF-4A74-B191-12582BA518D9}" type="presParOf" srcId="{C652F79D-E7F7-46A4-BA97-0E78A723BCF6}" destId="{F65EC925-1A79-4106-BD75-AE4895B1AA32}" srcOrd="4" destOrd="0" presId="urn:microsoft.com/office/officeart/2005/8/layout/arrow2"/>
    <dgm:cxn modelId="{AC48E22C-DDA4-4A62-91B5-FB5DD1DFB7D1}" type="presParOf" srcId="{C652F79D-E7F7-46A4-BA97-0E78A723BCF6}" destId="{F330B054-71FE-4312-BF81-04E00CE272B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305D486-DBE9-4118-82E6-FC43164E2225}"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9E88AF6C-6854-45C4-9731-7506A3555B41}">
      <dgm:prSet phldrT="[Text]"/>
      <dgm:spPr/>
      <dgm:t>
        <a:bodyPr/>
        <a:lstStyle/>
        <a:p>
          <a:r>
            <a:rPr lang="en-US" dirty="0"/>
            <a:t>High Income Countries</a:t>
          </a:r>
        </a:p>
      </dgm:t>
    </dgm:pt>
    <dgm:pt modelId="{D90D7C8A-4FA8-44AF-9814-5DD571D7DD94}" type="parTrans" cxnId="{396DC906-67AE-47A3-9E2F-A1AAAE49B50E}">
      <dgm:prSet/>
      <dgm:spPr/>
      <dgm:t>
        <a:bodyPr/>
        <a:lstStyle/>
        <a:p>
          <a:endParaRPr lang="en-US"/>
        </a:p>
      </dgm:t>
    </dgm:pt>
    <dgm:pt modelId="{B572DB66-9B84-4003-A014-5383DE7362A1}" type="sibTrans" cxnId="{396DC906-67AE-47A3-9E2F-A1AAAE49B50E}">
      <dgm:prSet/>
      <dgm:spPr/>
      <dgm:t>
        <a:bodyPr/>
        <a:lstStyle/>
        <a:p>
          <a:endParaRPr lang="en-US"/>
        </a:p>
      </dgm:t>
    </dgm:pt>
    <dgm:pt modelId="{DB955474-D758-49B7-B21C-DA7165AF6E13}">
      <dgm:prSet phldrT="[Text]"/>
      <dgm:spPr/>
      <dgm:t>
        <a:bodyPr/>
        <a:lstStyle/>
        <a:p>
          <a:r>
            <a:rPr lang="en-US" b="1" dirty="0"/>
            <a:t>Less risk</a:t>
          </a:r>
        </a:p>
      </dgm:t>
    </dgm:pt>
    <dgm:pt modelId="{2B9950CE-211D-479E-A25C-2E41200A61E2}" type="parTrans" cxnId="{154C4C24-A4AB-41C8-9E74-DD74B2B8FFB0}">
      <dgm:prSet/>
      <dgm:spPr/>
      <dgm:t>
        <a:bodyPr/>
        <a:lstStyle/>
        <a:p>
          <a:endParaRPr lang="en-US"/>
        </a:p>
      </dgm:t>
    </dgm:pt>
    <dgm:pt modelId="{D342F352-D513-443D-838D-33A631394D8A}" type="sibTrans" cxnId="{154C4C24-A4AB-41C8-9E74-DD74B2B8FFB0}">
      <dgm:prSet/>
      <dgm:spPr/>
      <dgm:t>
        <a:bodyPr/>
        <a:lstStyle/>
        <a:p>
          <a:endParaRPr lang="en-US"/>
        </a:p>
      </dgm:t>
    </dgm:pt>
    <dgm:pt modelId="{BFD25700-7990-40BD-8860-D64EAE0A482D}">
      <dgm:prSet phldrT="[Text]"/>
      <dgm:spPr/>
      <dgm:t>
        <a:bodyPr/>
        <a:lstStyle/>
        <a:p>
          <a:r>
            <a:rPr lang="en-US" b="1" dirty="0"/>
            <a:t>Fewer nutrient deficiencies</a:t>
          </a:r>
        </a:p>
      </dgm:t>
    </dgm:pt>
    <dgm:pt modelId="{D9C00930-D187-4CC3-B8CA-A8B53B6D8B67}" type="parTrans" cxnId="{6F0D00F1-0D0B-4DE3-80D5-F0F1A18906BE}">
      <dgm:prSet/>
      <dgm:spPr/>
      <dgm:t>
        <a:bodyPr/>
        <a:lstStyle/>
        <a:p>
          <a:endParaRPr lang="en-US"/>
        </a:p>
      </dgm:t>
    </dgm:pt>
    <dgm:pt modelId="{3BA7F312-0017-4D42-A3AE-D701EECD6FB8}" type="sibTrans" cxnId="{6F0D00F1-0D0B-4DE3-80D5-F0F1A18906BE}">
      <dgm:prSet/>
      <dgm:spPr/>
      <dgm:t>
        <a:bodyPr/>
        <a:lstStyle/>
        <a:p>
          <a:endParaRPr lang="en-US"/>
        </a:p>
      </dgm:t>
    </dgm:pt>
    <dgm:pt modelId="{554A9FBC-21D9-400C-B639-EFD4C3B7D83C}">
      <dgm:prSet phldrT="[Text]"/>
      <dgm:spPr/>
      <dgm:t>
        <a:bodyPr/>
        <a:lstStyle/>
        <a:p>
          <a:r>
            <a:rPr lang="en-US" dirty="0"/>
            <a:t>Low and Middle Income Countries</a:t>
          </a:r>
        </a:p>
      </dgm:t>
    </dgm:pt>
    <dgm:pt modelId="{8DAB2CDB-9756-4390-BF6C-32CC0CFD45BA}" type="parTrans" cxnId="{BF0A4F90-7664-463C-B1F9-A309D78EBFE8}">
      <dgm:prSet/>
      <dgm:spPr/>
      <dgm:t>
        <a:bodyPr/>
        <a:lstStyle/>
        <a:p>
          <a:endParaRPr lang="en-US"/>
        </a:p>
      </dgm:t>
    </dgm:pt>
    <dgm:pt modelId="{6E41AA91-81DA-45E1-80B8-326B7FE3ED0C}" type="sibTrans" cxnId="{BF0A4F90-7664-463C-B1F9-A309D78EBFE8}">
      <dgm:prSet/>
      <dgm:spPr/>
      <dgm:t>
        <a:bodyPr/>
        <a:lstStyle/>
        <a:p>
          <a:endParaRPr lang="en-US"/>
        </a:p>
      </dgm:t>
    </dgm:pt>
    <dgm:pt modelId="{9D4D9E6A-F8E9-4009-9A6F-91768B847851}">
      <dgm:prSet phldrT="[Text]"/>
      <dgm:spPr/>
      <dgm:t>
        <a:bodyPr/>
        <a:lstStyle/>
        <a:p>
          <a:r>
            <a:rPr lang="en-US" b="1" dirty="0"/>
            <a:t>Risk of death, morbidity, susceptibility</a:t>
          </a:r>
        </a:p>
      </dgm:t>
    </dgm:pt>
    <dgm:pt modelId="{DAE50D70-3C02-47FE-A885-C86F35787415}" type="parTrans" cxnId="{B0B94BF6-F5B1-4089-BA8C-884A248EDC5E}">
      <dgm:prSet/>
      <dgm:spPr/>
      <dgm:t>
        <a:bodyPr/>
        <a:lstStyle/>
        <a:p>
          <a:endParaRPr lang="en-US"/>
        </a:p>
      </dgm:t>
    </dgm:pt>
    <dgm:pt modelId="{4015AC6C-1A6B-4164-AAE7-120E7C00E10B}" type="sibTrans" cxnId="{B0B94BF6-F5B1-4089-BA8C-884A248EDC5E}">
      <dgm:prSet/>
      <dgm:spPr/>
      <dgm:t>
        <a:bodyPr/>
        <a:lstStyle/>
        <a:p>
          <a:endParaRPr lang="en-US"/>
        </a:p>
      </dgm:t>
    </dgm:pt>
    <dgm:pt modelId="{684151D9-28F4-428A-B901-AF9C7FFBA303}">
      <dgm:prSet phldrT="[Text]"/>
      <dgm:spPr/>
      <dgm:t>
        <a:bodyPr/>
        <a:lstStyle/>
        <a:p>
          <a:r>
            <a:rPr lang="en-US" b="1" dirty="0"/>
            <a:t>Higher stunting rates</a:t>
          </a:r>
        </a:p>
      </dgm:t>
    </dgm:pt>
    <dgm:pt modelId="{3D5A3DE9-61C2-481F-BA73-9747D1B034A4}" type="parTrans" cxnId="{701F5006-83AE-4563-A18A-52CDAF9C13D4}">
      <dgm:prSet/>
      <dgm:spPr/>
      <dgm:t>
        <a:bodyPr/>
        <a:lstStyle/>
        <a:p>
          <a:endParaRPr lang="en-US"/>
        </a:p>
      </dgm:t>
    </dgm:pt>
    <dgm:pt modelId="{E5C5B362-B318-459F-A07F-D066FE6910FB}" type="sibTrans" cxnId="{701F5006-83AE-4563-A18A-52CDAF9C13D4}">
      <dgm:prSet/>
      <dgm:spPr/>
      <dgm:t>
        <a:bodyPr/>
        <a:lstStyle/>
        <a:p>
          <a:endParaRPr lang="en-US"/>
        </a:p>
      </dgm:t>
    </dgm:pt>
    <dgm:pt modelId="{D909DA9F-1332-4DBB-8EEB-C50502713A19}">
      <dgm:prSet phldrT="[Text]"/>
      <dgm:spPr/>
      <dgm:t>
        <a:bodyPr/>
        <a:lstStyle/>
        <a:p>
          <a:r>
            <a:rPr lang="en-US" b="1" dirty="0"/>
            <a:t>Most burden of nutrient deficiencies</a:t>
          </a:r>
        </a:p>
      </dgm:t>
    </dgm:pt>
    <dgm:pt modelId="{FC66DBFD-EB89-4F46-88EA-ACC6206F741B}" type="parTrans" cxnId="{8F29B707-0D1E-4B7C-9640-0CCE54DCAA7E}">
      <dgm:prSet/>
      <dgm:spPr/>
      <dgm:t>
        <a:bodyPr/>
        <a:lstStyle/>
        <a:p>
          <a:endParaRPr lang="en-US"/>
        </a:p>
      </dgm:t>
    </dgm:pt>
    <dgm:pt modelId="{B2AE9FBE-9CE1-411E-8FC2-FEC5734FCEF9}" type="sibTrans" cxnId="{8F29B707-0D1E-4B7C-9640-0CCE54DCAA7E}">
      <dgm:prSet/>
      <dgm:spPr/>
      <dgm:t>
        <a:bodyPr/>
        <a:lstStyle/>
        <a:p>
          <a:endParaRPr lang="en-US"/>
        </a:p>
      </dgm:t>
    </dgm:pt>
    <dgm:pt modelId="{734E4F5D-A56A-45D6-9E5B-EF11C05D2880}" type="pres">
      <dgm:prSet presAssocID="{B305D486-DBE9-4118-82E6-FC43164E2225}" presName="outerComposite" presStyleCnt="0">
        <dgm:presLayoutVars>
          <dgm:chMax val="2"/>
          <dgm:animLvl val="lvl"/>
          <dgm:resizeHandles val="exact"/>
        </dgm:presLayoutVars>
      </dgm:prSet>
      <dgm:spPr/>
    </dgm:pt>
    <dgm:pt modelId="{A46F1EF8-34F6-432A-AE66-86267AE670B1}" type="pres">
      <dgm:prSet presAssocID="{B305D486-DBE9-4118-82E6-FC43164E2225}" presName="dummyMaxCanvas" presStyleCnt="0"/>
      <dgm:spPr/>
    </dgm:pt>
    <dgm:pt modelId="{680BB5CB-6F97-47B7-90A8-2112BC85EF62}" type="pres">
      <dgm:prSet presAssocID="{B305D486-DBE9-4118-82E6-FC43164E2225}" presName="parentComposite" presStyleCnt="0"/>
      <dgm:spPr/>
    </dgm:pt>
    <dgm:pt modelId="{0D78DB5A-27A7-4891-987F-B82D62E05397}" type="pres">
      <dgm:prSet presAssocID="{B305D486-DBE9-4118-82E6-FC43164E2225}" presName="parent1" presStyleLbl="alignAccFollowNode1" presStyleIdx="0" presStyleCnt="4">
        <dgm:presLayoutVars>
          <dgm:chMax val="4"/>
        </dgm:presLayoutVars>
      </dgm:prSet>
      <dgm:spPr/>
    </dgm:pt>
    <dgm:pt modelId="{F2233A71-6C86-4128-B48C-491C082F56D1}" type="pres">
      <dgm:prSet presAssocID="{B305D486-DBE9-4118-82E6-FC43164E2225}" presName="parent2" presStyleLbl="alignAccFollowNode1" presStyleIdx="1" presStyleCnt="4">
        <dgm:presLayoutVars>
          <dgm:chMax val="4"/>
        </dgm:presLayoutVars>
      </dgm:prSet>
      <dgm:spPr/>
    </dgm:pt>
    <dgm:pt modelId="{1295FD3A-E1B9-43A4-BB05-22B53B3B36DA}" type="pres">
      <dgm:prSet presAssocID="{B305D486-DBE9-4118-82E6-FC43164E2225}" presName="childrenComposite" presStyleCnt="0"/>
      <dgm:spPr/>
    </dgm:pt>
    <dgm:pt modelId="{C0FD4D59-54A0-45CC-A476-23E747911731}" type="pres">
      <dgm:prSet presAssocID="{B305D486-DBE9-4118-82E6-FC43164E2225}" presName="dummyMaxCanvas_ChildArea" presStyleCnt="0"/>
      <dgm:spPr/>
    </dgm:pt>
    <dgm:pt modelId="{2FD3B233-3C06-48A6-BA4D-76FF89476366}" type="pres">
      <dgm:prSet presAssocID="{B305D486-DBE9-4118-82E6-FC43164E2225}" presName="fulcrum" presStyleLbl="alignAccFollowNode1" presStyleIdx="2" presStyleCnt="4"/>
      <dgm:spPr>
        <a:solidFill>
          <a:schemeClr val="tx2"/>
        </a:solidFill>
      </dgm:spPr>
    </dgm:pt>
    <dgm:pt modelId="{C934053D-F6CA-4057-954B-D169B780D05F}" type="pres">
      <dgm:prSet presAssocID="{B305D486-DBE9-4118-82E6-FC43164E2225}" presName="balance_23" presStyleLbl="alignAccFollowNode1" presStyleIdx="3" presStyleCnt="4">
        <dgm:presLayoutVars>
          <dgm:bulletEnabled val="1"/>
        </dgm:presLayoutVars>
      </dgm:prSet>
      <dgm:spPr>
        <a:solidFill>
          <a:schemeClr val="accent1"/>
        </a:solidFill>
      </dgm:spPr>
    </dgm:pt>
    <dgm:pt modelId="{6A01CACE-534A-484E-8A5A-D80A2216EDD0}" type="pres">
      <dgm:prSet presAssocID="{B305D486-DBE9-4118-82E6-FC43164E2225}" presName="right_23_1" presStyleLbl="node1" presStyleIdx="0" presStyleCnt="5">
        <dgm:presLayoutVars>
          <dgm:bulletEnabled val="1"/>
        </dgm:presLayoutVars>
      </dgm:prSet>
      <dgm:spPr/>
    </dgm:pt>
    <dgm:pt modelId="{0869F99C-928E-46BD-BAD2-0E960837F20A}" type="pres">
      <dgm:prSet presAssocID="{B305D486-DBE9-4118-82E6-FC43164E2225}" presName="right_23_2" presStyleLbl="node1" presStyleIdx="1" presStyleCnt="5">
        <dgm:presLayoutVars>
          <dgm:bulletEnabled val="1"/>
        </dgm:presLayoutVars>
      </dgm:prSet>
      <dgm:spPr/>
    </dgm:pt>
    <dgm:pt modelId="{59F83452-DE75-4F91-8578-559C198B2E99}" type="pres">
      <dgm:prSet presAssocID="{B305D486-DBE9-4118-82E6-FC43164E2225}" presName="right_23_3" presStyleLbl="node1" presStyleIdx="2" presStyleCnt="5">
        <dgm:presLayoutVars>
          <dgm:bulletEnabled val="1"/>
        </dgm:presLayoutVars>
      </dgm:prSet>
      <dgm:spPr/>
    </dgm:pt>
    <dgm:pt modelId="{B4264628-029C-4E05-93A7-016754B0FD3C}" type="pres">
      <dgm:prSet presAssocID="{B305D486-DBE9-4118-82E6-FC43164E2225}" presName="left_23_1" presStyleLbl="node1" presStyleIdx="3" presStyleCnt="5">
        <dgm:presLayoutVars>
          <dgm:bulletEnabled val="1"/>
        </dgm:presLayoutVars>
      </dgm:prSet>
      <dgm:spPr/>
    </dgm:pt>
    <dgm:pt modelId="{107A53D7-9F64-4201-B0D8-13054958D6C0}" type="pres">
      <dgm:prSet presAssocID="{B305D486-DBE9-4118-82E6-FC43164E2225}" presName="left_23_2" presStyleLbl="node1" presStyleIdx="4" presStyleCnt="5">
        <dgm:presLayoutVars>
          <dgm:bulletEnabled val="1"/>
        </dgm:presLayoutVars>
      </dgm:prSet>
      <dgm:spPr/>
    </dgm:pt>
  </dgm:ptLst>
  <dgm:cxnLst>
    <dgm:cxn modelId="{701F5006-83AE-4563-A18A-52CDAF9C13D4}" srcId="{554A9FBC-21D9-400C-B639-EFD4C3B7D83C}" destId="{684151D9-28F4-428A-B901-AF9C7FFBA303}" srcOrd="1" destOrd="0" parTransId="{3D5A3DE9-61C2-481F-BA73-9747D1B034A4}" sibTransId="{E5C5B362-B318-459F-A07F-D066FE6910FB}"/>
    <dgm:cxn modelId="{396DC906-67AE-47A3-9E2F-A1AAAE49B50E}" srcId="{B305D486-DBE9-4118-82E6-FC43164E2225}" destId="{9E88AF6C-6854-45C4-9731-7506A3555B41}" srcOrd="0" destOrd="0" parTransId="{D90D7C8A-4FA8-44AF-9814-5DD571D7DD94}" sibTransId="{B572DB66-9B84-4003-A014-5383DE7362A1}"/>
    <dgm:cxn modelId="{8F29B707-0D1E-4B7C-9640-0CCE54DCAA7E}" srcId="{554A9FBC-21D9-400C-B639-EFD4C3B7D83C}" destId="{D909DA9F-1332-4DBB-8EEB-C50502713A19}" srcOrd="2" destOrd="0" parTransId="{FC66DBFD-EB89-4F46-88EA-ACC6206F741B}" sibTransId="{B2AE9FBE-9CE1-411E-8FC2-FEC5734FCEF9}"/>
    <dgm:cxn modelId="{154C4C24-A4AB-41C8-9E74-DD74B2B8FFB0}" srcId="{9E88AF6C-6854-45C4-9731-7506A3555B41}" destId="{DB955474-D758-49B7-B21C-DA7165AF6E13}" srcOrd="0" destOrd="0" parTransId="{2B9950CE-211D-479E-A25C-2E41200A61E2}" sibTransId="{D342F352-D513-443D-838D-33A631394D8A}"/>
    <dgm:cxn modelId="{BD83C15C-4D20-4219-81CA-ACB4D9F86FD3}" type="presOf" srcId="{684151D9-28F4-428A-B901-AF9C7FFBA303}" destId="{0869F99C-928E-46BD-BAD2-0E960837F20A}" srcOrd="0" destOrd="0" presId="urn:microsoft.com/office/officeart/2005/8/layout/balance1"/>
    <dgm:cxn modelId="{7234465E-69A9-45DA-8E42-6F340EBCEBB7}" type="presOf" srcId="{BFD25700-7990-40BD-8860-D64EAE0A482D}" destId="{107A53D7-9F64-4201-B0D8-13054958D6C0}" srcOrd="0" destOrd="0" presId="urn:microsoft.com/office/officeart/2005/8/layout/balance1"/>
    <dgm:cxn modelId="{9E18CA62-B176-4931-AA7E-DAFAD99D6DA6}" type="presOf" srcId="{9E88AF6C-6854-45C4-9731-7506A3555B41}" destId="{0D78DB5A-27A7-4891-987F-B82D62E05397}" srcOrd="0" destOrd="0" presId="urn:microsoft.com/office/officeart/2005/8/layout/balance1"/>
    <dgm:cxn modelId="{7969FC74-5C66-4E43-A6AF-3EE0DD4C9452}" type="presOf" srcId="{B305D486-DBE9-4118-82E6-FC43164E2225}" destId="{734E4F5D-A56A-45D6-9E5B-EF11C05D2880}" srcOrd="0" destOrd="0" presId="urn:microsoft.com/office/officeart/2005/8/layout/balance1"/>
    <dgm:cxn modelId="{BF0A4F90-7664-463C-B1F9-A309D78EBFE8}" srcId="{B305D486-DBE9-4118-82E6-FC43164E2225}" destId="{554A9FBC-21D9-400C-B639-EFD4C3B7D83C}" srcOrd="1" destOrd="0" parTransId="{8DAB2CDB-9756-4390-BF6C-32CC0CFD45BA}" sibTransId="{6E41AA91-81DA-45E1-80B8-326B7FE3ED0C}"/>
    <dgm:cxn modelId="{613E2392-63B6-4F7E-9B30-BD1B80B8E9C1}" type="presOf" srcId="{DB955474-D758-49B7-B21C-DA7165AF6E13}" destId="{B4264628-029C-4E05-93A7-016754B0FD3C}" srcOrd="0" destOrd="0" presId="urn:microsoft.com/office/officeart/2005/8/layout/balance1"/>
    <dgm:cxn modelId="{AF5DB89E-AAA6-40DE-A505-E8B652150D76}" type="presOf" srcId="{D909DA9F-1332-4DBB-8EEB-C50502713A19}" destId="{59F83452-DE75-4F91-8578-559C198B2E99}" srcOrd="0" destOrd="0" presId="urn:microsoft.com/office/officeart/2005/8/layout/balance1"/>
    <dgm:cxn modelId="{38B8A8A4-C59A-46FD-815A-55EF4FFBE49B}" type="presOf" srcId="{9D4D9E6A-F8E9-4009-9A6F-91768B847851}" destId="{6A01CACE-534A-484E-8A5A-D80A2216EDD0}" srcOrd="0" destOrd="0" presId="urn:microsoft.com/office/officeart/2005/8/layout/balance1"/>
    <dgm:cxn modelId="{6F0D00F1-0D0B-4DE3-80D5-F0F1A18906BE}" srcId="{9E88AF6C-6854-45C4-9731-7506A3555B41}" destId="{BFD25700-7990-40BD-8860-D64EAE0A482D}" srcOrd="1" destOrd="0" parTransId="{D9C00930-D187-4CC3-B8CA-A8B53B6D8B67}" sibTransId="{3BA7F312-0017-4D42-A3AE-D701EECD6FB8}"/>
    <dgm:cxn modelId="{B0B94BF6-F5B1-4089-BA8C-884A248EDC5E}" srcId="{554A9FBC-21D9-400C-B639-EFD4C3B7D83C}" destId="{9D4D9E6A-F8E9-4009-9A6F-91768B847851}" srcOrd="0" destOrd="0" parTransId="{DAE50D70-3C02-47FE-A885-C86F35787415}" sibTransId="{4015AC6C-1A6B-4164-AAE7-120E7C00E10B}"/>
    <dgm:cxn modelId="{139480FC-96BD-42E6-AD2F-13A5CA9980E7}" type="presOf" srcId="{554A9FBC-21D9-400C-B639-EFD4C3B7D83C}" destId="{F2233A71-6C86-4128-B48C-491C082F56D1}" srcOrd="0" destOrd="0" presId="urn:microsoft.com/office/officeart/2005/8/layout/balance1"/>
    <dgm:cxn modelId="{82053823-340B-43AA-B049-707C50AA3F70}" type="presParOf" srcId="{734E4F5D-A56A-45D6-9E5B-EF11C05D2880}" destId="{A46F1EF8-34F6-432A-AE66-86267AE670B1}" srcOrd="0" destOrd="0" presId="urn:microsoft.com/office/officeart/2005/8/layout/balance1"/>
    <dgm:cxn modelId="{44850645-020F-4591-92C5-C7C2EDB3DFDE}" type="presParOf" srcId="{734E4F5D-A56A-45D6-9E5B-EF11C05D2880}" destId="{680BB5CB-6F97-47B7-90A8-2112BC85EF62}" srcOrd="1" destOrd="0" presId="urn:microsoft.com/office/officeart/2005/8/layout/balance1"/>
    <dgm:cxn modelId="{20D587D7-DE8D-4B58-B3CD-0CD192A2FAB4}" type="presParOf" srcId="{680BB5CB-6F97-47B7-90A8-2112BC85EF62}" destId="{0D78DB5A-27A7-4891-987F-B82D62E05397}" srcOrd="0" destOrd="0" presId="urn:microsoft.com/office/officeart/2005/8/layout/balance1"/>
    <dgm:cxn modelId="{4EF4A5A8-3518-4246-A0B4-12282ECF1510}" type="presParOf" srcId="{680BB5CB-6F97-47B7-90A8-2112BC85EF62}" destId="{F2233A71-6C86-4128-B48C-491C082F56D1}" srcOrd="1" destOrd="0" presId="urn:microsoft.com/office/officeart/2005/8/layout/balance1"/>
    <dgm:cxn modelId="{797BC802-2347-438F-AB6D-581CBAE4AEE1}" type="presParOf" srcId="{734E4F5D-A56A-45D6-9E5B-EF11C05D2880}" destId="{1295FD3A-E1B9-43A4-BB05-22B53B3B36DA}" srcOrd="2" destOrd="0" presId="urn:microsoft.com/office/officeart/2005/8/layout/balance1"/>
    <dgm:cxn modelId="{41AF5686-8211-4E11-8DEB-50BEA3C297A2}" type="presParOf" srcId="{1295FD3A-E1B9-43A4-BB05-22B53B3B36DA}" destId="{C0FD4D59-54A0-45CC-A476-23E747911731}" srcOrd="0" destOrd="0" presId="urn:microsoft.com/office/officeart/2005/8/layout/balance1"/>
    <dgm:cxn modelId="{20CF2FFC-2EAD-4CAD-A6D7-A8791D86B244}" type="presParOf" srcId="{1295FD3A-E1B9-43A4-BB05-22B53B3B36DA}" destId="{2FD3B233-3C06-48A6-BA4D-76FF89476366}" srcOrd="1" destOrd="0" presId="urn:microsoft.com/office/officeart/2005/8/layout/balance1"/>
    <dgm:cxn modelId="{4BAF12F0-B97A-4251-B595-E0019D537DEC}" type="presParOf" srcId="{1295FD3A-E1B9-43A4-BB05-22B53B3B36DA}" destId="{C934053D-F6CA-4057-954B-D169B780D05F}" srcOrd="2" destOrd="0" presId="urn:microsoft.com/office/officeart/2005/8/layout/balance1"/>
    <dgm:cxn modelId="{D3964C75-1D1F-4AD3-86F4-188BC96653F9}" type="presParOf" srcId="{1295FD3A-E1B9-43A4-BB05-22B53B3B36DA}" destId="{6A01CACE-534A-484E-8A5A-D80A2216EDD0}" srcOrd="3" destOrd="0" presId="urn:microsoft.com/office/officeart/2005/8/layout/balance1"/>
    <dgm:cxn modelId="{92A0501D-3336-4A3E-9FEC-D019DDC3C5B6}" type="presParOf" srcId="{1295FD3A-E1B9-43A4-BB05-22B53B3B36DA}" destId="{0869F99C-928E-46BD-BAD2-0E960837F20A}" srcOrd="4" destOrd="0" presId="urn:microsoft.com/office/officeart/2005/8/layout/balance1"/>
    <dgm:cxn modelId="{EC057471-51E4-4558-8B8A-7DCEB4389B24}" type="presParOf" srcId="{1295FD3A-E1B9-43A4-BB05-22B53B3B36DA}" destId="{59F83452-DE75-4F91-8578-559C198B2E99}" srcOrd="5" destOrd="0" presId="urn:microsoft.com/office/officeart/2005/8/layout/balance1"/>
    <dgm:cxn modelId="{6D0B9627-1F44-45E3-89CB-52189767D170}" type="presParOf" srcId="{1295FD3A-E1B9-43A4-BB05-22B53B3B36DA}" destId="{B4264628-029C-4E05-93A7-016754B0FD3C}" srcOrd="6" destOrd="0" presId="urn:microsoft.com/office/officeart/2005/8/layout/balance1"/>
    <dgm:cxn modelId="{90BD8EFE-3A3E-4D7F-9F5A-BA8055CC7F13}" type="presParOf" srcId="{1295FD3A-E1B9-43A4-BB05-22B53B3B36DA}" destId="{107A53D7-9F64-4201-B0D8-13054958D6C0}"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E4E5C9-86A3-4DB0-9CC4-8C0BBE1B0448}"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n-US"/>
        </a:p>
      </dgm:t>
    </dgm:pt>
    <dgm:pt modelId="{E9AC590F-4CFE-4148-82FC-BDE334BEDEF2}">
      <dgm:prSet phldrT="[Text]"/>
      <dgm:spPr/>
      <dgm:t>
        <a:bodyPr/>
        <a:lstStyle/>
        <a:p>
          <a:r>
            <a:rPr lang="en-US" dirty="0"/>
            <a:t>Influential individual</a:t>
          </a:r>
        </a:p>
      </dgm:t>
    </dgm:pt>
    <dgm:pt modelId="{6C0AB0E2-E0B1-4CCB-BF0C-1FFDF59E367D}" type="parTrans" cxnId="{5FD6119A-D1EC-467D-B79F-FA1E90BDB389}">
      <dgm:prSet/>
      <dgm:spPr/>
      <dgm:t>
        <a:bodyPr/>
        <a:lstStyle/>
        <a:p>
          <a:endParaRPr lang="en-US"/>
        </a:p>
      </dgm:t>
    </dgm:pt>
    <dgm:pt modelId="{9DC8B5D1-4EB5-475C-B093-F62022008450}" type="sibTrans" cxnId="{5FD6119A-D1EC-467D-B79F-FA1E90BDB389}">
      <dgm:prSet/>
      <dgm:spPr/>
      <dgm:t>
        <a:bodyPr/>
        <a:lstStyle/>
        <a:p>
          <a:endParaRPr lang="en-US"/>
        </a:p>
      </dgm:t>
    </dgm:pt>
    <dgm:pt modelId="{C9D8C398-8544-428E-A613-B63DAECCD8AD}">
      <dgm:prSet/>
      <dgm:spPr/>
      <dgm:t>
        <a:bodyPr/>
        <a:lstStyle/>
        <a:p>
          <a:r>
            <a:rPr lang="en-US" dirty="0"/>
            <a:t>Institution with research capacity</a:t>
          </a:r>
        </a:p>
      </dgm:t>
    </dgm:pt>
    <dgm:pt modelId="{A641B1AD-715B-490B-B886-5657C8192439}" type="parTrans" cxnId="{4261CBE8-648B-4778-A3EE-0CB828C9E83D}">
      <dgm:prSet/>
      <dgm:spPr/>
      <dgm:t>
        <a:bodyPr/>
        <a:lstStyle/>
        <a:p>
          <a:endParaRPr lang="en-US"/>
        </a:p>
      </dgm:t>
    </dgm:pt>
    <dgm:pt modelId="{6831BE2B-D79C-48FD-B0EF-DED875B119E9}" type="sibTrans" cxnId="{4261CBE8-648B-4778-A3EE-0CB828C9E83D}">
      <dgm:prSet/>
      <dgm:spPr/>
      <dgm:t>
        <a:bodyPr/>
        <a:lstStyle/>
        <a:p>
          <a:endParaRPr lang="en-US"/>
        </a:p>
      </dgm:t>
    </dgm:pt>
    <dgm:pt modelId="{81E5DBB7-005A-45B7-B82E-DBF4454DC0BE}">
      <dgm:prSet/>
      <dgm:spPr/>
      <dgm:t>
        <a:bodyPr/>
        <a:lstStyle/>
        <a:p>
          <a:r>
            <a:rPr lang="en-US" dirty="0"/>
            <a:t>    Food industry</a:t>
          </a:r>
        </a:p>
      </dgm:t>
    </dgm:pt>
    <dgm:pt modelId="{BA1E3E5E-30C1-4645-8435-91B9255F98A7}" type="parTrans" cxnId="{EED674A3-7E54-4C66-AAD2-8B419B3FF509}">
      <dgm:prSet/>
      <dgm:spPr/>
      <dgm:t>
        <a:bodyPr/>
        <a:lstStyle/>
        <a:p>
          <a:endParaRPr lang="en-US"/>
        </a:p>
      </dgm:t>
    </dgm:pt>
    <dgm:pt modelId="{6DE7DA27-A031-4B87-B319-5B03ED73BFE8}" type="sibTrans" cxnId="{EED674A3-7E54-4C66-AAD2-8B419B3FF509}">
      <dgm:prSet/>
      <dgm:spPr/>
      <dgm:t>
        <a:bodyPr/>
        <a:lstStyle/>
        <a:p>
          <a:endParaRPr lang="en-US"/>
        </a:p>
      </dgm:t>
    </dgm:pt>
    <dgm:pt modelId="{FC99D916-A2EE-4352-9078-7B58FDCC4AD4}">
      <dgm:prSet/>
      <dgm:spPr/>
      <dgm:t>
        <a:bodyPr/>
        <a:lstStyle/>
        <a:p>
          <a:pPr algn="ctr"/>
          <a:r>
            <a:rPr lang="en-US" dirty="0"/>
            <a:t> Policy makers</a:t>
          </a:r>
        </a:p>
      </dgm:t>
    </dgm:pt>
    <dgm:pt modelId="{D193C461-A5ED-489C-AED2-5B0E733A1057}" type="parTrans" cxnId="{B136C95F-7CE0-4D4F-978A-69E3FA3ADDFC}">
      <dgm:prSet/>
      <dgm:spPr/>
      <dgm:t>
        <a:bodyPr/>
        <a:lstStyle/>
        <a:p>
          <a:endParaRPr lang="en-US"/>
        </a:p>
      </dgm:t>
    </dgm:pt>
    <dgm:pt modelId="{70F5306C-7A68-4487-AD75-5073FAAE34F6}" type="sibTrans" cxnId="{B136C95F-7CE0-4D4F-978A-69E3FA3ADDFC}">
      <dgm:prSet/>
      <dgm:spPr/>
      <dgm:t>
        <a:bodyPr/>
        <a:lstStyle/>
        <a:p>
          <a:endParaRPr lang="en-US"/>
        </a:p>
      </dgm:t>
    </dgm:pt>
    <dgm:pt modelId="{5C3DCB34-7722-4106-9280-CDBD6BF8AC6A}">
      <dgm:prSet/>
      <dgm:spPr/>
      <dgm:t>
        <a:bodyPr/>
        <a:lstStyle/>
        <a:p>
          <a:r>
            <a:rPr lang="en-US" dirty="0"/>
            <a:t>    Other agencies</a:t>
          </a:r>
        </a:p>
      </dgm:t>
    </dgm:pt>
    <dgm:pt modelId="{A7759A19-806D-4AFB-BAE5-FF576F847EDE}" type="parTrans" cxnId="{EA5C4B4F-9858-4D52-99B9-07A18715AA9B}">
      <dgm:prSet/>
      <dgm:spPr/>
      <dgm:t>
        <a:bodyPr/>
        <a:lstStyle/>
        <a:p>
          <a:endParaRPr lang="en-US"/>
        </a:p>
      </dgm:t>
    </dgm:pt>
    <dgm:pt modelId="{7FD3A1B6-1BFF-4B04-81FE-F51EF7FBAAC4}" type="sibTrans" cxnId="{EA5C4B4F-9858-4D52-99B9-07A18715AA9B}">
      <dgm:prSet/>
      <dgm:spPr/>
      <dgm:t>
        <a:bodyPr/>
        <a:lstStyle/>
        <a:p>
          <a:endParaRPr lang="en-US"/>
        </a:p>
      </dgm:t>
    </dgm:pt>
    <dgm:pt modelId="{46D13E9E-6463-449D-94AB-AFAB6BA03FF7}">
      <dgm:prSet phldrT="[Text]"/>
      <dgm:spPr/>
      <dgm:t>
        <a:bodyPr/>
        <a:lstStyle/>
        <a:p>
          <a:r>
            <a:rPr lang="en-US" dirty="0"/>
            <a:t>Support fortification</a:t>
          </a:r>
        </a:p>
      </dgm:t>
    </dgm:pt>
    <dgm:pt modelId="{F9E0ED8B-AFA0-4627-8B7A-5B9D34B53447}" type="parTrans" cxnId="{7FD616BC-6BB1-44F6-8673-00442D900300}">
      <dgm:prSet/>
      <dgm:spPr/>
      <dgm:t>
        <a:bodyPr/>
        <a:lstStyle/>
        <a:p>
          <a:endParaRPr lang="en-US"/>
        </a:p>
      </dgm:t>
    </dgm:pt>
    <dgm:pt modelId="{EFE02B44-EB8D-457C-AD1B-EB1886E66600}" type="sibTrans" cxnId="{7FD616BC-6BB1-44F6-8673-00442D900300}">
      <dgm:prSet/>
      <dgm:spPr/>
      <dgm:t>
        <a:bodyPr/>
        <a:lstStyle/>
        <a:p>
          <a:endParaRPr lang="en-US"/>
        </a:p>
      </dgm:t>
    </dgm:pt>
    <dgm:pt modelId="{B7E9FD96-CB18-4724-9371-27C5B1A76897}">
      <dgm:prSet/>
      <dgm:spPr/>
      <dgm:t>
        <a:bodyPr/>
        <a:lstStyle/>
        <a:p>
          <a:r>
            <a:rPr lang="en-US" dirty="0"/>
            <a:t>Monitor impact</a:t>
          </a:r>
        </a:p>
      </dgm:t>
    </dgm:pt>
    <dgm:pt modelId="{20656DB7-A0CF-473F-80A1-6E1E764B9765}" type="parTrans" cxnId="{25872291-77F3-4F5E-A734-9F3A45E21FC7}">
      <dgm:prSet/>
      <dgm:spPr/>
      <dgm:t>
        <a:bodyPr/>
        <a:lstStyle/>
        <a:p>
          <a:endParaRPr lang="en-US"/>
        </a:p>
      </dgm:t>
    </dgm:pt>
    <dgm:pt modelId="{8C5250ED-5308-4BF4-AC42-830105D014E6}" type="sibTrans" cxnId="{25872291-77F3-4F5E-A734-9F3A45E21FC7}">
      <dgm:prSet/>
      <dgm:spPr/>
      <dgm:t>
        <a:bodyPr/>
        <a:lstStyle/>
        <a:p>
          <a:endParaRPr lang="en-US"/>
        </a:p>
      </dgm:t>
    </dgm:pt>
    <dgm:pt modelId="{72481E3A-8825-4054-B3F8-0D4FEF96F6D8}">
      <dgm:prSet/>
      <dgm:spPr/>
      <dgm:t>
        <a:bodyPr/>
        <a:lstStyle/>
        <a:p>
          <a:r>
            <a:rPr lang="en-US" dirty="0"/>
            <a:t>Fortify food</a:t>
          </a:r>
        </a:p>
      </dgm:t>
    </dgm:pt>
    <dgm:pt modelId="{23A852FD-D32A-4BE7-8ECB-BF2BDD946FAC}" type="parTrans" cxnId="{6DD25C4F-AAC5-4FDD-9F2E-807CFFE836D2}">
      <dgm:prSet/>
      <dgm:spPr/>
      <dgm:t>
        <a:bodyPr/>
        <a:lstStyle/>
        <a:p>
          <a:endParaRPr lang="en-US"/>
        </a:p>
      </dgm:t>
    </dgm:pt>
    <dgm:pt modelId="{28E9B012-5D2C-404C-B214-60A81C2B4BEA}" type="sibTrans" cxnId="{6DD25C4F-AAC5-4FDD-9F2E-807CFFE836D2}">
      <dgm:prSet/>
      <dgm:spPr/>
      <dgm:t>
        <a:bodyPr/>
        <a:lstStyle/>
        <a:p>
          <a:endParaRPr lang="en-US"/>
        </a:p>
      </dgm:t>
    </dgm:pt>
    <dgm:pt modelId="{06157672-5EEE-4BA1-AE11-D311BB3D06E0}">
      <dgm:prSet/>
      <dgm:spPr/>
      <dgm:t>
        <a:bodyPr/>
        <a:lstStyle/>
        <a:p>
          <a:pPr algn="l"/>
          <a:r>
            <a:rPr lang="en-US" dirty="0"/>
            <a:t>Ensure mandatory fortification</a:t>
          </a:r>
        </a:p>
      </dgm:t>
    </dgm:pt>
    <dgm:pt modelId="{943C5BF0-750C-474C-B75A-6641CD2D7D1F}" type="parTrans" cxnId="{A0C86739-514D-4EB5-A2D7-C3E661B6F9E1}">
      <dgm:prSet/>
      <dgm:spPr/>
      <dgm:t>
        <a:bodyPr/>
        <a:lstStyle/>
        <a:p>
          <a:endParaRPr lang="en-US"/>
        </a:p>
      </dgm:t>
    </dgm:pt>
    <dgm:pt modelId="{B14EBDA4-36BF-445E-A3DB-7C42C8346250}" type="sibTrans" cxnId="{A0C86739-514D-4EB5-A2D7-C3E661B6F9E1}">
      <dgm:prSet/>
      <dgm:spPr/>
      <dgm:t>
        <a:bodyPr/>
        <a:lstStyle/>
        <a:p>
          <a:endParaRPr lang="en-US"/>
        </a:p>
      </dgm:t>
    </dgm:pt>
    <dgm:pt modelId="{BCA71728-24FB-4F65-863B-5FA2BC866E52}">
      <dgm:prSet/>
      <dgm:spPr/>
      <dgm:t>
        <a:bodyPr/>
        <a:lstStyle/>
        <a:p>
          <a:r>
            <a:rPr lang="en-US" dirty="0"/>
            <a:t>Monitor and ensure compliance was enforced</a:t>
          </a:r>
        </a:p>
      </dgm:t>
    </dgm:pt>
    <dgm:pt modelId="{D97EAE05-1639-4D28-A7E3-0902956EEF74}" type="parTrans" cxnId="{9DE5447D-DE90-4D65-908D-B9BB3CBEAA0B}">
      <dgm:prSet/>
      <dgm:spPr/>
      <dgm:t>
        <a:bodyPr/>
        <a:lstStyle/>
        <a:p>
          <a:endParaRPr lang="en-US"/>
        </a:p>
      </dgm:t>
    </dgm:pt>
    <dgm:pt modelId="{3F5D7A36-62B8-43E9-AF18-FD32F67B7EB7}" type="sibTrans" cxnId="{9DE5447D-DE90-4D65-908D-B9BB3CBEAA0B}">
      <dgm:prSet/>
      <dgm:spPr/>
      <dgm:t>
        <a:bodyPr/>
        <a:lstStyle/>
        <a:p>
          <a:endParaRPr lang="en-US"/>
        </a:p>
      </dgm:t>
    </dgm:pt>
    <dgm:pt modelId="{384D0125-FF08-4A5F-A7EA-2D4FC8B7A279}" type="pres">
      <dgm:prSet presAssocID="{42E4E5C9-86A3-4DB0-9CC4-8C0BBE1B0448}" presName="diagram" presStyleCnt="0">
        <dgm:presLayoutVars>
          <dgm:dir/>
          <dgm:resizeHandles val="exact"/>
        </dgm:presLayoutVars>
      </dgm:prSet>
      <dgm:spPr/>
    </dgm:pt>
    <dgm:pt modelId="{3A173717-237D-4447-AD7D-BE31CEB52749}" type="pres">
      <dgm:prSet presAssocID="{E9AC590F-4CFE-4148-82FC-BDE334BEDEF2}" presName="arrow" presStyleLbl="node1" presStyleIdx="0" presStyleCnt="5">
        <dgm:presLayoutVars>
          <dgm:bulletEnabled val="1"/>
        </dgm:presLayoutVars>
      </dgm:prSet>
      <dgm:spPr/>
    </dgm:pt>
    <dgm:pt modelId="{106F0A59-5CD5-4454-99E1-A807D2E6D48B}" type="pres">
      <dgm:prSet presAssocID="{C9D8C398-8544-428E-A613-B63DAECCD8AD}" presName="arrow" presStyleLbl="node1" presStyleIdx="1" presStyleCnt="5">
        <dgm:presLayoutVars>
          <dgm:bulletEnabled val="1"/>
        </dgm:presLayoutVars>
      </dgm:prSet>
      <dgm:spPr/>
    </dgm:pt>
    <dgm:pt modelId="{41CDE199-94A1-4926-8C8F-8D9B9EC4B220}" type="pres">
      <dgm:prSet presAssocID="{81E5DBB7-005A-45B7-B82E-DBF4454DC0BE}" presName="arrow" presStyleLbl="node1" presStyleIdx="2" presStyleCnt="5">
        <dgm:presLayoutVars>
          <dgm:bulletEnabled val="1"/>
        </dgm:presLayoutVars>
      </dgm:prSet>
      <dgm:spPr/>
    </dgm:pt>
    <dgm:pt modelId="{920992FA-B6D7-40BA-8436-8FCCDC647DFC}" type="pres">
      <dgm:prSet presAssocID="{FC99D916-A2EE-4352-9078-7B58FDCC4AD4}" presName="arrow" presStyleLbl="node1" presStyleIdx="3" presStyleCnt="5">
        <dgm:presLayoutVars>
          <dgm:bulletEnabled val="1"/>
        </dgm:presLayoutVars>
      </dgm:prSet>
      <dgm:spPr/>
    </dgm:pt>
    <dgm:pt modelId="{1FE5BC64-5061-44D5-A365-8382FB417A24}" type="pres">
      <dgm:prSet presAssocID="{5C3DCB34-7722-4106-9280-CDBD6BF8AC6A}" presName="arrow" presStyleLbl="node1" presStyleIdx="4" presStyleCnt="5">
        <dgm:presLayoutVars>
          <dgm:bulletEnabled val="1"/>
        </dgm:presLayoutVars>
      </dgm:prSet>
      <dgm:spPr/>
    </dgm:pt>
  </dgm:ptLst>
  <dgm:cxnLst>
    <dgm:cxn modelId="{B0CA3B1F-B2B8-4AB5-967A-03291CF83936}" type="presOf" srcId="{72481E3A-8825-4054-B3F8-0D4FEF96F6D8}" destId="{41CDE199-94A1-4926-8C8F-8D9B9EC4B220}" srcOrd="0" destOrd="1" presId="urn:microsoft.com/office/officeart/2005/8/layout/arrow5"/>
    <dgm:cxn modelId="{5FFE1B26-6A02-4385-9E34-3FDD16FEB34C}" type="presOf" srcId="{FC99D916-A2EE-4352-9078-7B58FDCC4AD4}" destId="{920992FA-B6D7-40BA-8436-8FCCDC647DFC}" srcOrd="0" destOrd="0" presId="urn:microsoft.com/office/officeart/2005/8/layout/arrow5"/>
    <dgm:cxn modelId="{A0C86739-514D-4EB5-A2D7-C3E661B6F9E1}" srcId="{FC99D916-A2EE-4352-9078-7B58FDCC4AD4}" destId="{06157672-5EEE-4BA1-AE11-D311BB3D06E0}" srcOrd="0" destOrd="0" parTransId="{943C5BF0-750C-474C-B75A-6641CD2D7D1F}" sibTransId="{B14EBDA4-36BF-445E-A3DB-7C42C8346250}"/>
    <dgm:cxn modelId="{EA5C4B4F-9858-4D52-99B9-07A18715AA9B}" srcId="{42E4E5C9-86A3-4DB0-9CC4-8C0BBE1B0448}" destId="{5C3DCB34-7722-4106-9280-CDBD6BF8AC6A}" srcOrd="4" destOrd="0" parTransId="{A7759A19-806D-4AFB-BAE5-FF576F847EDE}" sibTransId="{7FD3A1B6-1BFF-4B04-81FE-F51EF7FBAAC4}"/>
    <dgm:cxn modelId="{6DD25C4F-AAC5-4FDD-9F2E-807CFFE836D2}" srcId="{81E5DBB7-005A-45B7-B82E-DBF4454DC0BE}" destId="{72481E3A-8825-4054-B3F8-0D4FEF96F6D8}" srcOrd="0" destOrd="0" parTransId="{23A852FD-D32A-4BE7-8ECB-BF2BDD946FAC}" sibTransId="{28E9B012-5D2C-404C-B214-60A81C2B4BEA}"/>
    <dgm:cxn modelId="{3A258A55-EE83-407F-B682-9E723E4F313E}" type="presOf" srcId="{42E4E5C9-86A3-4DB0-9CC4-8C0BBE1B0448}" destId="{384D0125-FF08-4A5F-A7EA-2D4FC8B7A279}" srcOrd="0" destOrd="0" presId="urn:microsoft.com/office/officeart/2005/8/layout/arrow5"/>
    <dgm:cxn modelId="{B136C95F-7CE0-4D4F-978A-69E3FA3ADDFC}" srcId="{42E4E5C9-86A3-4DB0-9CC4-8C0BBE1B0448}" destId="{FC99D916-A2EE-4352-9078-7B58FDCC4AD4}" srcOrd="3" destOrd="0" parTransId="{D193C461-A5ED-489C-AED2-5B0E733A1057}" sibTransId="{70F5306C-7A68-4487-AD75-5073FAAE34F6}"/>
    <dgm:cxn modelId="{BAF5616E-6579-407B-9B79-852539063BDF}" type="presOf" srcId="{B7E9FD96-CB18-4724-9371-27C5B1A76897}" destId="{106F0A59-5CD5-4454-99E1-A807D2E6D48B}" srcOrd="0" destOrd="1" presId="urn:microsoft.com/office/officeart/2005/8/layout/arrow5"/>
    <dgm:cxn modelId="{740A3574-63FD-45CB-B408-5B6D1F7C7AC7}" type="presOf" srcId="{5C3DCB34-7722-4106-9280-CDBD6BF8AC6A}" destId="{1FE5BC64-5061-44D5-A365-8382FB417A24}" srcOrd="0" destOrd="0" presId="urn:microsoft.com/office/officeart/2005/8/layout/arrow5"/>
    <dgm:cxn modelId="{9DE5447D-DE90-4D65-908D-B9BB3CBEAA0B}" srcId="{5C3DCB34-7722-4106-9280-CDBD6BF8AC6A}" destId="{BCA71728-24FB-4F65-863B-5FA2BC866E52}" srcOrd="0" destOrd="0" parTransId="{D97EAE05-1639-4D28-A7E3-0902956EEF74}" sibTransId="{3F5D7A36-62B8-43E9-AF18-FD32F67B7EB7}"/>
    <dgm:cxn modelId="{16D4D580-E120-4454-9768-F0323405347C}" type="presOf" srcId="{46D13E9E-6463-449D-94AB-AFAB6BA03FF7}" destId="{3A173717-237D-4447-AD7D-BE31CEB52749}" srcOrd="0" destOrd="1" presId="urn:microsoft.com/office/officeart/2005/8/layout/arrow5"/>
    <dgm:cxn modelId="{25872291-77F3-4F5E-A734-9F3A45E21FC7}" srcId="{C9D8C398-8544-428E-A613-B63DAECCD8AD}" destId="{B7E9FD96-CB18-4724-9371-27C5B1A76897}" srcOrd="0" destOrd="0" parTransId="{20656DB7-A0CF-473F-80A1-6E1E764B9765}" sibTransId="{8C5250ED-5308-4BF4-AC42-830105D014E6}"/>
    <dgm:cxn modelId="{5FD6119A-D1EC-467D-B79F-FA1E90BDB389}" srcId="{42E4E5C9-86A3-4DB0-9CC4-8C0BBE1B0448}" destId="{E9AC590F-4CFE-4148-82FC-BDE334BEDEF2}" srcOrd="0" destOrd="0" parTransId="{6C0AB0E2-E0B1-4CCB-BF0C-1FFDF59E367D}" sibTransId="{9DC8B5D1-4EB5-475C-B093-F62022008450}"/>
    <dgm:cxn modelId="{CFC2D0A0-1CA1-4BED-838E-131B0F506184}" type="presOf" srcId="{C9D8C398-8544-428E-A613-B63DAECCD8AD}" destId="{106F0A59-5CD5-4454-99E1-A807D2E6D48B}" srcOrd="0" destOrd="0" presId="urn:microsoft.com/office/officeart/2005/8/layout/arrow5"/>
    <dgm:cxn modelId="{EED674A3-7E54-4C66-AAD2-8B419B3FF509}" srcId="{42E4E5C9-86A3-4DB0-9CC4-8C0BBE1B0448}" destId="{81E5DBB7-005A-45B7-B82E-DBF4454DC0BE}" srcOrd="2" destOrd="0" parTransId="{BA1E3E5E-30C1-4645-8435-91B9255F98A7}" sibTransId="{6DE7DA27-A031-4B87-B319-5B03ED73BFE8}"/>
    <dgm:cxn modelId="{0683F2AC-5F33-4B76-825D-7FCA7E4B3F5E}" type="presOf" srcId="{06157672-5EEE-4BA1-AE11-D311BB3D06E0}" destId="{920992FA-B6D7-40BA-8436-8FCCDC647DFC}" srcOrd="0" destOrd="1" presId="urn:microsoft.com/office/officeart/2005/8/layout/arrow5"/>
    <dgm:cxn modelId="{AC4C52B9-254F-4532-A443-5B2FDDEE09C6}" type="presOf" srcId="{E9AC590F-4CFE-4148-82FC-BDE334BEDEF2}" destId="{3A173717-237D-4447-AD7D-BE31CEB52749}" srcOrd="0" destOrd="0" presId="urn:microsoft.com/office/officeart/2005/8/layout/arrow5"/>
    <dgm:cxn modelId="{7FD616BC-6BB1-44F6-8673-00442D900300}" srcId="{E9AC590F-4CFE-4148-82FC-BDE334BEDEF2}" destId="{46D13E9E-6463-449D-94AB-AFAB6BA03FF7}" srcOrd="0" destOrd="0" parTransId="{F9E0ED8B-AFA0-4627-8B7A-5B9D34B53447}" sibTransId="{EFE02B44-EB8D-457C-AD1B-EB1886E66600}"/>
    <dgm:cxn modelId="{4261CBE8-648B-4778-A3EE-0CB828C9E83D}" srcId="{42E4E5C9-86A3-4DB0-9CC4-8C0BBE1B0448}" destId="{C9D8C398-8544-428E-A613-B63DAECCD8AD}" srcOrd="1" destOrd="0" parTransId="{A641B1AD-715B-490B-B886-5657C8192439}" sibTransId="{6831BE2B-D79C-48FD-B0EF-DED875B119E9}"/>
    <dgm:cxn modelId="{1F7EE0E8-CF4F-4A42-B601-7914BC0FE458}" type="presOf" srcId="{BCA71728-24FB-4F65-863B-5FA2BC866E52}" destId="{1FE5BC64-5061-44D5-A365-8382FB417A24}" srcOrd="0" destOrd="1" presId="urn:microsoft.com/office/officeart/2005/8/layout/arrow5"/>
    <dgm:cxn modelId="{C1A136F5-A7BF-42E6-A60C-FED7D642B39B}" type="presOf" srcId="{81E5DBB7-005A-45B7-B82E-DBF4454DC0BE}" destId="{41CDE199-94A1-4926-8C8F-8D9B9EC4B220}" srcOrd="0" destOrd="0" presId="urn:microsoft.com/office/officeart/2005/8/layout/arrow5"/>
    <dgm:cxn modelId="{2946CD45-9E0E-4D55-982D-B491548326A9}" type="presParOf" srcId="{384D0125-FF08-4A5F-A7EA-2D4FC8B7A279}" destId="{3A173717-237D-4447-AD7D-BE31CEB52749}" srcOrd="0" destOrd="0" presId="urn:microsoft.com/office/officeart/2005/8/layout/arrow5"/>
    <dgm:cxn modelId="{6D87EB88-EB13-4DF9-95B7-2E48D6A65245}" type="presParOf" srcId="{384D0125-FF08-4A5F-A7EA-2D4FC8B7A279}" destId="{106F0A59-5CD5-4454-99E1-A807D2E6D48B}" srcOrd="1" destOrd="0" presId="urn:microsoft.com/office/officeart/2005/8/layout/arrow5"/>
    <dgm:cxn modelId="{2F20D10E-C852-4151-BBC6-B42BE8A401C7}" type="presParOf" srcId="{384D0125-FF08-4A5F-A7EA-2D4FC8B7A279}" destId="{41CDE199-94A1-4926-8C8F-8D9B9EC4B220}" srcOrd="2" destOrd="0" presId="urn:microsoft.com/office/officeart/2005/8/layout/arrow5"/>
    <dgm:cxn modelId="{825A1495-4628-42A8-B89D-9275256E02A4}" type="presParOf" srcId="{384D0125-FF08-4A5F-A7EA-2D4FC8B7A279}" destId="{920992FA-B6D7-40BA-8436-8FCCDC647DFC}" srcOrd="3" destOrd="0" presId="urn:microsoft.com/office/officeart/2005/8/layout/arrow5"/>
    <dgm:cxn modelId="{5B006926-B7F3-4711-8464-069B60AFC94D}" type="presParOf" srcId="{384D0125-FF08-4A5F-A7EA-2D4FC8B7A279}" destId="{1FE5BC64-5061-44D5-A365-8382FB417A24}" srcOrd="4"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92B342-72AC-4516-816F-8A52CDF448ED}"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US"/>
        </a:p>
      </dgm:t>
    </dgm:pt>
    <dgm:pt modelId="{DBF748B9-5F21-4535-A45D-D805FED60F7A}">
      <dgm:prSet phldrT="[Text]"/>
      <dgm:spPr/>
      <dgm:t>
        <a:bodyPr/>
        <a:lstStyle/>
        <a:p>
          <a:r>
            <a:rPr lang="en-US" dirty="0"/>
            <a:t>Private Sector</a:t>
          </a:r>
        </a:p>
      </dgm:t>
    </dgm:pt>
    <dgm:pt modelId="{C667F8A2-E52E-4820-A22C-130855209A51}" type="parTrans" cxnId="{C5995542-7176-4014-BB54-1523F4AEC963}">
      <dgm:prSet/>
      <dgm:spPr/>
      <dgm:t>
        <a:bodyPr/>
        <a:lstStyle/>
        <a:p>
          <a:endParaRPr lang="en-US"/>
        </a:p>
      </dgm:t>
    </dgm:pt>
    <dgm:pt modelId="{1703F22D-8D3E-40B0-A51D-7EED98C5A1A4}" type="sibTrans" cxnId="{C5995542-7176-4014-BB54-1523F4AEC963}">
      <dgm:prSet/>
      <dgm:spPr/>
      <dgm:t>
        <a:bodyPr/>
        <a:lstStyle/>
        <a:p>
          <a:endParaRPr lang="en-US"/>
        </a:p>
      </dgm:t>
    </dgm:pt>
    <dgm:pt modelId="{99CA97C6-F37C-4F64-A3B4-0EFFCA40C3BD}">
      <dgm:prSet phldrT="[Text]"/>
      <dgm:spPr/>
      <dgm:t>
        <a:bodyPr/>
        <a:lstStyle/>
        <a:p>
          <a:r>
            <a:rPr lang="en-US" dirty="0"/>
            <a:t>Public Sector</a:t>
          </a:r>
        </a:p>
      </dgm:t>
    </dgm:pt>
    <dgm:pt modelId="{F7F78968-85C6-4836-81CC-B497530AF43D}" type="parTrans" cxnId="{E6E89557-B2DD-478B-BB91-70EB04C0F563}">
      <dgm:prSet/>
      <dgm:spPr/>
      <dgm:t>
        <a:bodyPr/>
        <a:lstStyle/>
        <a:p>
          <a:endParaRPr lang="en-US"/>
        </a:p>
      </dgm:t>
    </dgm:pt>
    <dgm:pt modelId="{1E15A6CF-6D74-487A-B775-9DD5A8BEA217}" type="sibTrans" cxnId="{E6E89557-B2DD-478B-BB91-70EB04C0F563}">
      <dgm:prSet/>
      <dgm:spPr/>
      <dgm:t>
        <a:bodyPr/>
        <a:lstStyle/>
        <a:p>
          <a:endParaRPr lang="en-US"/>
        </a:p>
      </dgm:t>
    </dgm:pt>
    <dgm:pt modelId="{4BDD34C9-EC46-466A-8E70-DDF33B5868B8}">
      <dgm:prSet phldrT="[Text]"/>
      <dgm:spPr/>
      <dgm:t>
        <a:bodyPr/>
        <a:lstStyle/>
        <a:p>
          <a:r>
            <a:rPr lang="en-US" dirty="0"/>
            <a:t>Civic Sector</a:t>
          </a:r>
        </a:p>
      </dgm:t>
    </dgm:pt>
    <dgm:pt modelId="{FAB36A54-9B5C-4374-A23F-D7121B071193}" type="parTrans" cxnId="{9F4B5533-8311-40FB-8094-98F1FF048DCA}">
      <dgm:prSet/>
      <dgm:spPr/>
      <dgm:t>
        <a:bodyPr/>
        <a:lstStyle/>
        <a:p>
          <a:endParaRPr lang="en-US"/>
        </a:p>
      </dgm:t>
    </dgm:pt>
    <dgm:pt modelId="{9E8C98DE-ED27-495D-9AB4-0884BA9BC152}" type="sibTrans" cxnId="{9F4B5533-8311-40FB-8094-98F1FF048DCA}">
      <dgm:prSet/>
      <dgm:spPr/>
      <dgm:t>
        <a:bodyPr/>
        <a:lstStyle/>
        <a:p>
          <a:endParaRPr lang="en-US"/>
        </a:p>
      </dgm:t>
    </dgm:pt>
    <dgm:pt modelId="{29EC081D-65D1-419F-86EC-F7DA53613842}">
      <dgm:prSet phldrT="[Text]"/>
      <dgm:spPr/>
      <dgm:t>
        <a:bodyPr/>
        <a:lstStyle/>
        <a:p>
          <a:r>
            <a:rPr lang="en-US" dirty="0"/>
            <a:t>Fortification Success</a:t>
          </a:r>
        </a:p>
      </dgm:t>
    </dgm:pt>
    <dgm:pt modelId="{66D27349-39B1-4A71-ADFF-530EA84E3DA4}" type="parTrans" cxnId="{C3670128-9E6D-4C70-B553-33CD73323C43}">
      <dgm:prSet/>
      <dgm:spPr/>
      <dgm:t>
        <a:bodyPr/>
        <a:lstStyle/>
        <a:p>
          <a:endParaRPr lang="en-US"/>
        </a:p>
      </dgm:t>
    </dgm:pt>
    <dgm:pt modelId="{0D9FAF2A-1EA2-401D-8FFB-D8289676160F}" type="sibTrans" cxnId="{C3670128-9E6D-4C70-B553-33CD73323C43}">
      <dgm:prSet/>
      <dgm:spPr/>
      <dgm:t>
        <a:bodyPr/>
        <a:lstStyle/>
        <a:p>
          <a:endParaRPr lang="en-US"/>
        </a:p>
      </dgm:t>
    </dgm:pt>
    <dgm:pt modelId="{3E64AC46-0915-4E4F-BC84-07D234821280}" type="pres">
      <dgm:prSet presAssocID="{4892B342-72AC-4516-816F-8A52CDF448ED}" presName="Name0" presStyleCnt="0">
        <dgm:presLayoutVars>
          <dgm:chMax val="4"/>
          <dgm:resizeHandles val="exact"/>
        </dgm:presLayoutVars>
      </dgm:prSet>
      <dgm:spPr/>
    </dgm:pt>
    <dgm:pt modelId="{00644988-3366-4D6E-A965-2A47CA937B60}" type="pres">
      <dgm:prSet presAssocID="{4892B342-72AC-4516-816F-8A52CDF448ED}" presName="ellipse" presStyleLbl="trBgShp" presStyleIdx="0" presStyleCnt="1"/>
      <dgm:spPr/>
    </dgm:pt>
    <dgm:pt modelId="{355B1B74-6C7E-4C58-BBA2-6031D6E0D147}" type="pres">
      <dgm:prSet presAssocID="{4892B342-72AC-4516-816F-8A52CDF448ED}" presName="arrow1" presStyleLbl="fgShp" presStyleIdx="0" presStyleCnt="1"/>
      <dgm:spPr/>
    </dgm:pt>
    <dgm:pt modelId="{841866BF-CB45-401E-B074-33CDB874F03B}" type="pres">
      <dgm:prSet presAssocID="{4892B342-72AC-4516-816F-8A52CDF448ED}" presName="rectangle" presStyleLbl="revTx" presStyleIdx="0" presStyleCnt="1">
        <dgm:presLayoutVars>
          <dgm:bulletEnabled val="1"/>
        </dgm:presLayoutVars>
      </dgm:prSet>
      <dgm:spPr/>
    </dgm:pt>
    <dgm:pt modelId="{76874A24-DDC0-4D51-923F-FB1CDAE7FEC2}" type="pres">
      <dgm:prSet presAssocID="{99CA97C6-F37C-4F64-A3B4-0EFFCA40C3BD}" presName="item1" presStyleLbl="node1" presStyleIdx="0" presStyleCnt="3">
        <dgm:presLayoutVars>
          <dgm:bulletEnabled val="1"/>
        </dgm:presLayoutVars>
      </dgm:prSet>
      <dgm:spPr/>
    </dgm:pt>
    <dgm:pt modelId="{59D16C07-5139-466D-B955-7107D3A59047}" type="pres">
      <dgm:prSet presAssocID="{4BDD34C9-EC46-466A-8E70-DDF33B5868B8}" presName="item2" presStyleLbl="node1" presStyleIdx="1" presStyleCnt="3">
        <dgm:presLayoutVars>
          <dgm:bulletEnabled val="1"/>
        </dgm:presLayoutVars>
      </dgm:prSet>
      <dgm:spPr/>
    </dgm:pt>
    <dgm:pt modelId="{1B3FB3EB-6D81-43A2-8C4A-1FBE3F055C89}" type="pres">
      <dgm:prSet presAssocID="{29EC081D-65D1-419F-86EC-F7DA53613842}" presName="item3" presStyleLbl="node1" presStyleIdx="2" presStyleCnt="3">
        <dgm:presLayoutVars>
          <dgm:bulletEnabled val="1"/>
        </dgm:presLayoutVars>
      </dgm:prSet>
      <dgm:spPr/>
    </dgm:pt>
    <dgm:pt modelId="{7BA8009D-03C0-4BFA-921A-89C20E39CA47}" type="pres">
      <dgm:prSet presAssocID="{4892B342-72AC-4516-816F-8A52CDF448ED}" presName="funnel" presStyleLbl="trAlignAcc1" presStyleIdx="0" presStyleCnt="1"/>
      <dgm:spPr/>
    </dgm:pt>
  </dgm:ptLst>
  <dgm:cxnLst>
    <dgm:cxn modelId="{AFD2D71C-93F0-4618-B7F3-AD612CA62DCF}" type="presOf" srcId="{4BDD34C9-EC46-466A-8E70-DDF33B5868B8}" destId="{76874A24-DDC0-4D51-923F-FB1CDAE7FEC2}" srcOrd="0" destOrd="0" presId="urn:microsoft.com/office/officeart/2005/8/layout/funnel1"/>
    <dgm:cxn modelId="{EAAD451F-EC4C-4085-996D-D98E1DAEB8D3}" type="presOf" srcId="{29EC081D-65D1-419F-86EC-F7DA53613842}" destId="{841866BF-CB45-401E-B074-33CDB874F03B}" srcOrd="0" destOrd="0" presId="urn:microsoft.com/office/officeart/2005/8/layout/funnel1"/>
    <dgm:cxn modelId="{C3670128-9E6D-4C70-B553-33CD73323C43}" srcId="{4892B342-72AC-4516-816F-8A52CDF448ED}" destId="{29EC081D-65D1-419F-86EC-F7DA53613842}" srcOrd="3" destOrd="0" parTransId="{66D27349-39B1-4A71-ADFF-530EA84E3DA4}" sibTransId="{0D9FAF2A-1EA2-401D-8FFB-D8289676160F}"/>
    <dgm:cxn modelId="{0745F42C-B776-4DCE-9F6E-85F60B910CF0}" type="presOf" srcId="{99CA97C6-F37C-4F64-A3B4-0EFFCA40C3BD}" destId="{59D16C07-5139-466D-B955-7107D3A59047}" srcOrd="0" destOrd="0" presId="urn:microsoft.com/office/officeart/2005/8/layout/funnel1"/>
    <dgm:cxn modelId="{01678031-54A3-41F5-A849-CC41D7638678}" type="presOf" srcId="{4892B342-72AC-4516-816F-8A52CDF448ED}" destId="{3E64AC46-0915-4E4F-BC84-07D234821280}" srcOrd="0" destOrd="0" presId="urn:microsoft.com/office/officeart/2005/8/layout/funnel1"/>
    <dgm:cxn modelId="{9F4B5533-8311-40FB-8094-98F1FF048DCA}" srcId="{4892B342-72AC-4516-816F-8A52CDF448ED}" destId="{4BDD34C9-EC46-466A-8E70-DDF33B5868B8}" srcOrd="2" destOrd="0" parTransId="{FAB36A54-9B5C-4374-A23F-D7121B071193}" sibTransId="{9E8C98DE-ED27-495D-9AB4-0884BA9BC152}"/>
    <dgm:cxn modelId="{C5995542-7176-4014-BB54-1523F4AEC963}" srcId="{4892B342-72AC-4516-816F-8A52CDF448ED}" destId="{DBF748B9-5F21-4535-A45D-D805FED60F7A}" srcOrd="0" destOrd="0" parTransId="{C667F8A2-E52E-4820-A22C-130855209A51}" sibTransId="{1703F22D-8D3E-40B0-A51D-7EED98C5A1A4}"/>
    <dgm:cxn modelId="{E6E89557-B2DD-478B-BB91-70EB04C0F563}" srcId="{4892B342-72AC-4516-816F-8A52CDF448ED}" destId="{99CA97C6-F37C-4F64-A3B4-0EFFCA40C3BD}" srcOrd="1" destOrd="0" parTransId="{F7F78968-85C6-4836-81CC-B497530AF43D}" sibTransId="{1E15A6CF-6D74-487A-B775-9DD5A8BEA217}"/>
    <dgm:cxn modelId="{891CCAED-68A1-4840-B771-415F563445CA}" type="presOf" srcId="{DBF748B9-5F21-4535-A45D-D805FED60F7A}" destId="{1B3FB3EB-6D81-43A2-8C4A-1FBE3F055C89}" srcOrd="0" destOrd="0" presId="urn:microsoft.com/office/officeart/2005/8/layout/funnel1"/>
    <dgm:cxn modelId="{CA7DDE7C-AC7F-471C-9F21-5A45B636F6F1}" type="presParOf" srcId="{3E64AC46-0915-4E4F-BC84-07D234821280}" destId="{00644988-3366-4D6E-A965-2A47CA937B60}" srcOrd="0" destOrd="0" presId="urn:microsoft.com/office/officeart/2005/8/layout/funnel1"/>
    <dgm:cxn modelId="{9C45C966-1811-4BB6-8E87-680E5F2C2FA5}" type="presParOf" srcId="{3E64AC46-0915-4E4F-BC84-07D234821280}" destId="{355B1B74-6C7E-4C58-BBA2-6031D6E0D147}" srcOrd="1" destOrd="0" presId="urn:microsoft.com/office/officeart/2005/8/layout/funnel1"/>
    <dgm:cxn modelId="{168DEDC2-85AE-4545-AAE4-AC8385A16F5D}" type="presParOf" srcId="{3E64AC46-0915-4E4F-BC84-07D234821280}" destId="{841866BF-CB45-401E-B074-33CDB874F03B}" srcOrd="2" destOrd="0" presId="urn:microsoft.com/office/officeart/2005/8/layout/funnel1"/>
    <dgm:cxn modelId="{1B888D5C-D5E3-4CDC-992A-781FF2B21083}" type="presParOf" srcId="{3E64AC46-0915-4E4F-BC84-07D234821280}" destId="{76874A24-DDC0-4D51-923F-FB1CDAE7FEC2}" srcOrd="3" destOrd="0" presId="urn:microsoft.com/office/officeart/2005/8/layout/funnel1"/>
    <dgm:cxn modelId="{50D1B6F5-D410-490E-97B6-7C2D54441CBC}" type="presParOf" srcId="{3E64AC46-0915-4E4F-BC84-07D234821280}" destId="{59D16C07-5139-466D-B955-7107D3A59047}" srcOrd="4" destOrd="0" presId="urn:microsoft.com/office/officeart/2005/8/layout/funnel1"/>
    <dgm:cxn modelId="{B0F22594-A98B-481F-B665-698DFC3EF774}" type="presParOf" srcId="{3E64AC46-0915-4E4F-BC84-07D234821280}" destId="{1B3FB3EB-6D81-43A2-8C4A-1FBE3F055C89}" srcOrd="5" destOrd="0" presId="urn:microsoft.com/office/officeart/2005/8/layout/funnel1"/>
    <dgm:cxn modelId="{7133AC83-793F-4DB5-B1FB-BAEFAF4DD329}" type="presParOf" srcId="{3E64AC46-0915-4E4F-BC84-07D234821280}" destId="{7BA8009D-03C0-4BFA-921A-89C20E39CA4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03FC-68CC-4D44-9C86-60B5F3EE4201}">
      <dsp:nvSpPr>
        <dsp:cNvPr id="0" name=""/>
        <dsp:cNvSpPr/>
      </dsp:nvSpPr>
      <dsp:spPr>
        <a:xfrm>
          <a:off x="3070" y="1812365"/>
          <a:ext cx="2382487" cy="11912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n-lt"/>
            </a:rPr>
            <a:t>Anemia</a:t>
          </a:r>
        </a:p>
      </dsp:txBody>
      <dsp:txXfrm>
        <a:off x="37960" y="1847255"/>
        <a:ext cx="2312707" cy="1121463"/>
      </dsp:txXfrm>
    </dsp:sp>
    <dsp:sp modelId="{AFCBF6D6-A6C9-42B8-B519-696285CF8CBE}">
      <dsp:nvSpPr>
        <dsp:cNvPr id="0" name=""/>
        <dsp:cNvSpPr/>
      </dsp:nvSpPr>
      <dsp:spPr>
        <a:xfrm rot="19457599">
          <a:off x="2275247" y="2046015"/>
          <a:ext cx="1173617" cy="38979"/>
        </a:xfrm>
        <a:custGeom>
          <a:avLst/>
          <a:gdLst/>
          <a:ahLst/>
          <a:cxnLst/>
          <a:rect l="0" t="0" r="0" b="0"/>
          <a:pathLst>
            <a:path>
              <a:moveTo>
                <a:pt x="0" y="19489"/>
              </a:moveTo>
              <a:lnTo>
                <a:pt x="1173617" y="194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2832715" y="2036164"/>
        <a:ext cx="58680" cy="58680"/>
      </dsp:txXfrm>
    </dsp:sp>
    <dsp:sp modelId="{382ED1C1-5924-409A-AE21-BEF3860EAD1C}">
      <dsp:nvSpPr>
        <dsp:cNvPr id="0" name=""/>
        <dsp:cNvSpPr/>
      </dsp:nvSpPr>
      <dsp:spPr>
        <a:xfrm>
          <a:off x="3338553" y="1127400"/>
          <a:ext cx="2382487" cy="11912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n-lt"/>
              <a:cs typeface="Calibri" panose="020F0502020204030204" pitchFamily="34" charset="0"/>
            </a:rPr>
            <a:t>↓ P</a:t>
          </a:r>
          <a:r>
            <a:rPr lang="en-US" sz="3300" b="1" kern="1200" dirty="0">
              <a:latin typeface="+mn-lt"/>
            </a:rPr>
            <a:t>roductivity</a:t>
          </a:r>
        </a:p>
      </dsp:txBody>
      <dsp:txXfrm>
        <a:off x="3373443" y="1162290"/>
        <a:ext cx="2312707" cy="1121463"/>
      </dsp:txXfrm>
    </dsp:sp>
    <dsp:sp modelId="{7646A3B3-AFA0-4807-A6D3-D09B1B8A24C2}">
      <dsp:nvSpPr>
        <dsp:cNvPr id="0" name=""/>
        <dsp:cNvSpPr/>
      </dsp:nvSpPr>
      <dsp:spPr>
        <a:xfrm rot="2142401">
          <a:off x="2275247" y="2730980"/>
          <a:ext cx="1173617" cy="38979"/>
        </a:xfrm>
        <a:custGeom>
          <a:avLst/>
          <a:gdLst/>
          <a:ahLst/>
          <a:cxnLst/>
          <a:rect l="0" t="0" r="0" b="0"/>
          <a:pathLst>
            <a:path>
              <a:moveTo>
                <a:pt x="0" y="19489"/>
              </a:moveTo>
              <a:lnTo>
                <a:pt x="1173617" y="194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2832715" y="2721130"/>
        <a:ext cx="58680" cy="58680"/>
      </dsp:txXfrm>
    </dsp:sp>
    <dsp:sp modelId="{E74311C0-ECBB-472B-992C-1B770BEE7DE5}">
      <dsp:nvSpPr>
        <dsp:cNvPr id="0" name=""/>
        <dsp:cNvSpPr/>
      </dsp:nvSpPr>
      <dsp:spPr>
        <a:xfrm>
          <a:off x="3338553" y="2497331"/>
          <a:ext cx="2382487" cy="11912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n-lt"/>
              <a:cs typeface="Calibri" panose="020F0502020204030204" pitchFamily="34" charset="0"/>
            </a:rPr>
            <a:t>↓ M</a:t>
          </a:r>
          <a:r>
            <a:rPr lang="en-US" sz="3300" b="1" kern="1200" dirty="0">
              <a:latin typeface="+mn-lt"/>
            </a:rPr>
            <a:t>ental capacity</a:t>
          </a:r>
        </a:p>
      </dsp:txBody>
      <dsp:txXfrm>
        <a:off x="3373443" y="2532221"/>
        <a:ext cx="2312707" cy="1121463"/>
      </dsp:txXfrm>
    </dsp:sp>
    <dsp:sp modelId="{6C8CA6D2-46F3-4074-AD77-014745F8C8D1}">
      <dsp:nvSpPr>
        <dsp:cNvPr id="0" name=""/>
        <dsp:cNvSpPr/>
      </dsp:nvSpPr>
      <dsp:spPr>
        <a:xfrm rot="19457599">
          <a:off x="5610729" y="2730980"/>
          <a:ext cx="1173617" cy="38979"/>
        </a:xfrm>
        <a:custGeom>
          <a:avLst/>
          <a:gdLst/>
          <a:ahLst/>
          <a:cxnLst/>
          <a:rect l="0" t="0" r="0" b="0"/>
          <a:pathLst>
            <a:path>
              <a:moveTo>
                <a:pt x="0" y="19489"/>
              </a:moveTo>
              <a:lnTo>
                <a:pt x="1173617" y="1948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6168197" y="2721130"/>
        <a:ext cx="58680" cy="58680"/>
      </dsp:txXfrm>
    </dsp:sp>
    <dsp:sp modelId="{2FFDE3A6-0F20-4BFF-AB64-E44F89D8919A}">
      <dsp:nvSpPr>
        <dsp:cNvPr id="0" name=""/>
        <dsp:cNvSpPr/>
      </dsp:nvSpPr>
      <dsp:spPr>
        <a:xfrm>
          <a:off x="6674035" y="1812365"/>
          <a:ext cx="2382487" cy="11912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n-lt"/>
              <a:cs typeface="Calibri" panose="020F0502020204030204" pitchFamily="34" charset="0"/>
            </a:rPr>
            <a:t>↓</a:t>
          </a:r>
          <a:r>
            <a:rPr lang="en-US" sz="3300" b="1" kern="1200" dirty="0">
              <a:latin typeface="+mn-lt"/>
            </a:rPr>
            <a:t> Academic performance</a:t>
          </a:r>
        </a:p>
      </dsp:txBody>
      <dsp:txXfrm>
        <a:off x="6708925" y="1847255"/>
        <a:ext cx="2312707" cy="1121463"/>
      </dsp:txXfrm>
    </dsp:sp>
    <dsp:sp modelId="{D3D868E5-729D-454B-A9D3-443458497BC1}">
      <dsp:nvSpPr>
        <dsp:cNvPr id="0" name=""/>
        <dsp:cNvSpPr/>
      </dsp:nvSpPr>
      <dsp:spPr>
        <a:xfrm rot="2142401">
          <a:off x="5610729" y="3415945"/>
          <a:ext cx="1173617" cy="38979"/>
        </a:xfrm>
        <a:custGeom>
          <a:avLst/>
          <a:gdLst/>
          <a:ahLst/>
          <a:cxnLst/>
          <a:rect l="0" t="0" r="0" b="0"/>
          <a:pathLst>
            <a:path>
              <a:moveTo>
                <a:pt x="0" y="19489"/>
              </a:moveTo>
              <a:lnTo>
                <a:pt x="1173617" y="1948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6168197" y="3406095"/>
        <a:ext cx="58680" cy="58680"/>
      </dsp:txXfrm>
    </dsp:sp>
    <dsp:sp modelId="{B70B553E-3631-4240-AC27-056EFB8148DD}">
      <dsp:nvSpPr>
        <dsp:cNvPr id="0" name=""/>
        <dsp:cNvSpPr/>
      </dsp:nvSpPr>
      <dsp:spPr>
        <a:xfrm>
          <a:off x="6674035" y="3182296"/>
          <a:ext cx="2382487" cy="11912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mn-lt"/>
            </a:rPr>
            <a:t>Wages</a:t>
          </a:r>
          <a:r>
            <a:rPr lang="en-US" sz="3300" b="1" kern="1200" dirty="0">
              <a:latin typeface="+mn-lt"/>
              <a:cs typeface="Calibri" panose="020F0502020204030204" pitchFamily="34" charset="0"/>
            </a:rPr>
            <a:t>↓ 2.5%</a:t>
          </a:r>
          <a:endParaRPr lang="en-US" sz="3300" b="1" kern="1200" dirty="0">
            <a:latin typeface="+mn-lt"/>
          </a:endParaRPr>
        </a:p>
      </dsp:txBody>
      <dsp:txXfrm>
        <a:off x="6708925" y="3217186"/>
        <a:ext cx="2312707" cy="1121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EA37-B4CD-4980-A8A4-C7719F0449F6}">
      <dsp:nvSpPr>
        <dsp:cNvPr id="0" name=""/>
        <dsp:cNvSpPr/>
      </dsp:nvSpPr>
      <dsp:spPr>
        <a:xfrm>
          <a:off x="3578885" y="674358"/>
          <a:ext cx="520251" cy="91440"/>
        </a:xfrm>
        <a:custGeom>
          <a:avLst/>
          <a:gdLst/>
          <a:ahLst/>
          <a:cxnLst/>
          <a:rect l="0" t="0" r="0" b="0"/>
          <a:pathLst>
            <a:path>
              <a:moveTo>
                <a:pt x="0" y="45720"/>
              </a:moveTo>
              <a:lnTo>
                <a:pt x="52025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3825239" y="717323"/>
        <a:ext cx="27542" cy="5508"/>
      </dsp:txXfrm>
    </dsp:sp>
    <dsp:sp modelId="{2A0179D1-DF5A-425F-9E88-AC3079466DA4}">
      <dsp:nvSpPr>
        <dsp:cNvPr id="0" name=""/>
        <dsp:cNvSpPr/>
      </dsp:nvSpPr>
      <dsp:spPr>
        <a:xfrm>
          <a:off x="1185678" y="1576"/>
          <a:ext cx="2395006" cy="14370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rPr>
            <a:t>Sufficient Nutrient Intake</a:t>
          </a:r>
        </a:p>
      </dsp:txBody>
      <dsp:txXfrm>
        <a:off x="1185678" y="1576"/>
        <a:ext cx="2395006" cy="1437003"/>
      </dsp:txXfrm>
    </dsp:sp>
    <dsp:sp modelId="{2322B617-29F9-40CA-850A-3E8A0E13AFC3}">
      <dsp:nvSpPr>
        <dsp:cNvPr id="0" name=""/>
        <dsp:cNvSpPr/>
      </dsp:nvSpPr>
      <dsp:spPr>
        <a:xfrm>
          <a:off x="2383182" y="1436780"/>
          <a:ext cx="2945857" cy="520251"/>
        </a:xfrm>
        <a:custGeom>
          <a:avLst/>
          <a:gdLst/>
          <a:ahLst/>
          <a:cxnLst/>
          <a:rect l="0" t="0" r="0" b="0"/>
          <a:pathLst>
            <a:path>
              <a:moveTo>
                <a:pt x="2945857" y="0"/>
              </a:moveTo>
              <a:lnTo>
                <a:pt x="2945857" y="277225"/>
              </a:lnTo>
              <a:lnTo>
                <a:pt x="0" y="277225"/>
              </a:lnTo>
              <a:lnTo>
                <a:pt x="0" y="520251"/>
              </a:lnTo>
            </a:path>
          </a:pathLst>
        </a:custGeom>
        <a:noFill/>
        <a:ln w="6350" cap="flat" cmpd="sng" algn="ctr">
          <a:solidFill>
            <a:schemeClr val="accent2">
              <a:hueOff val="4195582"/>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3781188" y="1694151"/>
        <a:ext cx="149845" cy="5508"/>
      </dsp:txXfrm>
    </dsp:sp>
    <dsp:sp modelId="{5B31B2AD-EAE6-4700-8B9B-D5A2CF59FD23}">
      <dsp:nvSpPr>
        <dsp:cNvPr id="0" name=""/>
        <dsp:cNvSpPr/>
      </dsp:nvSpPr>
      <dsp:spPr>
        <a:xfrm>
          <a:off x="4131536" y="1576"/>
          <a:ext cx="2395006" cy="1437003"/>
        </a:xfrm>
        <a:prstGeom prst="rect">
          <a:avLst/>
        </a:prstGeom>
        <a:gradFill rotWithShape="0">
          <a:gsLst>
            <a:gs pos="0">
              <a:schemeClr val="accent2">
                <a:hueOff val="3146686"/>
                <a:satOff val="0"/>
                <a:lumOff val="0"/>
                <a:alphaOff val="0"/>
                <a:satMod val="103000"/>
                <a:lumMod val="102000"/>
                <a:tint val="94000"/>
              </a:schemeClr>
            </a:gs>
            <a:gs pos="50000">
              <a:schemeClr val="accent2">
                <a:hueOff val="3146686"/>
                <a:satOff val="0"/>
                <a:lumOff val="0"/>
                <a:alphaOff val="0"/>
                <a:satMod val="110000"/>
                <a:lumMod val="100000"/>
                <a:shade val="100000"/>
              </a:schemeClr>
            </a:gs>
            <a:gs pos="100000">
              <a:schemeClr val="accent2">
                <a:hueOff val="3146686"/>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cs typeface="Times New Roman" panose="02020603050405020304" pitchFamily="18" charset="0"/>
            </a:rPr>
            <a:t>↑</a:t>
          </a:r>
          <a:r>
            <a:rPr lang="en-US" sz="2400" kern="1200" dirty="0">
              <a:latin typeface="+mn-lt"/>
            </a:rPr>
            <a:t>Productivity </a:t>
          </a:r>
        </a:p>
      </dsp:txBody>
      <dsp:txXfrm>
        <a:off x="4131536" y="1576"/>
        <a:ext cx="2395006" cy="1437003"/>
      </dsp:txXfrm>
    </dsp:sp>
    <dsp:sp modelId="{E08C8B8C-E13E-479E-BFA3-0ECC06B093B7}">
      <dsp:nvSpPr>
        <dsp:cNvPr id="0" name=""/>
        <dsp:cNvSpPr/>
      </dsp:nvSpPr>
      <dsp:spPr>
        <a:xfrm>
          <a:off x="3578885" y="2662213"/>
          <a:ext cx="369126" cy="91440"/>
        </a:xfrm>
        <a:custGeom>
          <a:avLst/>
          <a:gdLst/>
          <a:ahLst/>
          <a:cxnLst/>
          <a:rect l="0" t="0" r="0" b="0"/>
          <a:pathLst>
            <a:path>
              <a:moveTo>
                <a:pt x="0" y="45720"/>
              </a:moveTo>
              <a:lnTo>
                <a:pt x="369126" y="45720"/>
              </a:lnTo>
            </a:path>
          </a:pathLst>
        </a:custGeom>
        <a:noFill/>
        <a:ln w="6350" cap="flat" cmpd="sng" algn="ctr">
          <a:solidFill>
            <a:schemeClr val="accent2">
              <a:hueOff val="8391164"/>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3753455" y="2705179"/>
        <a:ext cx="19986" cy="5508"/>
      </dsp:txXfrm>
    </dsp:sp>
    <dsp:sp modelId="{CE1625A7-D330-43ED-845A-091D685D9211}">
      <dsp:nvSpPr>
        <dsp:cNvPr id="0" name=""/>
        <dsp:cNvSpPr/>
      </dsp:nvSpPr>
      <dsp:spPr>
        <a:xfrm>
          <a:off x="1185678" y="1989431"/>
          <a:ext cx="2395006" cy="1437003"/>
        </a:xfrm>
        <a:prstGeom prst="rect">
          <a:avLst/>
        </a:prstGeom>
        <a:gradFill rotWithShape="0">
          <a:gsLst>
            <a:gs pos="0">
              <a:schemeClr val="accent2">
                <a:hueOff val="6293373"/>
                <a:satOff val="0"/>
                <a:lumOff val="0"/>
                <a:alphaOff val="0"/>
                <a:satMod val="103000"/>
                <a:lumMod val="102000"/>
                <a:tint val="94000"/>
              </a:schemeClr>
            </a:gs>
            <a:gs pos="50000">
              <a:schemeClr val="accent2">
                <a:hueOff val="6293373"/>
                <a:satOff val="0"/>
                <a:lumOff val="0"/>
                <a:alphaOff val="0"/>
                <a:satMod val="110000"/>
                <a:lumMod val="100000"/>
                <a:shade val="100000"/>
              </a:schemeClr>
            </a:gs>
            <a:gs pos="100000">
              <a:schemeClr val="accent2">
                <a:hueOff val="6293373"/>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cs typeface="Times New Roman" panose="02020603050405020304" pitchFamily="18" charset="0"/>
            </a:rPr>
            <a:t>↑</a:t>
          </a:r>
          <a:r>
            <a:rPr lang="en-US" sz="2500" kern="1200" dirty="0">
              <a:latin typeface="+mn-lt"/>
            </a:rPr>
            <a:t>Agricultural Production</a:t>
          </a:r>
        </a:p>
      </dsp:txBody>
      <dsp:txXfrm>
        <a:off x="1185678" y="1989431"/>
        <a:ext cx="2395006" cy="1437003"/>
      </dsp:txXfrm>
    </dsp:sp>
    <dsp:sp modelId="{6C64B416-CAEB-4901-B363-85D5E4002A68}">
      <dsp:nvSpPr>
        <dsp:cNvPr id="0" name=""/>
        <dsp:cNvSpPr/>
      </dsp:nvSpPr>
      <dsp:spPr>
        <a:xfrm>
          <a:off x="2383182" y="3424635"/>
          <a:ext cx="2794733" cy="520251"/>
        </a:xfrm>
        <a:custGeom>
          <a:avLst/>
          <a:gdLst/>
          <a:ahLst/>
          <a:cxnLst/>
          <a:rect l="0" t="0" r="0" b="0"/>
          <a:pathLst>
            <a:path>
              <a:moveTo>
                <a:pt x="2794733" y="0"/>
              </a:moveTo>
              <a:lnTo>
                <a:pt x="2794733" y="277225"/>
              </a:lnTo>
              <a:lnTo>
                <a:pt x="0" y="277225"/>
              </a:lnTo>
              <a:lnTo>
                <a:pt x="0" y="520251"/>
              </a:lnTo>
            </a:path>
          </a:pathLst>
        </a:custGeom>
        <a:noFill/>
        <a:ln w="6350" cap="flat" cmpd="sng" algn="ctr">
          <a:solidFill>
            <a:schemeClr val="accent2">
              <a:hueOff val="12586746"/>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3709335" y="3682006"/>
        <a:ext cx="142425" cy="5508"/>
      </dsp:txXfrm>
    </dsp:sp>
    <dsp:sp modelId="{648AB478-1740-4EA4-BA11-D26C75D7FF7E}">
      <dsp:nvSpPr>
        <dsp:cNvPr id="0" name=""/>
        <dsp:cNvSpPr/>
      </dsp:nvSpPr>
      <dsp:spPr>
        <a:xfrm>
          <a:off x="3980411" y="1989431"/>
          <a:ext cx="2395006" cy="1437003"/>
        </a:xfrm>
        <a:prstGeom prst="rect">
          <a:avLst/>
        </a:prstGeom>
        <a:gradFill rotWithShape="0">
          <a:gsLst>
            <a:gs pos="0">
              <a:schemeClr val="accent2">
                <a:hueOff val="9440059"/>
                <a:satOff val="0"/>
                <a:lumOff val="0"/>
                <a:alphaOff val="0"/>
                <a:satMod val="103000"/>
                <a:lumMod val="102000"/>
                <a:tint val="94000"/>
              </a:schemeClr>
            </a:gs>
            <a:gs pos="50000">
              <a:schemeClr val="accent2">
                <a:hueOff val="9440059"/>
                <a:satOff val="0"/>
                <a:lumOff val="0"/>
                <a:alphaOff val="0"/>
                <a:satMod val="110000"/>
                <a:lumMod val="100000"/>
                <a:shade val="100000"/>
              </a:schemeClr>
            </a:gs>
            <a:gs pos="100000">
              <a:schemeClr val="accent2">
                <a:hueOff val="9440059"/>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n-lt"/>
              <a:cs typeface="Times New Roman" panose="02020603050405020304" pitchFamily="18" charset="0"/>
            </a:rPr>
            <a:t>↑ Food </a:t>
          </a:r>
          <a:r>
            <a:rPr lang="en-US" sz="2500" kern="1200" dirty="0">
              <a:latin typeface="+mn-lt"/>
            </a:rPr>
            <a:t>Supply</a:t>
          </a:r>
        </a:p>
      </dsp:txBody>
      <dsp:txXfrm>
        <a:off x="3980411" y="1989431"/>
        <a:ext cx="2395006" cy="1437003"/>
      </dsp:txXfrm>
    </dsp:sp>
    <dsp:sp modelId="{493F5BF3-D723-46F7-8021-16FCC849F2D3}">
      <dsp:nvSpPr>
        <dsp:cNvPr id="0" name=""/>
        <dsp:cNvSpPr/>
      </dsp:nvSpPr>
      <dsp:spPr>
        <a:xfrm>
          <a:off x="1185678" y="3977286"/>
          <a:ext cx="2395006" cy="1437003"/>
        </a:xfrm>
        <a:prstGeom prst="rect">
          <a:avLst/>
        </a:prstGeom>
        <a:gradFill rotWithShape="0">
          <a:gsLst>
            <a:gs pos="0">
              <a:schemeClr val="accent2">
                <a:hueOff val="12586746"/>
                <a:satOff val="0"/>
                <a:lumOff val="0"/>
                <a:alphaOff val="0"/>
                <a:satMod val="103000"/>
                <a:lumMod val="102000"/>
                <a:tint val="94000"/>
              </a:schemeClr>
            </a:gs>
            <a:gs pos="50000">
              <a:schemeClr val="accent2">
                <a:hueOff val="12586746"/>
                <a:satOff val="0"/>
                <a:lumOff val="0"/>
                <a:alphaOff val="0"/>
                <a:satMod val="110000"/>
                <a:lumMod val="100000"/>
                <a:shade val="100000"/>
              </a:schemeClr>
            </a:gs>
            <a:gs pos="100000">
              <a:schemeClr val="accent2">
                <a:hueOff val="12586746"/>
                <a:satOff val="0"/>
                <a:lumOff val="0"/>
                <a:alphaOff val="0"/>
                <a:lumMod val="99000"/>
                <a:satMod val="120000"/>
                <a:shade val="78000"/>
              </a:schemeClr>
            </a:gs>
          </a:gsLst>
          <a:lin ang="5400000" scaled="0"/>
        </a:gradFill>
        <a:ln w="69850">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mn-lt"/>
            </a:rPr>
            <a:t>Help End Hunger</a:t>
          </a:r>
        </a:p>
      </dsp:txBody>
      <dsp:txXfrm>
        <a:off x="1185678" y="3977286"/>
        <a:ext cx="2395006" cy="143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1F333-4722-4C1E-B6C0-779D9029FD5D}">
      <dsp:nvSpPr>
        <dsp:cNvPr id="0" name=""/>
        <dsp:cNvSpPr/>
      </dsp:nvSpPr>
      <dsp:spPr>
        <a:xfrm rot="10800000">
          <a:off x="1617042" y="3913"/>
          <a:ext cx="5056905" cy="137324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2" tIns="87630" rIns="163576" bIns="87630" numCol="1" spcCol="1270" anchor="t" anchorCtr="0">
          <a:noAutofit/>
        </a:bodyPr>
        <a:lstStyle/>
        <a:p>
          <a:pPr marL="0" lvl="0" indent="0" algn="ctr" defTabSz="1022350">
            <a:lnSpc>
              <a:spcPct val="90000"/>
            </a:lnSpc>
            <a:spcBef>
              <a:spcPct val="0"/>
            </a:spcBef>
            <a:spcAft>
              <a:spcPct val="35000"/>
            </a:spcAft>
            <a:buNone/>
          </a:pPr>
          <a:endParaRPr lang="en-US" sz="2300" kern="1200" dirty="0"/>
        </a:p>
        <a:p>
          <a:pPr marL="0" lvl="0" indent="0" algn="ctr" defTabSz="1022350">
            <a:lnSpc>
              <a:spcPct val="90000"/>
            </a:lnSpc>
            <a:spcBef>
              <a:spcPct val="0"/>
            </a:spcBef>
            <a:spcAft>
              <a:spcPct val="35000"/>
            </a:spcAft>
            <a:buNone/>
          </a:pPr>
          <a:r>
            <a:rPr lang="en-US" sz="2300" kern="1200" dirty="0"/>
            <a:t>Maternal and newborn health</a:t>
          </a:r>
        </a:p>
        <a:p>
          <a:pPr marL="171450" lvl="1" indent="-171450" algn="l" defTabSz="800100">
            <a:lnSpc>
              <a:spcPct val="90000"/>
            </a:lnSpc>
            <a:spcBef>
              <a:spcPct val="0"/>
            </a:spcBef>
            <a:spcAft>
              <a:spcPct val="15000"/>
            </a:spcAft>
            <a:buChar char="•"/>
          </a:pPr>
          <a:endParaRPr lang="en-US" sz="1800" kern="1200" dirty="0"/>
        </a:p>
      </dsp:txBody>
      <dsp:txXfrm rot="10800000">
        <a:off x="1960352" y="3913"/>
        <a:ext cx="4713595" cy="1373242"/>
      </dsp:txXfrm>
    </dsp:sp>
    <dsp:sp modelId="{3A72F4C5-F3E3-4287-80C9-AFB339592596}">
      <dsp:nvSpPr>
        <dsp:cNvPr id="0" name=""/>
        <dsp:cNvSpPr/>
      </dsp:nvSpPr>
      <dsp:spPr>
        <a:xfrm>
          <a:off x="930421" y="3913"/>
          <a:ext cx="1373242" cy="13732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8EC62-7FA8-41AE-B7D3-6A9DF073DE6F}">
      <dsp:nvSpPr>
        <dsp:cNvPr id="0" name=""/>
        <dsp:cNvSpPr/>
      </dsp:nvSpPr>
      <dsp:spPr>
        <a:xfrm rot="10800000">
          <a:off x="1617042" y="1787078"/>
          <a:ext cx="5056905" cy="1373242"/>
        </a:xfrm>
        <a:prstGeom prst="homePlate">
          <a:avLst/>
        </a:prstGeom>
        <a:solidFill>
          <a:schemeClr val="accent2">
            <a:hueOff val="6293373"/>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2"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Infectious diseases</a:t>
          </a:r>
        </a:p>
      </dsp:txBody>
      <dsp:txXfrm rot="10800000">
        <a:off x="1960352" y="1787078"/>
        <a:ext cx="4713595" cy="1373242"/>
      </dsp:txXfrm>
    </dsp:sp>
    <dsp:sp modelId="{657632BC-8F57-44C3-8291-4AF33A7D9143}">
      <dsp:nvSpPr>
        <dsp:cNvPr id="0" name=""/>
        <dsp:cNvSpPr/>
      </dsp:nvSpPr>
      <dsp:spPr>
        <a:xfrm>
          <a:off x="930421" y="1787078"/>
          <a:ext cx="1373242" cy="13732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978B6-D0E7-4702-ACC2-AEEF356173E7}">
      <dsp:nvSpPr>
        <dsp:cNvPr id="0" name=""/>
        <dsp:cNvSpPr/>
      </dsp:nvSpPr>
      <dsp:spPr>
        <a:xfrm rot="10800000">
          <a:off x="1617042" y="3570243"/>
          <a:ext cx="5056905" cy="1373242"/>
        </a:xfrm>
        <a:prstGeom prst="homePlate">
          <a:avLst/>
        </a:prstGeom>
        <a:solidFill>
          <a:schemeClr val="accent2">
            <a:hueOff val="12586746"/>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2"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Non-communicable diseases</a:t>
          </a:r>
        </a:p>
      </dsp:txBody>
      <dsp:txXfrm rot="10800000">
        <a:off x="1960352" y="3570243"/>
        <a:ext cx="4713595" cy="1373242"/>
      </dsp:txXfrm>
    </dsp:sp>
    <dsp:sp modelId="{C3B2A255-DCCF-442A-B3B8-9EB383608D64}">
      <dsp:nvSpPr>
        <dsp:cNvPr id="0" name=""/>
        <dsp:cNvSpPr/>
      </dsp:nvSpPr>
      <dsp:spPr>
        <a:xfrm>
          <a:off x="930421" y="3570243"/>
          <a:ext cx="1373242" cy="1373242"/>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AC691-39AE-4D36-BA26-1247359157DE}">
      <dsp:nvSpPr>
        <dsp:cNvPr id="0" name=""/>
        <dsp:cNvSpPr/>
      </dsp:nvSpPr>
      <dsp:spPr>
        <a:xfrm>
          <a:off x="836" y="266051"/>
          <a:ext cx="4449431" cy="77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marL="0" lvl="0" indent="0" algn="r" defTabSz="1778000">
            <a:lnSpc>
              <a:spcPct val="90000"/>
            </a:lnSpc>
            <a:spcBef>
              <a:spcPct val="0"/>
            </a:spcBef>
            <a:spcAft>
              <a:spcPct val="35000"/>
            </a:spcAft>
            <a:buNone/>
          </a:pPr>
          <a:r>
            <a:rPr lang="en-US" sz="4000" kern="1200" dirty="0"/>
            <a:t>Folic acid</a:t>
          </a:r>
        </a:p>
      </dsp:txBody>
      <dsp:txXfrm>
        <a:off x="836" y="266051"/>
        <a:ext cx="4449431" cy="772200"/>
      </dsp:txXfrm>
    </dsp:sp>
    <dsp:sp modelId="{5B93D544-429C-49C5-A272-B2058643FDA2}">
      <dsp:nvSpPr>
        <dsp:cNvPr id="0" name=""/>
        <dsp:cNvSpPr/>
      </dsp:nvSpPr>
      <dsp:spPr>
        <a:xfrm>
          <a:off x="4450267" y="12673"/>
          <a:ext cx="458919" cy="1278956"/>
        </a:xfrm>
        <a:prstGeom prst="leftBrace">
          <a:avLst>
            <a:gd name="adj1" fmla="val 35000"/>
            <a:gd name="adj2" fmla="val 50000"/>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273435-F378-49C8-A22D-3316F9408AAF}">
      <dsp:nvSpPr>
        <dsp:cNvPr id="0" name=""/>
        <dsp:cNvSpPr/>
      </dsp:nvSpPr>
      <dsp:spPr>
        <a:xfrm>
          <a:off x="5092754" y="12673"/>
          <a:ext cx="6241305" cy="12789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FontTx/>
            <a:buNone/>
          </a:pPr>
          <a:r>
            <a:rPr lang="en-US" sz="3600" kern="1200" dirty="0">
              <a:latin typeface="Calibri" panose="020F0502020204030204" pitchFamily="34" charset="0"/>
              <a:cs typeface="Calibri" panose="020F0502020204030204" pitchFamily="34" charset="0"/>
            </a:rPr>
            <a:t>↓</a:t>
          </a:r>
          <a:r>
            <a:rPr lang="en-US" sz="3600" kern="1200" dirty="0"/>
            <a:t> risk of brain and spine birth defects</a:t>
          </a:r>
        </a:p>
      </dsp:txBody>
      <dsp:txXfrm>
        <a:off x="5092754" y="12673"/>
        <a:ext cx="6241305" cy="1278956"/>
      </dsp:txXfrm>
    </dsp:sp>
    <dsp:sp modelId="{007BAADF-D1A5-4EB6-A886-8C3AA53070F9}">
      <dsp:nvSpPr>
        <dsp:cNvPr id="0" name=""/>
        <dsp:cNvSpPr/>
      </dsp:nvSpPr>
      <dsp:spPr>
        <a:xfrm>
          <a:off x="836" y="1889472"/>
          <a:ext cx="4460198" cy="189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marL="0" lvl="0" indent="0" algn="r" defTabSz="1778000">
            <a:lnSpc>
              <a:spcPct val="90000"/>
            </a:lnSpc>
            <a:spcBef>
              <a:spcPct val="0"/>
            </a:spcBef>
            <a:spcAft>
              <a:spcPct val="35000"/>
            </a:spcAft>
            <a:buNone/>
          </a:pPr>
          <a:r>
            <a:rPr lang="en-US" sz="4000" kern="1200" dirty="0"/>
            <a:t>Iron, folic acid, riboflavin, zinc, vitamin B12</a:t>
          </a:r>
        </a:p>
      </dsp:txBody>
      <dsp:txXfrm>
        <a:off x="836" y="1889472"/>
        <a:ext cx="4460198" cy="1898325"/>
      </dsp:txXfrm>
    </dsp:sp>
    <dsp:sp modelId="{4A533ADA-0F3E-427A-A5D0-204FC1921887}">
      <dsp:nvSpPr>
        <dsp:cNvPr id="0" name=""/>
        <dsp:cNvSpPr/>
      </dsp:nvSpPr>
      <dsp:spPr>
        <a:xfrm>
          <a:off x="4461034" y="1385229"/>
          <a:ext cx="458365" cy="2906810"/>
        </a:xfrm>
        <a:prstGeom prst="leftBrace">
          <a:avLst>
            <a:gd name="adj1" fmla="val 35000"/>
            <a:gd name="adj2" fmla="val 50000"/>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51D577D-E908-4B9E-9C79-A0A79FF9A0E0}">
      <dsp:nvSpPr>
        <dsp:cNvPr id="0" name=""/>
        <dsp:cNvSpPr/>
      </dsp:nvSpPr>
      <dsp:spPr>
        <a:xfrm>
          <a:off x="5102747" y="1385229"/>
          <a:ext cx="6233776" cy="2906810"/>
        </a:xfrm>
        <a:prstGeom prst="rect">
          <a:avLst/>
        </a:prstGeom>
        <a:gradFill rotWithShape="0">
          <a:gsLst>
            <a:gs pos="0">
              <a:schemeClr val="accent2">
                <a:hueOff val="12586746"/>
                <a:satOff val="0"/>
                <a:lumOff val="0"/>
                <a:alphaOff val="0"/>
                <a:satMod val="103000"/>
                <a:lumMod val="102000"/>
                <a:tint val="94000"/>
              </a:schemeClr>
            </a:gs>
            <a:gs pos="50000">
              <a:schemeClr val="accent2">
                <a:hueOff val="12586746"/>
                <a:satOff val="0"/>
                <a:lumOff val="0"/>
                <a:alphaOff val="0"/>
                <a:satMod val="110000"/>
                <a:lumMod val="100000"/>
                <a:shade val="100000"/>
              </a:schemeClr>
            </a:gs>
            <a:gs pos="100000">
              <a:schemeClr val="accent2">
                <a:hueOff val="12586746"/>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FontTx/>
            <a:buNone/>
          </a:pPr>
          <a:r>
            <a:rPr lang="en-US" sz="3600" kern="1200" dirty="0">
              <a:latin typeface="Calibri" panose="020F0502020204030204" pitchFamily="34" charset="0"/>
              <a:cs typeface="Calibri" panose="020F0502020204030204" pitchFamily="34" charset="0"/>
            </a:rPr>
            <a:t>↓</a:t>
          </a:r>
          <a:r>
            <a:rPr lang="en-US" sz="3600" kern="1200" dirty="0"/>
            <a:t> risk of maternal and perinatal mortality from nutritional anemia</a:t>
          </a:r>
        </a:p>
        <a:p>
          <a:pPr marL="285750" lvl="1" indent="-285750" algn="l" defTabSz="1600200">
            <a:lnSpc>
              <a:spcPct val="90000"/>
            </a:lnSpc>
            <a:spcBef>
              <a:spcPct val="0"/>
            </a:spcBef>
            <a:spcAft>
              <a:spcPct val="15000"/>
            </a:spcAft>
            <a:buFontTx/>
            <a:buNone/>
          </a:pPr>
          <a:r>
            <a:rPr lang="en-US" sz="3600" kern="1200" dirty="0">
              <a:latin typeface="Calibri" panose="020F0502020204030204" pitchFamily="34" charset="0"/>
              <a:cs typeface="Calibri" panose="020F0502020204030204" pitchFamily="34" charset="0"/>
            </a:rPr>
            <a:t>↓</a:t>
          </a:r>
          <a:r>
            <a:rPr lang="en-US" sz="3600" kern="1200" dirty="0"/>
            <a:t> risk of low birth weights from maternal anemia</a:t>
          </a:r>
        </a:p>
      </dsp:txBody>
      <dsp:txXfrm>
        <a:off x="5102747" y="1385229"/>
        <a:ext cx="6233776" cy="2906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4AC4C-CD0E-4ACB-9323-ED367EEC245A}">
      <dsp:nvSpPr>
        <dsp:cNvPr id="0" name=""/>
        <dsp:cNvSpPr/>
      </dsp:nvSpPr>
      <dsp:spPr>
        <a:xfrm>
          <a:off x="47" y="28766"/>
          <a:ext cx="4545113" cy="94949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Anemia </a:t>
          </a:r>
        </a:p>
      </dsp:txBody>
      <dsp:txXfrm>
        <a:off x="47" y="28766"/>
        <a:ext cx="4545113" cy="949497"/>
      </dsp:txXfrm>
    </dsp:sp>
    <dsp:sp modelId="{8E40DC4D-DB54-4681-8F1F-9381932B3920}">
      <dsp:nvSpPr>
        <dsp:cNvPr id="0" name=""/>
        <dsp:cNvSpPr/>
      </dsp:nvSpPr>
      <dsp:spPr>
        <a:xfrm>
          <a:off x="47" y="977812"/>
          <a:ext cx="4545113" cy="307989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Iron</a:t>
          </a:r>
        </a:p>
        <a:p>
          <a:pPr marL="285750" lvl="1" indent="-285750" algn="l" defTabSz="1466850">
            <a:lnSpc>
              <a:spcPct val="90000"/>
            </a:lnSpc>
            <a:spcBef>
              <a:spcPct val="0"/>
            </a:spcBef>
            <a:spcAft>
              <a:spcPct val="15000"/>
            </a:spcAft>
            <a:buChar char="•"/>
          </a:pPr>
          <a:r>
            <a:rPr lang="en-US" sz="3300" kern="1200" dirty="0"/>
            <a:t>Riboflavin</a:t>
          </a:r>
        </a:p>
        <a:p>
          <a:pPr marL="285750" lvl="1" indent="-285750" algn="l" defTabSz="1466850">
            <a:lnSpc>
              <a:spcPct val="90000"/>
            </a:lnSpc>
            <a:spcBef>
              <a:spcPct val="0"/>
            </a:spcBef>
            <a:spcAft>
              <a:spcPct val="15000"/>
            </a:spcAft>
            <a:buChar char="•"/>
          </a:pPr>
          <a:r>
            <a:rPr lang="en-US" sz="3300" kern="1200" dirty="0"/>
            <a:t>Folic acid</a:t>
          </a:r>
        </a:p>
        <a:p>
          <a:pPr marL="285750" lvl="1" indent="-285750" algn="l" defTabSz="1466850">
            <a:lnSpc>
              <a:spcPct val="90000"/>
            </a:lnSpc>
            <a:spcBef>
              <a:spcPct val="0"/>
            </a:spcBef>
            <a:spcAft>
              <a:spcPct val="15000"/>
            </a:spcAft>
            <a:buChar char="•"/>
          </a:pPr>
          <a:r>
            <a:rPr lang="en-US" sz="3300" kern="1200" dirty="0"/>
            <a:t>Zinc </a:t>
          </a:r>
        </a:p>
        <a:p>
          <a:pPr marL="285750" lvl="1" indent="-285750" algn="l" defTabSz="1466850">
            <a:lnSpc>
              <a:spcPct val="90000"/>
            </a:lnSpc>
            <a:spcBef>
              <a:spcPct val="0"/>
            </a:spcBef>
            <a:spcAft>
              <a:spcPct val="15000"/>
            </a:spcAft>
            <a:buChar char="•"/>
          </a:pPr>
          <a:r>
            <a:rPr lang="en-US" sz="3300" kern="1200" dirty="0"/>
            <a:t>Vitamin B12</a:t>
          </a:r>
        </a:p>
      </dsp:txBody>
      <dsp:txXfrm>
        <a:off x="47" y="977812"/>
        <a:ext cx="4545113" cy="3079890"/>
      </dsp:txXfrm>
    </dsp:sp>
    <dsp:sp modelId="{5CE871F4-0A5F-4F0D-8154-7EFD0D8BC995}">
      <dsp:nvSpPr>
        <dsp:cNvPr id="0" name=""/>
        <dsp:cNvSpPr/>
      </dsp:nvSpPr>
      <dsp:spPr>
        <a:xfrm>
          <a:off x="5181476" y="28089"/>
          <a:ext cx="4545113" cy="950400"/>
        </a:xfrm>
        <a:prstGeom prst="rect">
          <a:avLst/>
        </a:prstGeom>
        <a:solidFill>
          <a:schemeClr val="accent3">
            <a:hueOff val="-1813531"/>
            <a:satOff val="0"/>
            <a:lumOff val="0"/>
            <a:alphaOff val="0"/>
          </a:schemeClr>
        </a:solidFill>
        <a:ln w="12700" cap="flat" cmpd="sng" algn="ctr">
          <a:solidFill>
            <a:schemeClr val="accent3">
              <a:hueOff val="-1813531"/>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Diarrhea</a:t>
          </a:r>
        </a:p>
      </dsp:txBody>
      <dsp:txXfrm>
        <a:off x="5181476" y="28089"/>
        <a:ext cx="4545113" cy="950400"/>
      </dsp:txXfrm>
    </dsp:sp>
    <dsp:sp modelId="{5671EE18-14E7-4770-A39F-9179B9E9467A}">
      <dsp:nvSpPr>
        <dsp:cNvPr id="0" name=""/>
        <dsp:cNvSpPr/>
      </dsp:nvSpPr>
      <dsp:spPr>
        <a:xfrm>
          <a:off x="5181476" y="978489"/>
          <a:ext cx="4545113" cy="3079890"/>
        </a:xfrm>
        <a:prstGeom prst="rect">
          <a:avLst/>
        </a:prstGeom>
        <a:solidFill>
          <a:schemeClr val="accent3">
            <a:tint val="40000"/>
            <a:alpha val="90000"/>
            <a:hueOff val="-2824400"/>
            <a:satOff val="0"/>
            <a:lumOff val="0"/>
            <a:alphaOff val="0"/>
          </a:schemeClr>
        </a:solidFill>
        <a:ln w="12700" cap="flat" cmpd="sng" algn="ctr">
          <a:solidFill>
            <a:schemeClr val="accent3">
              <a:tint val="40000"/>
              <a:alpha val="90000"/>
              <a:hueOff val="-282440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Vitamin A</a:t>
          </a:r>
        </a:p>
        <a:p>
          <a:pPr marL="285750" lvl="1" indent="-285750" algn="l" defTabSz="1466850">
            <a:lnSpc>
              <a:spcPct val="90000"/>
            </a:lnSpc>
            <a:spcBef>
              <a:spcPct val="0"/>
            </a:spcBef>
            <a:spcAft>
              <a:spcPct val="15000"/>
            </a:spcAft>
            <a:buChar char="•"/>
          </a:pPr>
          <a:r>
            <a:rPr lang="en-US" sz="3300" kern="1200" dirty="0"/>
            <a:t>Zinc</a:t>
          </a:r>
        </a:p>
      </dsp:txBody>
      <dsp:txXfrm>
        <a:off x="5181476" y="978489"/>
        <a:ext cx="4545113" cy="3079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280A-B64F-4800-B911-3F1FFBD5BE24}">
      <dsp:nvSpPr>
        <dsp:cNvPr id="0" name=""/>
        <dsp:cNvSpPr/>
      </dsp:nvSpPr>
      <dsp:spPr>
        <a:xfrm>
          <a:off x="203460" y="0"/>
          <a:ext cx="8669867" cy="541866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B30BC-F1A1-4CAC-9D2D-B69D4FEC131E}">
      <dsp:nvSpPr>
        <dsp:cNvPr id="0" name=""/>
        <dsp:cNvSpPr/>
      </dsp:nvSpPr>
      <dsp:spPr>
        <a:xfrm>
          <a:off x="1304533" y="3739963"/>
          <a:ext cx="225416" cy="22541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AE825C-9578-4526-9DEF-C3A2F28AB90D}">
      <dsp:nvSpPr>
        <dsp:cNvPr id="0" name=""/>
        <dsp:cNvSpPr/>
      </dsp:nvSpPr>
      <dsp:spPr>
        <a:xfrm>
          <a:off x="1417241" y="3852672"/>
          <a:ext cx="2020079" cy="156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44"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High anemia rates in females</a:t>
          </a:r>
        </a:p>
        <a:p>
          <a:pPr marL="171450" lvl="1" indent="-171450" algn="l" defTabSz="800100">
            <a:lnSpc>
              <a:spcPct val="90000"/>
            </a:lnSpc>
            <a:spcBef>
              <a:spcPct val="0"/>
            </a:spcBef>
            <a:spcAft>
              <a:spcPct val="15000"/>
            </a:spcAft>
            <a:buChar char="•"/>
          </a:pPr>
          <a:r>
            <a:rPr lang="en-US" sz="1800" kern="1200" dirty="0"/>
            <a:t>Menstruation</a:t>
          </a:r>
        </a:p>
        <a:p>
          <a:pPr marL="171450" lvl="1" indent="-171450" algn="l" defTabSz="800100">
            <a:lnSpc>
              <a:spcPct val="90000"/>
            </a:lnSpc>
            <a:spcBef>
              <a:spcPct val="0"/>
            </a:spcBef>
            <a:spcAft>
              <a:spcPct val="15000"/>
            </a:spcAft>
            <a:buChar char="•"/>
          </a:pPr>
          <a:r>
            <a:rPr lang="en-US" sz="1800" kern="1200" dirty="0"/>
            <a:t>Affects academic performance</a:t>
          </a:r>
        </a:p>
      </dsp:txBody>
      <dsp:txXfrm>
        <a:off x="1417241" y="3852672"/>
        <a:ext cx="2020079" cy="1565994"/>
      </dsp:txXfrm>
    </dsp:sp>
    <dsp:sp modelId="{2F614D9E-C0B8-43CF-84E9-342318E99976}">
      <dsp:nvSpPr>
        <dsp:cNvPr id="0" name=""/>
        <dsp:cNvSpPr/>
      </dsp:nvSpPr>
      <dsp:spPr>
        <a:xfrm>
          <a:off x="3294268" y="2267170"/>
          <a:ext cx="407483" cy="407483"/>
        </a:xfrm>
        <a:prstGeom prst="ellipse">
          <a:avLst/>
        </a:prstGeom>
        <a:solidFill>
          <a:schemeClr val="accent5">
            <a:hueOff val="4504566"/>
            <a:satOff val="0"/>
            <a:lumOff val="-1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3ECF5E-2243-458A-9707-CE052F048552}">
      <dsp:nvSpPr>
        <dsp:cNvPr id="0" name=""/>
        <dsp:cNvSpPr/>
      </dsp:nvSpPr>
      <dsp:spPr>
        <a:xfrm>
          <a:off x="3600560" y="2470912"/>
          <a:ext cx="1706874" cy="294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17"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Fortifying with iron</a:t>
          </a:r>
        </a:p>
        <a:p>
          <a:pPr marL="0" lvl="0" indent="0" algn="l" defTabSz="102235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t>
          </a:r>
          <a:r>
            <a:rPr lang="en-US" sz="2000" kern="1200" dirty="0"/>
            <a:t> nutritional anemia</a:t>
          </a:r>
        </a:p>
      </dsp:txBody>
      <dsp:txXfrm>
        <a:off x="3600560" y="2470912"/>
        <a:ext cx="1706874" cy="2947754"/>
      </dsp:txXfrm>
    </dsp:sp>
    <dsp:sp modelId="{F65EC925-1A79-4106-BD75-AE4895B1AA32}">
      <dsp:nvSpPr>
        <dsp:cNvPr id="0" name=""/>
        <dsp:cNvSpPr/>
      </dsp:nvSpPr>
      <dsp:spPr>
        <a:xfrm>
          <a:off x="5687151" y="1370922"/>
          <a:ext cx="563541" cy="563541"/>
        </a:xfrm>
        <a:prstGeom prst="ellipse">
          <a:avLst/>
        </a:prstGeom>
        <a:solidFill>
          <a:schemeClr val="accent5">
            <a:hueOff val="9009131"/>
            <a:satOff val="0"/>
            <a:lumOff val="-2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330B054-71FE-4312-BF81-04E00CE272B4}">
      <dsp:nvSpPr>
        <dsp:cNvPr id="0" name=""/>
        <dsp:cNvSpPr/>
      </dsp:nvSpPr>
      <dsp:spPr>
        <a:xfrm>
          <a:off x="5968922" y="1652693"/>
          <a:ext cx="2080768" cy="376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609" tIns="0" rIns="0" bIns="0" numCol="1" spcCol="1270" anchor="t" anchorCtr="0">
          <a:noAutofit/>
        </a:bodyPr>
        <a:lstStyle/>
        <a:p>
          <a:pPr marL="0" lvl="0" indent="0" algn="l" defTabSz="1022350">
            <a:lnSpc>
              <a:spcPct val="90000"/>
            </a:lnSpc>
            <a:spcBef>
              <a:spcPct val="0"/>
            </a:spcBef>
            <a:spcAft>
              <a:spcPct val="35000"/>
            </a:spcAft>
            <a:buNone/>
          </a:pPr>
          <a:r>
            <a:rPr lang="en-US" sz="2300" b="1" kern="1200" dirty="0"/>
            <a:t>Increased gender equality</a:t>
          </a:r>
        </a:p>
        <a:p>
          <a:pPr marL="0" lvl="0" indent="0" algn="l" defTabSz="1022350">
            <a:lnSpc>
              <a:spcPct val="90000"/>
            </a:lnSpc>
            <a:spcBef>
              <a:spcPct val="0"/>
            </a:spcBef>
            <a:spcAft>
              <a:spcPct val="35000"/>
            </a:spcAft>
            <a:buNone/>
          </a:pPr>
          <a:r>
            <a:rPr lang="en-US" sz="2000" kern="1200" dirty="0">
              <a:latin typeface="+mn-lt"/>
              <a:cs typeface="Times New Roman" panose="02020603050405020304" pitchFamily="18" charset="0"/>
            </a:rPr>
            <a:t>↑</a:t>
          </a:r>
          <a:r>
            <a:rPr lang="en-US" sz="2000" kern="1200" dirty="0">
              <a:latin typeface="+mn-lt"/>
            </a:rPr>
            <a:t> academic performance</a:t>
          </a:r>
        </a:p>
        <a:p>
          <a:pPr marL="0" lvl="0" indent="0" algn="l" defTabSz="1022350">
            <a:lnSpc>
              <a:spcPct val="90000"/>
            </a:lnSpc>
            <a:spcBef>
              <a:spcPct val="0"/>
            </a:spcBef>
            <a:spcAft>
              <a:spcPct val="35000"/>
            </a:spcAft>
            <a:buNone/>
          </a:pPr>
          <a:r>
            <a:rPr lang="en-US" sz="2000" kern="1200" dirty="0">
              <a:latin typeface="+mn-lt"/>
              <a:cs typeface="Times New Roman" panose="02020603050405020304" pitchFamily="18" charset="0"/>
            </a:rPr>
            <a:t>↑</a:t>
          </a:r>
          <a:r>
            <a:rPr lang="en-US" sz="2000" kern="1200" dirty="0">
              <a:latin typeface="+mn-lt"/>
            </a:rPr>
            <a:t> work productivity</a:t>
          </a:r>
          <a:endParaRPr lang="en-US" sz="2000" b="1" kern="1200" dirty="0">
            <a:latin typeface="+mn-lt"/>
          </a:endParaRPr>
        </a:p>
      </dsp:txBody>
      <dsp:txXfrm>
        <a:off x="5968922" y="1652693"/>
        <a:ext cx="2080768" cy="3765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8DB5A-27A7-4891-987F-B82D62E05397}">
      <dsp:nvSpPr>
        <dsp:cNvPr id="0" name=""/>
        <dsp:cNvSpPr/>
      </dsp:nvSpPr>
      <dsp:spPr>
        <a:xfrm>
          <a:off x="3991472" y="0"/>
          <a:ext cx="1721885" cy="95660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 Income Countries</a:t>
          </a:r>
        </a:p>
      </dsp:txBody>
      <dsp:txXfrm>
        <a:off x="4019490" y="28018"/>
        <a:ext cx="1665849" cy="900567"/>
      </dsp:txXfrm>
    </dsp:sp>
    <dsp:sp modelId="{F2233A71-6C86-4128-B48C-491C082F56D1}">
      <dsp:nvSpPr>
        <dsp:cNvPr id="0" name=""/>
        <dsp:cNvSpPr/>
      </dsp:nvSpPr>
      <dsp:spPr>
        <a:xfrm>
          <a:off x="6478640" y="0"/>
          <a:ext cx="1721885" cy="95660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Low and Middle Income Countries</a:t>
          </a:r>
        </a:p>
      </dsp:txBody>
      <dsp:txXfrm>
        <a:off x="6506658" y="28018"/>
        <a:ext cx="1665849" cy="900567"/>
      </dsp:txXfrm>
    </dsp:sp>
    <dsp:sp modelId="{2FD3B233-3C06-48A6-BA4D-76FF89476366}">
      <dsp:nvSpPr>
        <dsp:cNvPr id="0" name=""/>
        <dsp:cNvSpPr/>
      </dsp:nvSpPr>
      <dsp:spPr>
        <a:xfrm>
          <a:off x="5737273" y="4065562"/>
          <a:ext cx="717452" cy="717452"/>
        </a:xfrm>
        <a:prstGeom prst="triangle">
          <a:avLst/>
        </a:prstGeom>
        <a:solidFill>
          <a:schemeClr val="tx2"/>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4053D-F6CA-4057-954B-D169B780D05F}">
      <dsp:nvSpPr>
        <dsp:cNvPr id="0" name=""/>
        <dsp:cNvSpPr/>
      </dsp:nvSpPr>
      <dsp:spPr>
        <a:xfrm rot="240000">
          <a:off x="3942985" y="3758126"/>
          <a:ext cx="4306028" cy="301106"/>
        </a:xfrm>
        <a:prstGeom prst="rect">
          <a:avLst/>
        </a:prstGeom>
        <a:solidFill>
          <a:schemeClr val="accent1"/>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1CACE-534A-484E-8A5A-D80A2216EDD0}">
      <dsp:nvSpPr>
        <dsp:cNvPr id="0" name=""/>
        <dsp:cNvSpPr/>
      </dsp:nvSpPr>
      <dsp:spPr>
        <a:xfrm rot="240000">
          <a:off x="6528381" y="3005285"/>
          <a:ext cx="1718064" cy="8004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Risk of death, morbidity, susceptibility</a:t>
          </a:r>
        </a:p>
      </dsp:txBody>
      <dsp:txXfrm>
        <a:off x="6567455" y="3044359"/>
        <a:ext cx="1639916" cy="722294"/>
      </dsp:txXfrm>
    </dsp:sp>
    <dsp:sp modelId="{0869F99C-928E-46BD-BAD2-0E960837F20A}">
      <dsp:nvSpPr>
        <dsp:cNvPr id="0" name=""/>
        <dsp:cNvSpPr/>
      </dsp:nvSpPr>
      <dsp:spPr>
        <a:xfrm rot="240000">
          <a:off x="6590560" y="2144342"/>
          <a:ext cx="1718064" cy="8004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Higher stunting rates</a:t>
          </a:r>
        </a:p>
      </dsp:txBody>
      <dsp:txXfrm>
        <a:off x="6629634" y="2183416"/>
        <a:ext cx="1639916" cy="722294"/>
      </dsp:txXfrm>
    </dsp:sp>
    <dsp:sp modelId="{59F83452-DE75-4F91-8578-559C198B2E99}">
      <dsp:nvSpPr>
        <dsp:cNvPr id="0" name=""/>
        <dsp:cNvSpPr/>
      </dsp:nvSpPr>
      <dsp:spPr>
        <a:xfrm rot="240000">
          <a:off x="6652739" y="1302532"/>
          <a:ext cx="1718064" cy="8004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Most burden of nutrient deficiencies</a:t>
          </a:r>
        </a:p>
      </dsp:txBody>
      <dsp:txXfrm>
        <a:off x="6691813" y="1341606"/>
        <a:ext cx="1639916" cy="722294"/>
      </dsp:txXfrm>
    </dsp:sp>
    <dsp:sp modelId="{B4264628-029C-4E05-93A7-016754B0FD3C}">
      <dsp:nvSpPr>
        <dsp:cNvPr id="0" name=""/>
        <dsp:cNvSpPr/>
      </dsp:nvSpPr>
      <dsp:spPr>
        <a:xfrm rot="240000">
          <a:off x="4065128" y="2833096"/>
          <a:ext cx="1718064" cy="8004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Less risk</a:t>
          </a:r>
        </a:p>
      </dsp:txBody>
      <dsp:txXfrm>
        <a:off x="4104202" y="2872170"/>
        <a:ext cx="1639916" cy="722294"/>
      </dsp:txXfrm>
    </dsp:sp>
    <dsp:sp modelId="{107A53D7-9F64-4201-B0D8-13054958D6C0}">
      <dsp:nvSpPr>
        <dsp:cNvPr id="0" name=""/>
        <dsp:cNvSpPr/>
      </dsp:nvSpPr>
      <dsp:spPr>
        <a:xfrm rot="240000">
          <a:off x="4127307" y="1972154"/>
          <a:ext cx="1718064" cy="8004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Fewer nutrient deficiencies</a:t>
          </a:r>
        </a:p>
      </dsp:txBody>
      <dsp:txXfrm>
        <a:off x="4166381" y="2011228"/>
        <a:ext cx="1639916" cy="722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3717-237D-4447-AD7D-BE31CEB52749}">
      <dsp:nvSpPr>
        <dsp:cNvPr id="0" name=""/>
        <dsp:cNvSpPr/>
      </dsp:nvSpPr>
      <dsp:spPr>
        <a:xfrm>
          <a:off x="4470528" y="1659"/>
          <a:ext cx="2467842" cy="2467842"/>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Influential individual</a:t>
          </a:r>
        </a:p>
        <a:p>
          <a:pPr marL="114300" lvl="1" indent="-114300" algn="l" defTabSz="622300">
            <a:lnSpc>
              <a:spcPct val="90000"/>
            </a:lnSpc>
            <a:spcBef>
              <a:spcPct val="0"/>
            </a:spcBef>
            <a:spcAft>
              <a:spcPct val="15000"/>
            </a:spcAft>
            <a:buChar char="•"/>
          </a:pPr>
          <a:r>
            <a:rPr lang="en-US" sz="1400" kern="1200" dirty="0"/>
            <a:t>Support fortification</a:t>
          </a:r>
        </a:p>
      </dsp:txBody>
      <dsp:txXfrm>
        <a:off x="5087489" y="1659"/>
        <a:ext cx="1233921" cy="2035970"/>
      </dsp:txXfrm>
    </dsp:sp>
    <dsp:sp modelId="{106F0A59-5CD5-4454-99E1-A807D2E6D48B}">
      <dsp:nvSpPr>
        <dsp:cNvPr id="0" name=""/>
        <dsp:cNvSpPr/>
      </dsp:nvSpPr>
      <dsp:spPr>
        <a:xfrm rot="4320000">
          <a:off x="6540159" y="1505334"/>
          <a:ext cx="2467842" cy="2467842"/>
        </a:xfrm>
        <a:prstGeom prst="downArrow">
          <a:avLst>
            <a:gd name="adj1" fmla="val 50000"/>
            <a:gd name="adj2" fmla="val 35000"/>
          </a:avLst>
        </a:prstGeom>
        <a:solidFill>
          <a:schemeClr val="accent2">
            <a:hueOff val="3146686"/>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Institution with research capacity</a:t>
          </a:r>
        </a:p>
        <a:p>
          <a:pPr marL="114300" lvl="1" indent="-114300" algn="l" defTabSz="622300">
            <a:lnSpc>
              <a:spcPct val="90000"/>
            </a:lnSpc>
            <a:spcBef>
              <a:spcPct val="0"/>
            </a:spcBef>
            <a:spcAft>
              <a:spcPct val="15000"/>
            </a:spcAft>
            <a:buChar char="•"/>
          </a:pPr>
          <a:r>
            <a:rPr lang="en-US" sz="1400" kern="1200" dirty="0"/>
            <a:t>Monitor impact</a:t>
          </a:r>
        </a:p>
      </dsp:txBody>
      <dsp:txXfrm rot="-5400000">
        <a:off x="6961463" y="2055567"/>
        <a:ext cx="2035970" cy="1233921"/>
      </dsp:txXfrm>
    </dsp:sp>
    <dsp:sp modelId="{41CDE199-94A1-4926-8C8F-8D9B9EC4B220}">
      <dsp:nvSpPr>
        <dsp:cNvPr id="0" name=""/>
        <dsp:cNvSpPr/>
      </dsp:nvSpPr>
      <dsp:spPr>
        <a:xfrm rot="8640000">
          <a:off x="5749630" y="3938332"/>
          <a:ext cx="2467842" cy="2467842"/>
        </a:xfrm>
        <a:prstGeom prst="downArrow">
          <a:avLst>
            <a:gd name="adj1" fmla="val 50000"/>
            <a:gd name="adj2" fmla="val 35000"/>
          </a:avLst>
        </a:prstGeom>
        <a:solidFill>
          <a:schemeClr val="accent2">
            <a:hueOff val="6293373"/>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    Food industry</a:t>
          </a:r>
        </a:p>
        <a:p>
          <a:pPr marL="114300" lvl="1" indent="-114300" algn="l" defTabSz="622300">
            <a:lnSpc>
              <a:spcPct val="90000"/>
            </a:lnSpc>
            <a:spcBef>
              <a:spcPct val="0"/>
            </a:spcBef>
            <a:spcAft>
              <a:spcPct val="15000"/>
            </a:spcAft>
            <a:buChar char="•"/>
          </a:pPr>
          <a:r>
            <a:rPr lang="en-US" sz="1400" kern="1200" dirty="0"/>
            <a:t>Fortify food</a:t>
          </a:r>
        </a:p>
      </dsp:txBody>
      <dsp:txXfrm rot="10800000">
        <a:off x="6493514" y="4328964"/>
        <a:ext cx="1233921" cy="2035970"/>
      </dsp:txXfrm>
    </dsp:sp>
    <dsp:sp modelId="{920992FA-B6D7-40BA-8436-8FCCDC647DFC}">
      <dsp:nvSpPr>
        <dsp:cNvPr id="0" name=""/>
        <dsp:cNvSpPr/>
      </dsp:nvSpPr>
      <dsp:spPr>
        <a:xfrm rot="12960000">
          <a:off x="3191425" y="3938332"/>
          <a:ext cx="2467842" cy="2467842"/>
        </a:xfrm>
        <a:prstGeom prst="downArrow">
          <a:avLst>
            <a:gd name="adj1" fmla="val 50000"/>
            <a:gd name="adj2" fmla="val 35000"/>
          </a:avLst>
        </a:prstGeom>
        <a:solidFill>
          <a:schemeClr val="accent2">
            <a:hueOff val="944005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 Policy makers</a:t>
          </a:r>
        </a:p>
        <a:p>
          <a:pPr marL="114300" lvl="1" indent="-114300" algn="l" defTabSz="622300">
            <a:lnSpc>
              <a:spcPct val="90000"/>
            </a:lnSpc>
            <a:spcBef>
              <a:spcPct val="0"/>
            </a:spcBef>
            <a:spcAft>
              <a:spcPct val="15000"/>
            </a:spcAft>
            <a:buChar char="•"/>
          </a:pPr>
          <a:r>
            <a:rPr lang="en-US" sz="1400" kern="1200" dirty="0"/>
            <a:t>Ensure mandatory fortification</a:t>
          </a:r>
        </a:p>
      </dsp:txBody>
      <dsp:txXfrm rot="10800000">
        <a:off x="3681461" y="4328964"/>
        <a:ext cx="1233921" cy="2035970"/>
      </dsp:txXfrm>
    </dsp:sp>
    <dsp:sp modelId="{1FE5BC64-5061-44D5-A365-8382FB417A24}">
      <dsp:nvSpPr>
        <dsp:cNvPr id="0" name=""/>
        <dsp:cNvSpPr/>
      </dsp:nvSpPr>
      <dsp:spPr>
        <a:xfrm rot="17280000">
          <a:off x="2400896" y="1505334"/>
          <a:ext cx="2467842" cy="2467842"/>
        </a:xfrm>
        <a:prstGeom prst="downArrow">
          <a:avLst>
            <a:gd name="adj1" fmla="val 50000"/>
            <a:gd name="adj2" fmla="val 35000"/>
          </a:avLst>
        </a:prstGeom>
        <a:solidFill>
          <a:schemeClr val="accent2">
            <a:hueOff val="12586746"/>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    Other agencies</a:t>
          </a:r>
        </a:p>
        <a:p>
          <a:pPr marL="114300" lvl="1" indent="-114300" algn="l" defTabSz="622300">
            <a:lnSpc>
              <a:spcPct val="90000"/>
            </a:lnSpc>
            <a:spcBef>
              <a:spcPct val="0"/>
            </a:spcBef>
            <a:spcAft>
              <a:spcPct val="15000"/>
            </a:spcAft>
            <a:buChar char="•"/>
          </a:pPr>
          <a:r>
            <a:rPr lang="en-US" sz="1400" kern="1200" dirty="0"/>
            <a:t>Monitor and ensure compliance was enforced</a:t>
          </a:r>
        </a:p>
      </dsp:txBody>
      <dsp:txXfrm rot="5400000">
        <a:off x="2411465" y="2055566"/>
        <a:ext cx="2035970" cy="12339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44988-3366-4D6E-A965-2A47CA937B60}">
      <dsp:nvSpPr>
        <dsp:cNvPr id="0" name=""/>
        <dsp:cNvSpPr/>
      </dsp:nvSpPr>
      <dsp:spPr>
        <a:xfrm>
          <a:off x="3543324" y="187729"/>
          <a:ext cx="3725715" cy="1293891"/>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B1B74-6C7E-4C58-BBA2-6031D6E0D147}">
      <dsp:nvSpPr>
        <dsp:cNvPr id="0" name=""/>
        <dsp:cNvSpPr/>
      </dsp:nvSpPr>
      <dsp:spPr>
        <a:xfrm>
          <a:off x="5050939" y="3356031"/>
          <a:ext cx="722037" cy="462104"/>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1866BF-CB45-401E-B074-33CDB874F03B}">
      <dsp:nvSpPr>
        <dsp:cNvPr id="0" name=""/>
        <dsp:cNvSpPr/>
      </dsp:nvSpPr>
      <dsp:spPr>
        <a:xfrm>
          <a:off x="3679067" y="3725715"/>
          <a:ext cx="3465781" cy="8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Fortification Success</a:t>
          </a:r>
        </a:p>
      </dsp:txBody>
      <dsp:txXfrm>
        <a:off x="3679067" y="3725715"/>
        <a:ext cx="3465781" cy="866445"/>
      </dsp:txXfrm>
    </dsp:sp>
    <dsp:sp modelId="{76874A24-DDC0-4D51-923F-FB1CDAE7FEC2}">
      <dsp:nvSpPr>
        <dsp:cNvPr id="0" name=""/>
        <dsp:cNvSpPr/>
      </dsp:nvSpPr>
      <dsp:spPr>
        <a:xfrm>
          <a:off x="4897867" y="1581551"/>
          <a:ext cx="1299668" cy="12996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Civic Sector</a:t>
          </a:r>
        </a:p>
      </dsp:txBody>
      <dsp:txXfrm>
        <a:off x="5088199" y="1771883"/>
        <a:ext cx="919004" cy="919004"/>
      </dsp:txXfrm>
    </dsp:sp>
    <dsp:sp modelId="{59D16C07-5139-466D-B955-7107D3A59047}">
      <dsp:nvSpPr>
        <dsp:cNvPr id="0" name=""/>
        <dsp:cNvSpPr/>
      </dsp:nvSpPr>
      <dsp:spPr>
        <a:xfrm>
          <a:off x="3967882" y="606511"/>
          <a:ext cx="1299668" cy="1299668"/>
        </a:xfrm>
        <a:prstGeom prst="ellipse">
          <a:avLst/>
        </a:prstGeom>
        <a:solidFill>
          <a:schemeClr val="accent5">
            <a:hueOff val="4504566"/>
            <a:satOff val="0"/>
            <a:lumOff val="-1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Public Sector</a:t>
          </a:r>
        </a:p>
      </dsp:txBody>
      <dsp:txXfrm>
        <a:off x="4158214" y="796843"/>
        <a:ext cx="919004" cy="919004"/>
      </dsp:txXfrm>
    </dsp:sp>
    <dsp:sp modelId="{1B3FB3EB-6D81-43A2-8C4A-1FBE3F055C89}">
      <dsp:nvSpPr>
        <dsp:cNvPr id="0" name=""/>
        <dsp:cNvSpPr/>
      </dsp:nvSpPr>
      <dsp:spPr>
        <a:xfrm>
          <a:off x="5296432" y="292280"/>
          <a:ext cx="1299668" cy="1299668"/>
        </a:xfrm>
        <a:prstGeom prst="ellipse">
          <a:avLst/>
        </a:prstGeom>
        <a:solidFill>
          <a:schemeClr val="accent5">
            <a:hueOff val="9009131"/>
            <a:satOff val="0"/>
            <a:lumOff val="-2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Private Sector</a:t>
          </a:r>
        </a:p>
      </dsp:txBody>
      <dsp:txXfrm>
        <a:off x="5486764" y="482612"/>
        <a:ext cx="919004" cy="919004"/>
      </dsp:txXfrm>
    </dsp:sp>
    <dsp:sp modelId="{7BA8009D-03C0-4BFA-921A-89C20E39CA47}">
      <dsp:nvSpPr>
        <dsp:cNvPr id="0" name=""/>
        <dsp:cNvSpPr/>
      </dsp:nvSpPr>
      <dsp:spPr>
        <a:xfrm>
          <a:off x="3390252" y="28881"/>
          <a:ext cx="4043411" cy="3234729"/>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dfid/5815109875/in/photolist-9RRXz6-b3Par8-dQugc2-dQugaP-5knR8g-5gikg-qWapYK-9yQa4f-rdAmgr-uvgpxZ-HXMAo-qW1o41-FkNPU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See accompanying</a:t>
            </a:r>
            <a:r>
              <a:rPr lang="en-US" baseline="0" dirty="0"/>
              <a:t> piece for this at: http://ffinetwork.org/callouts/images/Fortifiation_and_SDGs.pdf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is a non-communicable disease. Nutritional anemia is caused by vitamin and mineral deficiencies, and adding iron, riboflavin, folic acid, zinc, and vitamin B12 to food during the milling process helps reduce the risk of nutritional anemia.</a:t>
            </a:r>
          </a:p>
          <a:p>
            <a:endParaRPr lang="en-US" dirty="0"/>
          </a:p>
          <a:p>
            <a:r>
              <a:rPr lang="en-US" dirty="0"/>
              <a:t>Another non-communicable disease is diarrhea. A study published in in June 2017 noted that diarrhea remains a leading cause of death globally. While unsafe water and unsafe sanitation remain the leading risk factors, vitamin A and zinc deficiencies also contribute to diarrhea.</a:t>
            </a:r>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61065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iron deficiency limits cognitive development, children who have adequate iron have more energy to participate in classroom exercises, and they are more mentally prepared to master the material.</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391721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rates in females are much higher than males. While anemia rates decrease for males by the end of puberty, they remain high for females through reproductive years due to menstruation.</a:t>
            </a:r>
          </a:p>
          <a:p>
            <a:endParaRPr lang="en-US" dirty="0"/>
          </a:p>
          <a:p>
            <a:r>
              <a:rPr lang="en-US" dirty="0"/>
              <a:t> Therefore, reducing anemia by fortifying with iron contributes to boosting females’ relative academic performance and worker productivity and helps achieve gender equality.</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57708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2017 Global Nutrition Report states there is a 16:1 benefit to cost ratio in fortifying foods in low and middle income countries.</a:t>
            </a:r>
          </a:p>
          <a:p>
            <a:endParaRPr lang="en-US" dirty="0"/>
          </a:p>
          <a:p>
            <a:r>
              <a:rPr lang="en-US" dirty="0"/>
              <a:t>This is especially apparent when </a:t>
            </a:r>
            <a:r>
              <a:rPr lang="en-US" dirty="0" err="1"/>
              <a:t>spina</a:t>
            </a:r>
            <a:r>
              <a:rPr lang="en-US" dirty="0"/>
              <a:t> bifida</a:t>
            </a:r>
            <a:r>
              <a:rPr lang="en-US" baseline="0" dirty="0"/>
              <a:t> is prevented. </a:t>
            </a:r>
            <a:r>
              <a:rPr lang="en-US" dirty="0"/>
              <a:t>Adults who care for children with </a:t>
            </a:r>
            <a:r>
              <a:rPr lang="en-US" dirty="0" err="1"/>
              <a:t>spina</a:t>
            </a:r>
            <a:r>
              <a:rPr lang="en-US" dirty="0"/>
              <a:t> bifida spend time making medical appointments, taking children for treatment, and helping children with many daily activities such as toileting and mobility. Adults with </a:t>
            </a:r>
            <a:r>
              <a:rPr lang="en-US" dirty="0" err="1"/>
              <a:t>spina</a:t>
            </a:r>
            <a:r>
              <a:rPr lang="en-US" dirty="0"/>
              <a:t> bifida are very often independent and productive, but they usually require ongoing and often intensive medical care.</a:t>
            </a:r>
          </a:p>
          <a:p>
            <a:endParaRPr lang="en-US" dirty="0"/>
          </a:p>
          <a:p>
            <a:r>
              <a:rPr lang="en-US" dirty="0"/>
              <a:t> A study of 88 people in Germany with </a:t>
            </a:r>
            <a:r>
              <a:rPr lang="en-US" dirty="0" err="1"/>
              <a:t>spina</a:t>
            </a:r>
            <a:r>
              <a:rPr lang="en-US" dirty="0"/>
              <a:t> bifida found that physiotherapy was the most used healthcare resource, and more than half the study participants used a wheelchair. The authors concluded that their care givers "might have to either adjust their careers overall or adjust their working schedule, resulting in productivity losses".</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1572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and middle-income countries bear most of the burden in nutrient deficiencies. This increases the risk of death, morbidity, and susceptibility to negative health outcomes that could be mitigated. </a:t>
            </a:r>
          </a:p>
          <a:p>
            <a:endParaRPr lang="en-US" dirty="0"/>
          </a:p>
          <a:p>
            <a:r>
              <a:rPr lang="en-US" dirty="0"/>
              <a:t>The 2008 Copenhagen Consensus ranked fortification as the third greatest opportunity to fight development challenges, highlighting the opportunities for iron fortification.</a:t>
            </a:r>
            <a:r>
              <a:rPr lang="en-US" baseline="0" dirty="0"/>
              <a:t> </a:t>
            </a:r>
            <a:r>
              <a:rPr lang="en-US" dirty="0"/>
              <a:t>Fortifying with folic acid can decrease birth defects overall regardless of economic status of a country.</a:t>
            </a:r>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209588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people now live in cities than rural areas, and 30% of urban dwellers live in slum conditions. </a:t>
            </a:r>
          </a:p>
          <a:p>
            <a:r>
              <a:rPr lang="en-US" dirty="0"/>
              <a:t>Urban residents are likely to benefit from fortification of industrially milled flour and rice. Consequently, grain fortification is an opportunity to improve the nutrient intake of a significant proportion of the population, including the urban poor who shop in informal markets.</a:t>
            </a:r>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36473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adding essential nutrients to food addresses the above SDGs, maintaining a successful fortification program requires the partnerships called for in this goal. Effective partnerships are essential for food fortification because no sector can be successful on its own.</a:t>
            </a:r>
          </a:p>
          <a:p>
            <a:endParaRPr lang="en-US" dirty="0"/>
          </a:p>
          <a:p>
            <a:r>
              <a:rPr lang="en-US" dirty="0"/>
              <a:t>A variety of players were responsible in creating effective fortification programs, including:</a:t>
            </a:r>
          </a:p>
          <a:p>
            <a:endParaRPr lang="en-US" dirty="0"/>
          </a:p>
          <a:p>
            <a:r>
              <a:rPr lang="en-US" dirty="0"/>
              <a:t>    An influential individual to support fortification</a:t>
            </a:r>
          </a:p>
          <a:p>
            <a:r>
              <a:rPr lang="en-US" dirty="0"/>
              <a:t>    An institution with research capacity to monitor impact</a:t>
            </a:r>
          </a:p>
          <a:p>
            <a:r>
              <a:rPr lang="en-US" dirty="0"/>
              <a:t>    Food industry to fortify food</a:t>
            </a:r>
          </a:p>
          <a:p>
            <a:r>
              <a:rPr lang="en-US" dirty="0"/>
              <a:t>    Policy makers who ensure fortification was mandatory nationwide</a:t>
            </a:r>
          </a:p>
          <a:p>
            <a:r>
              <a:rPr lang="en-US" dirty="0"/>
              <a:t>    Other agencies to monitor and ensure compliance was enforced</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54117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Creating and maintaining effective partnerships is a high-maintenance activity. The first recommendation to any country considering fortification is to form a national alliance. Seek participation and commitment from national leaders representing public, private, and civic sectors. Be sure each stakeholder understands the health and economic benefits for fortification. Involving all sectors early in the process prevents overlooking key information. It also builds commitment from each group to work toward success.</a:t>
            </a:r>
          </a:p>
          <a:p>
            <a:endParaRPr lang="en-US" dirty="0"/>
          </a:p>
          <a:p>
            <a:r>
              <a:rPr lang="en-US" dirty="0"/>
              <a:t>The Food Fortification Initiative brings partners together with the goal of reducing vitamin and mineral deficiencies through food fortification. In doing so, the partners are also taking steps to address nine of the 17 SDGs.</a:t>
            </a:r>
          </a:p>
        </p:txBody>
      </p:sp>
      <p:sp>
        <p:nvSpPr>
          <p:cNvPr id="4" name="Slide Number Placeholder 3"/>
          <p:cNvSpPr>
            <a:spLocks noGrp="1"/>
          </p:cNvSpPr>
          <p:nvPr>
            <p:ph type="sldNum" sz="quarter" idx="10"/>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70924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Nations adopted 17 Sustainable Development Goals (SDGs) in September 2015 with 169 targets. Meeting these targets by 2030 as hoped will require multiple strategies. In many countries fortifying commonly consumed grain products would be a practical step toward meeting the SDGs. </a:t>
            </a:r>
          </a:p>
          <a:p>
            <a:endParaRPr lang="en-US" dirty="0"/>
          </a:p>
          <a:p>
            <a:r>
              <a:rPr lang="en-US" dirty="0"/>
              <a:t>Reducing vitamin and mineral deficiencies is an important tool in achieving the Sustainable Development Goals. Fortification is a relatively inexpensive strategy, benefiting everyone who eats fortified rice or food made with fortified flour, plus it does not require the consumer to change any behavior.</a:t>
            </a:r>
          </a:p>
          <a:p>
            <a:endParaRPr lang="en-US" dirty="0"/>
          </a:p>
          <a:p>
            <a:r>
              <a:rPr lang="en-US" dirty="0"/>
              <a:t>CLICK</a:t>
            </a:r>
          </a:p>
          <a:p>
            <a:endParaRPr lang="en-US" dirty="0"/>
          </a:p>
          <a:p>
            <a:r>
              <a:rPr lang="en-US" dirty="0"/>
              <a:t>Following are details showing how eight of the SDGs can be addressed with grain fortification, which most often includes adding iron, zinc, and the B vitamins folic acid, niacin, riboflavin, thiamin, vitamin B12 and vitamin B6 to wheat flour, maize flour, or rice. The partnership called for in SDG 17 is also a critical component of successful fortification programs.</a:t>
            </a:r>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8242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Anemia is estimated to contribute to 17% lower productivity in heavy manual labor and 5% lower productivity in other manual labor. A modeling exercise in India estimated that a birth cohort of individuals with iron-deficiency anemia (IDA) in 2013 will lose more than US$ 24 million over their lifetimes as a result of productivity loss due to IDA.</a:t>
            </a:r>
          </a:p>
          <a:p>
            <a:endParaRPr lang="en-US" dirty="0"/>
          </a:p>
          <a:p>
            <a:r>
              <a:rPr lang="en-US" dirty="0"/>
              <a:t>Additionally, the mental capacity that is undeveloped when children are iron deficient affects their academic performance. Childhood anemia is associated with a 2.5% drop in wages in adulthood, affecting both productivity and economic growth.</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32570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Nutrient deficiencies that can contribute to anemia include iron, riboflavin, folic acid, zinc, and vitamin B12. Currently, more than 80 countries have legislation to add one or more of these nutrients to wheat flour, maize flour, and/or rice. Adding these nutrients to commonly consumed grains is one step toward improving productivity and thereby reducing poverty.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 https://www.flickr.com/photos/s_w_ellis/3121448232/in/photolist-5KQeNY-zniJ8-fuvab-nYYeCA-6eVTHa-DZBnHN-21n5qF-xpxrY-xpxqd-xpxvZ-26tbY-xpxsq-c8RkTw-7o1mc-7xrQ2t-xpxtL-77EwMQ-dXA6vq-4kjJ4A-nm1xYi-a2PYG3-xpxwq-xpxvJ-xpxot-oZRDpD-4wACdz-5JTFdM-mmuBc2-2Uk1an-m8s27-KbpyQ-5pwwSb-pg47t2-7SBH7y-dGWMZm-eBYRJ-4SmyNK-4fDkT7-eQxJXM-eQxJw2-frJ4J-Kbs6q-rYhcE-c53VQL-C56yc-76RNmd-pei8oh-37iii-5My6B5-7dUho1</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187907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of SDG 2.2 is to end all forms of malnutrition. Of all deaths of children under 5 years, 45% are attributed to malnutrition.  This goal specifically mentions stunting. Vitamin and mineral deficiencies increase the risk of stunting  which affects about 2 billion people.</a:t>
            </a:r>
          </a:p>
          <a:p>
            <a:endParaRPr lang="en-US" dirty="0"/>
          </a:p>
          <a:p>
            <a:endParaRPr lang="en-US" dirty="0"/>
          </a:p>
          <a:p>
            <a:r>
              <a:rPr lang="en-US" dirty="0"/>
              <a:t>Fortification is one of the most effective nutrition interventions in preventing nutritional deficiencies, thus working to reach SDG 2.2.</a:t>
            </a:r>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75550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Additionally, adequate nutrient intake increases productivity in adults, leading to improved productivity in agricultural labor. This will increase agricultural production, subsequently providing growth in the food supply and helping to combat hunger.</a:t>
            </a:r>
          </a:p>
          <a:p>
            <a:endParaRPr lang="en-US" dirty="0"/>
          </a:p>
          <a:p>
            <a:r>
              <a:rPr lang="en-US" dirty="0"/>
              <a:t>Fortification is one of the most effective nutrition interventions in preventing nutritional deficiencies, thus working to reach SDG 2.2.</a:t>
            </a:r>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10451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goal focuses on maternal and newborn health, infectious disease, and non-communicable diseases. Fortification helps to reach goals in each of these categories.</a:t>
            </a:r>
          </a:p>
          <a:p>
            <a:endParaRPr lang="en-US" dirty="0"/>
          </a:p>
          <a:p>
            <a:r>
              <a:rPr lang="en-US" dirty="0"/>
              <a:t>Photo</a:t>
            </a:r>
            <a:r>
              <a:rPr lang="en-US" baseline="0" dirty="0"/>
              <a:t> of mother with child: </a:t>
            </a:r>
            <a:r>
              <a:rPr lang="en-US" baseline="0" dirty="0" err="1"/>
              <a:t>iStock</a:t>
            </a:r>
            <a:endParaRPr lang="en-US" baseline="0" dirty="0"/>
          </a:p>
          <a:p>
            <a:endParaRPr lang="en-US" dirty="0"/>
          </a:p>
          <a:p>
            <a:r>
              <a:rPr lang="en-US" dirty="0"/>
              <a:t>Mosquito</a:t>
            </a:r>
            <a:r>
              <a:rPr lang="en-US" baseline="0" dirty="0"/>
              <a:t> Photo: https://www.flickr.com/photos/cdcglobal/9661967327/in/photolist-fHN7gz-fHN7oz-oQzMc-41aaN-dqVpTe-7LEwBm-jZcdSZ-3im2cg-jZaMG2-dqVpB4-nGYKh5-cVA4Gy-jZaMgx-7LEwC5-BZHbE-5YodRk-aFaDrM-m6unP-HMQug-896rzu-apE7ru-jZbib2-9LudxV-6J5oGG-rnYLUa-D3RrYH-nqvPRv-C6mxZ7-nqw5bR-CAKhXu-eQtqvQ-C6tCaM-ehq2PX-4zCmrg-C6ta9H-nGYKMy-7DyE2Y-nqvHzb-nEXJwo-jZbqS4-PmBSP-nGP6wm-nGHtLH-fAytcL-CVywLR-hisQKM-nqvHqo-CTioTj-scdfU1-jZdsKN</a:t>
            </a:r>
          </a:p>
          <a:p>
            <a:endParaRPr lang="en-US" baseline="0" dirty="0"/>
          </a:p>
          <a:p>
            <a:r>
              <a:rPr lang="en-US" baseline="0" dirty="0"/>
              <a:t>Bottom photo: </a:t>
            </a:r>
            <a:r>
              <a:rPr lang="en-US" sz="1200" kern="1200" dirty="0">
                <a:solidFill>
                  <a:schemeClr val="tx1"/>
                </a:solidFill>
                <a:effectLst/>
                <a:latin typeface="+mn-lt"/>
                <a:ea typeface="+mn-ea"/>
                <a:cs typeface="+mn-cs"/>
                <a:hlinkClick r:id="rId3"/>
              </a:rPr>
              <a:t>https://www.flickr.com/photos/dfid/5815109875/in/photolist-9RRXz6-b3Par8-dQugc2-dQugaP-5knR8g-5gikg-qWapYK-9yQa4f-rdAmgr-uvgpxZ-HXMAo-qW1o41-FkNPUx</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276219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huge advantage of fortifying with folic acid is the reduced risk of birth defects of the brain and spine. One meta-analysis showed that fortifying wheat flour with folic acid reduced the incidence of these birth defects by an average of 46%.</a:t>
            </a:r>
          </a:p>
          <a:p>
            <a:r>
              <a:rPr lang="en-US" dirty="0"/>
              <a:t>Anemia during pregnancy increases the risk of maternal and perinatal mortality. Anemia during pregnancy also contributes to low birth-weight infants. Newborns that are born small are prone to death and diseases while they are young. If they survive, they are at an increased risk for poor mental development in childhood and chronic health problems such as diabetes and heart disease later in life</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420880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Zinc is a mineral that promotes immunity, resistance to infection, and proper growth and development of the nervous system, and is integral to healthy pregnancy outcomes. Zinc deficiencies increase risk of malaria, pneumonia, and diarrhea.</a:t>
            </a:r>
          </a:p>
          <a:p>
            <a:endParaRPr lang="en-US" dirty="0"/>
          </a:p>
          <a:p>
            <a:r>
              <a:rPr lang="en-US" dirty="0"/>
              <a:t>In a 2012 paper, researchers concluded that 17% of the global population is at risk of inadequate zinc intake. WHO estimates that worldwide, zinc deficiency is responsible</a:t>
            </a:r>
            <a:r>
              <a:rPr lang="en-US" baseline="0" dirty="0"/>
              <a:t> for </a:t>
            </a:r>
            <a:r>
              <a:rPr lang="en-US" dirty="0"/>
              <a:t>18% of malaria cases.</a:t>
            </a:r>
          </a:p>
          <a:p>
            <a:endParaRPr lang="en-US" dirty="0"/>
          </a:p>
          <a:p>
            <a:r>
              <a:rPr lang="en-US" dirty="0"/>
              <a:t>Both Cameroon and Fiji have reported improvements in the population’s zinc status after grain fortification began.</a:t>
            </a:r>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3058986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Title of your presentation</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4" name="Date Placeholder 3"/>
          <p:cNvSpPr>
            <a:spLocks noGrp="1"/>
          </p:cNvSpPr>
          <p:nvPr>
            <p:ph type="dt" sz="half" idx="10"/>
          </p:nvPr>
        </p:nvSpPr>
        <p:spPr>
          <a:xfrm>
            <a:off x="1524000" y="5466604"/>
            <a:ext cx="4546294" cy="1088432"/>
          </a:xfrm>
          <a:prstGeom prst="rect">
            <a:avLst/>
          </a:prstGeom>
        </p:spPr>
        <p:txBody>
          <a:bodyPr/>
          <a:lstStyle>
            <a:lvl1pPr>
              <a:defRPr sz="2000">
                <a:solidFill>
                  <a:schemeClr val="tx1"/>
                </a:solidFill>
                <a:latin typeface="Calibri" panose="020F0502020204030204" pitchFamily="34" charset="0"/>
              </a:defRPr>
            </a:lvl1pPr>
          </a:lstStyle>
          <a:p>
            <a:r>
              <a:rPr lang="en-US" dirty="0"/>
              <a:t>Presented by YOUR NAME</a:t>
            </a:r>
          </a:p>
          <a:p>
            <a:r>
              <a:rPr lang="en-US" dirty="0"/>
              <a:t>YOUREMAIL@XXXXXX.XXX</a:t>
            </a:r>
          </a:p>
          <a:p>
            <a:r>
              <a:rPr lang="en-US" dirty="0"/>
              <a:t>Day Month Year</a:t>
            </a:r>
          </a:p>
        </p:txBody>
      </p:sp>
      <p:cxnSp>
        <p:nvCxnSpPr>
          <p:cNvPr id="7" name="Straight Connector 6">
            <a:extLst>
              <a:ext uri="{FF2B5EF4-FFF2-40B4-BE49-F238E27FC236}">
                <a16:creationId xmlns:a16="http://schemas.microsoft.com/office/drawing/2014/main" id="{633A1533-6D47-414C-8199-21091A380F1B}"/>
              </a:ext>
            </a:extLst>
          </p:cNvPr>
          <p:cNvCxnSpPr/>
          <p:nvPr userDrawn="1"/>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396974-0BFF-428F-9070-ED61D9784C9F}"/>
              </a:ext>
            </a:extLst>
          </p:cNvPr>
          <p:cNvCxnSpPr/>
          <p:nvPr userDrawn="1"/>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33B79F1-ABE8-4422-A156-5A495B744815}"/>
              </a:ext>
            </a:extLst>
          </p:cNvPr>
          <p:cNvPicPr>
            <a:picLocks noChangeAspect="1"/>
          </p:cNvPicPr>
          <p:nvPr userDrawn="1"/>
        </p:nvPicPr>
        <p:blipFill>
          <a:blip r:embed="rId2"/>
          <a:stretch>
            <a:fillRect/>
          </a:stretch>
        </p:blipFill>
        <p:spPr>
          <a:xfrm>
            <a:off x="11290" y="0"/>
            <a:ext cx="12192000" cy="1027010"/>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5A6EEF35-055A-48E3-B177-EE563972E9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8376" y="4429919"/>
            <a:ext cx="3849624" cy="2340864"/>
          </a:xfrm>
          <a:prstGeom prst="rect">
            <a:avLst/>
          </a:prstGeom>
        </p:spPr>
      </p:pic>
    </p:spTree>
    <p:extLst>
      <p:ext uri="{BB962C8B-B14F-4D97-AF65-F5344CB8AC3E}">
        <p14:creationId xmlns:p14="http://schemas.microsoft.com/office/powerpoint/2010/main" val="261419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452"/>
            <a:ext cx="2743200" cy="365125"/>
          </a:xfrm>
          <a:prstGeom prst="rect">
            <a:avLst/>
          </a:prstGeom>
        </p:spPr>
        <p:txBody>
          <a:bodyPr/>
          <a:lstStyle/>
          <a:p>
            <a:fld id="{8D2D5871-AB0F-4B3D-8861-97E78CB7B47E}" type="datetime1">
              <a:rPr lang="en-US" smtClean="0"/>
              <a:t>9/29/21</a:t>
            </a:fld>
            <a:endParaRPr lang="en-US"/>
          </a:p>
        </p:txBody>
      </p:sp>
      <p:sp>
        <p:nvSpPr>
          <p:cNvPr id="5" name="Footer Placeholder 4"/>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9431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hasCustomPrompt="1"/>
          </p:nvPr>
        </p:nvSpPr>
        <p:spPr>
          <a:xfrm>
            <a:off x="838200" y="365125"/>
            <a:ext cx="7734300" cy="5811838"/>
          </a:xfrm>
        </p:spPr>
        <p:txBody>
          <a:bodyPr vert="eaVert"/>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422452"/>
            <a:ext cx="2743200" cy="365125"/>
          </a:xfrm>
          <a:prstGeom prst="rect">
            <a:avLst/>
          </a:prstGeom>
        </p:spPr>
        <p:txBody>
          <a:bodyPr/>
          <a:lstStyle/>
          <a:p>
            <a:fld id="{14418406-4C3F-4F3E-80BD-A22568EA37EB}" type="datetime1">
              <a:rPr lang="en-US" smtClean="0"/>
              <a:t>9/29/21</a:t>
            </a:fld>
            <a:endParaRPr lang="en-US"/>
          </a:p>
        </p:txBody>
      </p:sp>
      <p:sp>
        <p:nvSpPr>
          <p:cNvPr id="5" name="Footer Placeholder 4"/>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2768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422452"/>
            <a:ext cx="2743200" cy="365125"/>
          </a:xfrm>
          <a:prstGeom prst="rect">
            <a:avLst/>
          </a:prstGeom>
        </p:spPr>
        <p:txBody>
          <a:bodyPr/>
          <a:lstStyle/>
          <a:p>
            <a:fld id="{65F28077-7188-48C5-8679-2287FAC952E9}" type="datetime1">
              <a:rPr lang="en-US" smtClean="0"/>
              <a:t>9/29/21</a:t>
            </a:fld>
            <a:endParaRPr lang="en-US" dirty="0"/>
          </a:p>
        </p:txBody>
      </p:sp>
      <p:sp>
        <p:nvSpPr>
          <p:cNvPr id="5" name="Footer Placeholder 4"/>
          <p:cNvSpPr>
            <a:spLocks noGrp="1"/>
          </p:cNvSpPr>
          <p:nvPr>
            <p:ph type="ftr" sz="quarter" idx="11"/>
          </p:nvPr>
        </p:nvSpPr>
        <p:spPr>
          <a:xfrm>
            <a:off x="4038600" y="6422452"/>
            <a:ext cx="41148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9225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422452"/>
            <a:ext cx="2743200" cy="365125"/>
          </a:xfrm>
          <a:prstGeom prst="rect">
            <a:avLst/>
          </a:prstGeom>
        </p:spPr>
        <p:txBody>
          <a:bodyPr/>
          <a:lstStyle/>
          <a:p>
            <a:fld id="{D2DCB740-6776-4EE9-99FD-96D592FA5A23}" type="datetime1">
              <a:rPr lang="en-US" smtClean="0"/>
              <a:t>9/29/21</a:t>
            </a:fld>
            <a:endParaRPr lang="en-US" dirty="0"/>
          </a:p>
        </p:txBody>
      </p:sp>
      <p:sp>
        <p:nvSpPr>
          <p:cNvPr id="5" name="Footer Placeholder 4"/>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387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a:xfrm>
            <a:off x="838200" y="6422452"/>
            <a:ext cx="2743200" cy="365125"/>
          </a:xfrm>
          <a:prstGeom prst="rect">
            <a:avLst/>
          </a:prstGeom>
        </p:spPr>
        <p:txBody>
          <a:bodyPr/>
          <a:lstStyle/>
          <a:p>
            <a:fld id="{05F6BD99-6FFD-46C5-B5E2-43A34BDA2566}" type="datetime1">
              <a:rPr lang="en-US" smtClean="0"/>
              <a:t>9/29/21</a:t>
            </a:fld>
            <a:endParaRPr lang="en-US"/>
          </a:p>
        </p:txBody>
      </p:sp>
      <p:sp>
        <p:nvSpPr>
          <p:cNvPr id="6" name="Footer Placeholder 5"/>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3558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505075"/>
            <a:ext cx="5183188"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a:xfrm>
            <a:off x="838200" y="6422452"/>
            <a:ext cx="2743200" cy="365125"/>
          </a:xfrm>
          <a:prstGeom prst="rect">
            <a:avLst/>
          </a:prstGeom>
        </p:spPr>
        <p:txBody>
          <a:bodyPr/>
          <a:lstStyle/>
          <a:p>
            <a:fld id="{E022678E-214C-4CF8-97C7-95015FB02960}" type="datetime1">
              <a:rPr lang="en-US" smtClean="0"/>
              <a:t>9/29/21</a:t>
            </a:fld>
            <a:endParaRPr lang="en-US"/>
          </a:p>
        </p:txBody>
      </p:sp>
      <p:sp>
        <p:nvSpPr>
          <p:cNvPr id="8" name="Footer Placeholder 7"/>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9" name="Slide Number Placeholder 8"/>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1053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a:xfrm>
            <a:off x="838200" y="6422452"/>
            <a:ext cx="2743200" cy="365125"/>
          </a:xfrm>
          <a:prstGeom prst="rect">
            <a:avLst/>
          </a:prstGeom>
        </p:spPr>
        <p:txBody>
          <a:bodyPr/>
          <a:lstStyle/>
          <a:p>
            <a:fld id="{D55660E0-FA77-4473-A859-74127B089143}" type="datetime1">
              <a:rPr lang="en-US" smtClean="0"/>
              <a:t>9/29/21</a:t>
            </a:fld>
            <a:endParaRPr lang="en-US"/>
          </a:p>
        </p:txBody>
      </p:sp>
      <p:sp>
        <p:nvSpPr>
          <p:cNvPr id="4" name="Footer Placeholder 3"/>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286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22452"/>
            <a:ext cx="2743200" cy="365125"/>
          </a:xfrm>
          <a:prstGeom prst="rect">
            <a:avLst/>
          </a:prstGeom>
        </p:spPr>
        <p:txBody>
          <a:bodyPr/>
          <a:lstStyle/>
          <a:p>
            <a:fld id="{3188D7B8-9F07-4899-827D-5F3CFDDEB574}" type="datetime1">
              <a:rPr lang="en-US" smtClean="0"/>
              <a:t>9/29/21</a:t>
            </a:fld>
            <a:endParaRPr lang="en-US"/>
          </a:p>
        </p:txBody>
      </p:sp>
      <p:sp>
        <p:nvSpPr>
          <p:cNvPr id="3" name="Footer Placeholder 2"/>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4" name="Slide Number Placeholder 3"/>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1067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422452"/>
            <a:ext cx="2743200" cy="365125"/>
          </a:xfrm>
          <a:prstGeom prst="rect">
            <a:avLst/>
          </a:prstGeom>
        </p:spPr>
        <p:txBody>
          <a:bodyPr/>
          <a:lstStyle/>
          <a:p>
            <a:fld id="{B5197C5C-1CD1-417D-A89C-14747F5222C7}" type="datetime1">
              <a:rPr lang="en-US" smtClean="0"/>
              <a:t>9/29/21</a:t>
            </a:fld>
            <a:endParaRPr lang="en-US"/>
          </a:p>
        </p:txBody>
      </p:sp>
      <p:sp>
        <p:nvSpPr>
          <p:cNvPr id="6" name="Footer Placeholder 5"/>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969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422452"/>
            <a:ext cx="2743200" cy="365125"/>
          </a:xfrm>
          <a:prstGeom prst="rect">
            <a:avLst/>
          </a:prstGeom>
        </p:spPr>
        <p:txBody>
          <a:bodyPr/>
          <a:lstStyle/>
          <a:p>
            <a:fld id="{1359EFBB-CFA1-4AA8-9123-F0B52DBD84FE}" type="datetime1">
              <a:rPr lang="en-US" smtClean="0"/>
              <a:t>9/29/21</a:t>
            </a:fld>
            <a:endParaRPr lang="en-US"/>
          </a:p>
        </p:txBody>
      </p:sp>
      <p:sp>
        <p:nvSpPr>
          <p:cNvPr id="6" name="Footer Placeholder 5"/>
          <p:cNvSpPr>
            <a:spLocks noGrp="1"/>
          </p:cNvSpPr>
          <p:nvPr>
            <p:ph type="ftr" sz="quarter" idx="11"/>
          </p:nvPr>
        </p:nvSpPr>
        <p:spPr>
          <a:xfrm>
            <a:off x="4038600" y="6422452"/>
            <a:ext cx="41148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8610600" y="6422452"/>
            <a:ext cx="27432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805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12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9172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3"/>
            <a:endParaRPr lang="en-US" dirty="0"/>
          </a:p>
        </p:txBody>
      </p:sp>
      <p:pic>
        <p:nvPicPr>
          <p:cNvPr id="7" name="Picture 6">
            <a:extLst>
              <a:ext uri="{FF2B5EF4-FFF2-40B4-BE49-F238E27FC236}">
                <a16:creationId xmlns:a16="http://schemas.microsoft.com/office/drawing/2014/main" id="{3C504709-D387-4919-A61C-9D5D8E0359F4}"/>
              </a:ext>
            </a:extLst>
          </p:cNvPr>
          <p:cNvPicPr>
            <a:picLocks noChangeAspect="1"/>
          </p:cNvPicPr>
          <p:nvPr userDrawn="1"/>
        </p:nvPicPr>
        <p:blipFill>
          <a:blip r:embed="rId13"/>
          <a:stretch>
            <a:fillRect/>
          </a:stretch>
        </p:blipFill>
        <p:spPr>
          <a:xfrm flipH="1">
            <a:off x="-77118" y="-22034"/>
            <a:ext cx="12371942" cy="1042416"/>
          </a:xfrm>
          <a:prstGeom prst="rect">
            <a:avLst/>
          </a:prstGeom>
        </p:spPr>
      </p:pic>
      <p:pic>
        <p:nvPicPr>
          <p:cNvPr id="9" name="Picture 8">
            <a:extLst>
              <a:ext uri="{FF2B5EF4-FFF2-40B4-BE49-F238E27FC236}">
                <a16:creationId xmlns:a16="http://schemas.microsoft.com/office/drawing/2014/main" id="{CEA37CC0-D5B0-41A3-9878-89F83012C08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52437" y="44068"/>
            <a:ext cx="706512" cy="706512"/>
          </a:xfrm>
          <a:prstGeom prst="rect">
            <a:avLst/>
          </a:prstGeom>
        </p:spPr>
      </p:pic>
    </p:spTree>
    <p:extLst>
      <p:ext uri="{BB962C8B-B14F-4D97-AF65-F5344CB8AC3E}">
        <p14:creationId xmlns:p14="http://schemas.microsoft.com/office/powerpoint/2010/main" val="37740850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457200" indent="-457200" algn="l" defTabSz="914400" rtl="0" eaLnBrk="1" latinLnBrk="0" hangingPunct="1">
        <a:lnSpc>
          <a:spcPct val="90000"/>
        </a:lnSpc>
        <a:spcBef>
          <a:spcPts val="1000"/>
        </a:spcBef>
        <a:buClr>
          <a:srgbClr val="004484"/>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B8A75A"/>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4484"/>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B8A75A"/>
        </a:buClr>
        <a:buFont typeface="Courier New" panose="02070309020205020404" pitchFamily="49" charset="0"/>
        <a:buChar char="o"/>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B8A75A"/>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globalnutritionreport.org/the-repor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3.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hyperlink" Target="http://pesquisa.bvsalud.org/portal/resource/en/mdl-28490239" TargetMode="External"/><Relationship Id="rId4" Type="http://schemas.openxmlformats.org/officeDocument/2006/relationships/diagramData" Target="../diagrams/data8.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hyperlink" Target="http://www.linkedin.com/groups/Flour-Fortification-Initiative-3718613?gid=3718613&amp;trk=hb_side_g" TargetMode="External"/><Relationship Id="rId3" Type="http://schemas.openxmlformats.org/officeDocument/2006/relationships/hyperlink" Target="https://sustainabledevelopment.un.org/" TargetMode="External"/><Relationship Id="rId7" Type="http://schemas.openxmlformats.org/officeDocument/2006/relationships/hyperlink" Target="http://www.twitter.com/FFInetwork" TargetMode="External"/><Relationship Id="rId2" Type="http://schemas.openxmlformats.org/officeDocument/2006/relationships/hyperlink" Target="http://ffinetwork.org/callouts/images/Fortifiation_and_SDGs.pdf" TargetMode="External"/><Relationship Id="rId1" Type="http://schemas.openxmlformats.org/officeDocument/2006/relationships/slideLayout" Target="../slideLayouts/slideLayout2.xml"/><Relationship Id="rId6" Type="http://schemas.openxmlformats.org/officeDocument/2006/relationships/hyperlink" Target="http://www.facebook.org/FFInetwork" TargetMode="External"/><Relationship Id="rId5" Type="http://schemas.openxmlformats.org/officeDocument/2006/relationships/hyperlink" Target="http://www.ffinetwork.org/" TargetMode="External"/><Relationship Id="rId10" Type="http://schemas.openxmlformats.org/officeDocument/2006/relationships/image" Target="../media/image4.jpeg"/><Relationship Id="rId4" Type="http://schemas.openxmlformats.org/officeDocument/2006/relationships/hyperlink" Target="mailto:info@ffinetwork.org" TargetMode="External"/><Relationship Id="rId9" Type="http://schemas.openxmlformats.org/officeDocument/2006/relationships/hyperlink" Target="https://nam11.safelinks.protection.outlook.com/?url=http%3A%2F%2Fwww.ffinetwork.org%2F&amp;data=04%7C01%7Calicia.lourekas%40emory.edu%7Cef0ceb4d432b47a16f8d08d95c276661%7Ce004fb9cb0a4424fbcd0322606d5df38%7C0%7C0%7C637642146555423119%7CUnknown%7CTWFpbGZsb3d8eyJWIjoiMC4wLjAwMDAiLCJQIjoiV2luMzIiLCJBTiI6Ik1haWwiLCJXVCI6Mn0%3D%7C1000&amp;sdata=DmIzGQEhSFL%2Bl%2Flgb2WFb8vQqS8ku%2FeodT8R5EanzKs%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ustainabledevelopment.un.org/sdg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globalnutritionreport.org/the-report/"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globalnutritionreport.org/the-repor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hyperlink" Target="E_SDG%20goals_icons-individual-rgb-05.png" TargetMode="External"/><Relationship Id="rId3" Type="http://schemas.openxmlformats.org/officeDocument/2006/relationships/image" Target="../media/image15.jpeg"/><Relationship Id="rId7" Type="http://schemas.openxmlformats.org/officeDocument/2006/relationships/hyperlink" Target="http://jn.nutrition.org/content/early/2017/06/07/jn.116.245076"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who.int/whr/2002/chapter4/en/index3.html" TargetMode="External"/><Relationship Id="rId5" Type="http://schemas.openxmlformats.org/officeDocument/2006/relationships/hyperlink" Target="http://journals.plos.org/plosone/article?id=10.1371/journal.pone.0050568"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Grain Fortification to Address the SDGs</a:t>
            </a:r>
          </a:p>
        </p:txBody>
      </p:sp>
      <p:sp>
        <p:nvSpPr>
          <p:cNvPr id="2" name="TextBox 1"/>
          <p:cNvSpPr txBox="1"/>
          <p:nvPr/>
        </p:nvSpPr>
        <p:spPr>
          <a:xfrm>
            <a:off x="1284849" y="5064369"/>
            <a:ext cx="2471225" cy="923330"/>
          </a:xfrm>
          <a:prstGeom prst="rect">
            <a:avLst/>
          </a:prstGeom>
          <a:noFill/>
        </p:spPr>
        <p:txBody>
          <a:bodyPr wrap="square" rtlCol="0">
            <a:spAutoFit/>
          </a:bodyPr>
          <a:lstStyle/>
          <a:p>
            <a:r>
              <a:rPr lang="en-US" dirty="0"/>
              <a:t>Speaker Name</a:t>
            </a:r>
          </a:p>
          <a:p>
            <a:r>
              <a:rPr lang="en-US" dirty="0"/>
              <a:t>Title</a:t>
            </a:r>
          </a:p>
          <a:p>
            <a:r>
              <a:rPr lang="en-US" dirty="0"/>
              <a:t>Day Month Year</a:t>
            </a:r>
          </a:p>
        </p:txBody>
      </p:sp>
    </p:spTree>
    <p:extLst>
      <p:ext uri="{BB962C8B-B14F-4D97-AF65-F5344CB8AC3E}">
        <p14:creationId xmlns:p14="http://schemas.microsoft.com/office/powerpoint/2010/main" val="354962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Nutrition and non-communicable diseases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025403"/>
              </p:ext>
            </p:extLst>
          </p:nvPr>
        </p:nvGraphicFramePr>
        <p:xfrm>
          <a:off x="1627163" y="1822398"/>
          <a:ext cx="9726637" cy="408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Tree>
    <p:extLst>
      <p:ext uri="{BB962C8B-B14F-4D97-AF65-F5344CB8AC3E}">
        <p14:creationId xmlns:p14="http://schemas.microsoft.com/office/powerpoint/2010/main" val="79454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SDG 4. Quality Education</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82737"/>
            <a:ext cx="5181600" cy="3837114"/>
          </a:xfrm>
        </p:spPr>
      </p:pic>
      <p:sp>
        <p:nvSpPr>
          <p:cNvPr id="5" name="Rectangle 4"/>
          <p:cNvSpPr/>
          <p:nvPr/>
        </p:nvSpPr>
        <p:spPr>
          <a:xfrm>
            <a:off x="267285" y="2001358"/>
            <a:ext cx="5904915" cy="341632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Poor iron status in childhood limits cognitive development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2" name="TextBox 1"/>
          <p:cNvSpPr txBox="1"/>
          <p:nvPr/>
        </p:nvSpPr>
        <p:spPr>
          <a:xfrm>
            <a:off x="10115032" y="5919851"/>
            <a:ext cx="1579098" cy="276999"/>
          </a:xfrm>
          <a:prstGeom prst="rect">
            <a:avLst/>
          </a:prstGeom>
          <a:noFill/>
        </p:spPr>
        <p:txBody>
          <a:bodyPr wrap="square" rtlCol="0">
            <a:spAutoFit/>
          </a:bodyPr>
          <a:lstStyle/>
          <a:p>
            <a:r>
              <a:rPr lang="en-US" sz="1200" dirty="0" err="1"/>
              <a:t>iStock</a:t>
            </a:r>
            <a:r>
              <a:rPr lang="en-US" sz="1200" dirty="0"/>
              <a:t> Photo</a:t>
            </a:r>
          </a:p>
        </p:txBody>
      </p:sp>
    </p:spTree>
    <p:extLst>
      <p:ext uri="{BB962C8B-B14F-4D97-AF65-F5344CB8AC3E}">
        <p14:creationId xmlns:p14="http://schemas.microsoft.com/office/powerpoint/2010/main" val="251025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SDG 5. Gender equality</a:t>
            </a:r>
          </a:p>
        </p:txBody>
      </p:sp>
      <p:graphicFrame>
        <p:nvGraphicFramePr>
          <p:cNvPr id="5" name="Diagram 4"/>
          <p:cNvGraphicFramePr/>
          <p:nvPr>
            <p:extLst>
              <p:ext uri="{D42A27DB-BD31-4B8C-83A1-F6EECF244321}">
                <p14:modId xmlns:p14="http://schemas.microsoft.com/office/powerpoint/2010/main" val="3857583399"/>
              </p:ext>
            </p:extLst>
          </p:nvPr>
        </p:nvGraphicFramePr>
        <p:xfrm>
          <a:off x="1421419" y="695878"/>
          <a:ext cx="90767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Tree>
    <p:extLst>
      <p:ext uri="{BB962C8B-B14F-4D97-AF65-F5344CB8AC3E}">
        <p14:creationId xmlns:p14="http://schemas.microsoft.com/office/powerpoint/2010/main" val="277263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SDG 8. Decent work and economic growth</a:t>
            </a:r>
          </a:p>
        </p:txBody>
      </p:sp>
      <p:sp>
        <p:nvSpPr>
          <p:cNvPr id="2" name="Content Placeholder 1"/>
          <p:cNvSpPr>
            <a:spLocks noGrp="1"/>
          </p:cNvSpPr>
          <p:nvPr>
            <p:ph idx="1"/>
          </p:nvPr>
        </p:nvSpPr>
        <p:spPr>
          <a:xfrm>
            <a:off x="5586616" y="2889783"/>
            <a:ext cx="5767184" cy="1527471"/>
          </a:xfrm>
        </p:spPr>
        <p:txBody>
          <a:bodyPr>
            <a:noAutofit/>
          </a:bodyPr>
          <a:lstStyle/>
          <a:p>
            <a:pPr marL="0" indent="0">
              <a:buNone/>
            </a:pPr>
            <a:r>
              <a:rPr lang="en-US" sz="4000" dirty="0"/>
              <a:t>benefit to cost ratio in fortifying foods in low and middle income countries</a:t>
            </a:r>
            <a:endParaRPr lang="en-US" sz="4000" baseline="30000" dirty="0"/>
          </a:p>
        </p:txBody>
      </p:sp>
      <p:sp>
        <p:nvSpPr>
          <p:cNvPr id="4" name="Rectangle 3"/>
          <p:cNvSpPr/>
          <p:nvPr/>
        </p:nvSpPr>
        <p:spPr>
          <a:xfrm>
            <a:off x="838200" y="2069018"/>
            <a:ext cx="4748416" cy="3154710"/>
          </a:xfrm>
          <a:prstGeom prst="rect">
            <a:avLst/>
          </a:prstGeom>
          <a:noFill/>
        </p:spPr>
        <p:txBody>
          <a:bodyPr wrap="none" lIns="91440" tIns="45720" rIns="91440" bIns="45720">
            <a:spAutoFit/>
          </a:bodyPr>
          <a:lstStyle/>
          <a:p>
            <a:pPr algn="ctr"/>
            <a:r>
              <a:rPr lang="en-US" sz="19900" b="0" cap="none" spc="0" dirty="0">
                <a:ln w="0"/>
                <a:solidFill>
                  <a:schemeClr val="tx2"/>
                </a:solidFill>
                <a:effectLst>
                  <a:outerShdw blurRad="38100" dist="19050" dir="2700000" algn="tl" rotWithShape="0">
                    <a:schemeClr val="dk1">
                      <a:alpha val="40000"/>
                    </a:schemeClr>
                  </a:outerShdw>
                </a:effectLst>
              </a:rPr>
              <a:t>16:1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7" name="TextBox 6"/>
          <p:cNvSpPr txBox="1"/>
          <p:nvPr/>
        </p:nvSpPr>
        <p:spPr>
          <a:xfrm>
            <a:off x="1131274" y="5008098"/>
            <a:ext cx="4364502" cy="307777"/>
          </a:xfrm>
          <a:prstGeom prst="rect">
            <a:avLst/>
          </a:prstGeom>
          <a:noFill/>
        </p:spPr>
        <p:txBody>
          <a:bodyPr wrap="square" rtlCol="0">
            <a:spAutoFit/>
          </a:bodyPr>
          <a:lstStyle/>
          <a:p>
            <a:r>
              <a:rPr lang="en-US" sz="1400" dirty="0">
                <a:solidFill>
                  <a:srgbClr val="004484"/>
                </a:solidFill>
                <a:hlinkClick r:id="rId4"/>
              </a:rPr>
              <a:t>2017 Global Nutrition Report</a:t>
            </a:r>
            <a:endParaRPr lang="en-US" sz="1400" dirty="0">
              <a:solidFill>
                <a:srgbClr val="004484"/>
              </a:solidFill>
            </a:endParaRPr>
          </a:p>
        </p:txBody>
      </p:sp>
    </p:spTree>
    <p:extLst>
      <p:ext uri="{BB962C8B-B14F-4D97-AF65-F5344CB8AC3E}">
        <p14:creationId xmlns:p14="http://schemas.microsoft.com/office/powerpoint/2010/main" val="249356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SDG 10. Reducing inequalities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3039377"/>
              </p:ext>
            </p:extLst>
          </p:nvPr>
        </p:nvGraphicFramePr>
        <p:xfrm>
          <a:off x="1" y="1969477"/>
          <a:ext cx="12191999" cy="478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Tree>
    <p:extLst>
      <p:ext uri="{BB962C8B-B14F-4D97-AF65-F5344CB8AC3E}">
        <p14:creationId xmlns:p14="http://schemas.microsoft.com/office/powerpoint/2010/main" val="248587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SDG 11. Sustainable cities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3072" y="2274888"/>
            <a:ext cx="5953125" cy="39687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6" name="TextBox 5"/>
          <p:cNvSpPr txBox="1"/>
          <p:nvPr/>
        </p:nvSpPr>
        <p:spPr>
          <a:xfrm>
            <a:off x="5036228" y="6264842"/>
            <a:ext cx="4149969" cy="276999"/>
          </a:xfrm>
          <a:prstGeom prst="rect">
            <a:avLst/>
          </a:prstGeom>
          <a:noFill/>
        </p:spPr>
        <p:txBody>
          <a:bodyPr wrap="square" rtlCol="0">
            <a:spAutoFit/>
          </a:bodyPr>
          <a:lstStyle/>
          <a:p>
            <a:pPr algn="r"/>
            <a:r>
              <a:rPr lang="en-US" sz="1200" dirty="0"/>
              <a:t>Nairobi slum photo by </a:t>
            </a:r>
            <a:r>
              <a:rPr lang="en-US" sz="1200" dirty="0" err="1"/>
              <a:t>Trocaire</a:t>
            </a:r>
            <a:r>
              <a:rPr lang="en-US" sz="1200" dirty="0"/>
              <a:t> on Flickr</a:t>
            </a:r>
          </a:p>
        </p:txBody>
      </p:sp>
    </p:spTree>
    <p:extLst>
      <p:ext uri="{BB962C8B-B14F-4D97-AF65-F5344CB8AC3E}">
        <p14:creationId xmlns:p14="http://schemas.microsoft.com/office/powerpoint/2010/main" val="268144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597" y="2331761"/>
            <a:ext cx="2039815" cy="27256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Diagram 4"/>
          <p:cNvGraphicFramePr/>
          <p:nvPr>
            <p:extLst>
              <p:ext uri="{D42A27DB-BD31-4B8C-83A1-F6EECF244321}">
                <p14:modId xmlns:p14="http://schemas.microsoft.com/office/powerpoint/2010/main" val="1981683106"/>
              </p:ext>
            </p:extLst>
          </p:nvPr>
        </p:nvGraphicFramePr>
        <p:xfrm>
          <a:off x="1674055" y="182880"/>
          <a:ext cx="11408899" cy="6407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838200" y="743455"/>
            <a:ext cx="2988212" cy="3406514"/>
          </a:xfrm>
        </p:spPr>
        <p:txBody>
          <a:bodyPr>
            <a:normAutofit/>
          </a:bodyPr>
          <a:lstStyle/>
          <a:p>
            <a:r>
              <a:rPr lang="en-US" dirty="0"/>
              <a:t>SDG 17. Partnership for the goals</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5704449"/>
            <a:ext cx="1195754" cy="1195754"/>
          </a:xfrm>
          <a:prstGeom prst="rect">
            <a:avLst/>
          </a:prstGeom>
        </p:spPr>
      </p:pic>
      <p:sp>
        <p:nvSpPr>
          <p:cNvPr id="2" name="Rectangle 1"/>
          <p:cNvSpPr/>
          <p:nvPr/>
        </p:nvSpPr>
        <p:spPr>
          <a:xfrm>
            <a:off x="1195755" y="6550223"/>
            <a:ext cx="10480430" cy="307777"/>
          </a:xfrm>
          <a:prstGeom prst="rect">
            <a:avLst/>
          </a:prstGeom>
        </p:spPr>
        <p:txBody>
          <a:bodyPr wrap="square">
            <a:spAutoFit/>
          </a:bodyPr>
          <a:lstStyle/>
          <a:p>
            <a:r>
              <a:rPr lang="en-US" sz="1400" dirty="0">
                <a:hlinkClick r:id="rId10"/>
              </a:rPr>
              <a:t>Components of Successful Staple Food Fortification Programs: Lessons From Latin America</a:t>
            </a:r>
            <a:r>
              <a:rPr lang="en-US" sz="1400" dirty="0"/>
              <a:t> </a:t>
            </a:r>
            <a:r>
              <a:rPr lang="en-US" sz="1400" dirty="0" err="1"/>
              <a:t>iStock</a:t>
            </a:r>
            <a:r>
              <a:rPr lang="en-US" sz="1400" dirty="0"/>
              <a:t> Photo</a:t>
            </a:r>
          </a:p>
        </p:txBody>
      </p:sp>
    </p:spTree>
    <p:extLst>
      <p:ext uri="{BB962C8B-B14F-4D97-AF65-F5344CB8AC3E}">
        <p14:creationId xmlns:p14="http://schemas.microsoft.com/office/powerpoint/2010/main" val="151024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SDG 17. Partnership for the goals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1300720"/>
              </p:ext>
            </p:extLst>
          </p:nvPr>
        </p:nvGraphicFramePr>
        <p:xfrm>
          <a:off x="684042" y="1892300"/>
          <a:ext cx="10823917" cy="4621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704449"/>
            <a:ext cx="1195754" cy="1195754"/>
          </a:xfrm>
          <a:prstGeom prst="rect">
            <a:avLst/>
          </a:prstGeom>
        </p:spPr>
      </p:pic>
    </p:spTree>
    <p:extLst>
      <p:ext uri="{BB962C8B-B14F-4D97-AF65-F5344CB8AC3E}">
        <p14:creationId xmlns:p14="http://schemas.microsoft.com/office/powerpoint/2010/main" val="138528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A5B3A6-DC6A-4C15-8B05-854DA28B7FD4}"/>
              </a:ext>
            </a:extLst>
          </p:cNvPr>
          <p:cNvSpPr>
            <a:spLocks noGrp="1"/>
          </p:cNvSpPr>
          <p:nvPr>
            <p:ph type="title"/>
          </p:nvPr>
        </p:nvSpPr>
        <p:spPr>
          <a:xfrm>
            <a:off x="838200" y="431227"/>
            <a:ext cx="10515600" cy="1325563"/>
          </a:xfrm>
        </p:spPr>
        <p:txBody>
          <a:bodyPr/>
          <a:lstStyle/>
          <a:p>
            <a:r>
              <a:rPr lang="en-US" dirty="0"/>
              <a:t>For more information:</a:t>
            </a:r>
          </a:p>
        </p:txBody>
      </p:sp>
      <p:sp>
        <p:nvSpPr>
          <p:cNvPr id="10" name="Content Placeholder 9">
            <a:extLst>
              <a:ext uri="{FF2B5EF4-FFF2-40B4-BE49-F238E27FC236}">
                <a16:creationId xmlns:a16="http://schemas.microsoft.com/office/drawing/2014/main" id="{6550D94A-F7DE-48CF-901C-742E9A197894}"/>
              </a:ext>
            </a:extLst>
          </p:cNvPr>
          <p:cNvSpPr>
            <a:spLocks noGrp="1"/>
          </p:cNvSpPr>
          <p:nvPr>
            <p:ph idx="1"/>
          </p:nvPr>
        </p:nvSpPr>
        <p:spPr>
          <a:xfrm>
            <a:off x="838200" y="1394015"/>
            <a:ext cx="10515600" cy="4351338"/>
          </a:xfrm>
        </p:spPr>
        <p:txBody>
          <a:bodyPr>
            <a:noAutofit/>
          </a:bodyPr>
          <a:lstStyle/>
          <a:p>
            <a:pPr marL="0" indent="0">
              <a:lnSpc>
                <a:spcPct val="100000"/>
              </a:lnSpc>
              <a:spcAft>
                <a:spcPts val="600"/>
              </a:spcAft>
              <a:buNone/>
            </a:pPr>
            <a:r>
              <a:rPr lang="en-US" sz="2400" dirty="0">
                <a:hlinkClick r:id="rId2"/>
              </a:rPr>
              <a:t>http://ffinetwork.org/callouts/images/Fortifiation_and_SDGs.pdf</a:t>
            </a:r>
            <a:endParaRPr lang="en-US" sz="2400" dirty="0"/>
          </a:p>
          <a:p>
            <a:pPr marL="0" indent="0">
              <a:lnSpc>
                <a:spcPct val="100000"/>
              </a:lnSpc>
              <a:spcAft>
                <a:spcPts val="600"/>
              </a:spcAft>
              <a:buNone/>
            </a:pPr>
            <a:r>
              <a:rPr lang="en-US" sz="2400" dirty="0">
                <a:hlinkClick r:id="rId3"/>
              </a:rPr>
              <a:t>https://sustainabledevelopment.un.org/</a:t>
            </a:r>
            <a:endParaRPr lang="en-US" sz="2400" dirty="0"/>
          </a:p>
          <a:p>
            <a:pPr marL="0" indent="0">
              <a:lnSpc>
                <a:spcPct val="100000"/>
              </a:lnSpc>
              <a:spcAft>
                <a:spcPts val="600"/>
              </a:spcAft>
              <a:buNone/>
            </a:pPr>
            <a:r>
              <a:rPr lang="en-US" sz="2400" dirty="0"/>
              <a:t>E-mail </a:t>
            </a:r>
            <a:r>
              <a:rPr lang="en-US" sz="2400" dirty="0">
                <a:hlinkClick r:id="rId4"/>
              </a:rPr>
              <a:t>info@ffinetwork.org</a:t>
            </a:r>
            <a:endParaRPr lang="en-US" sz="2400" dirty="0"/>
          </a:p>
          <a:p>
            <a:pPr marL="0" indent="0">
              <a:lnSpc>
                <a:spcPct val="100000"/>
              </a:lnSpc>
              <a:spcAft>
                <a:spcPts val="600"/>
              </a:spcAft>
              <a:buNone/>
            </a:pPr>
            <a:r>
              <a:rPr lang="en-US" sz="2400" dirty="0"/>
              <a:t>Also see:</a:t>
            </a:r>
          </a:p>
          <a:p>
            <a:pPr marL="0" indent="0">
              <a:lnSpc>
                <a:spcPct val="100000"/>
              </a:lnSpc>
              <a:spcAft>
                <a:spcPts val="600"/>
              </a:spcAft>
              <a:buNone/>
            </a:pPr>
            <a:r>
              <a:rPr lang="en-US" sz="2400" dirty="0">
                <a:hlinkClick r:id="rId5"/>
              </a:rPr>
              <a:t>FFInetwork.org</a:t>
            </a:r>
            <a:endParaRPr lang="en-US" sz="2400" dirty="0"/>
          </a:p>
          <a:p>
            <a:pPr marL="0" indent="0">
              <a:lnSpc>
                <a:spcPct val="100000"/>
              </a:lnSpc>
              <a:spcAft>
                <a:spcPts val="600"/>
              </a:spcAft>
              <a:buNone/>
            </a:pPr>
            <a:r>
              <a:rPr lang="en-US" sz="2400" dirty="0">
                <a:hlinkClick r:id="rId6"/>
              </a:rPr>
              <a:t>Facebook.com/</a:t>
            </a:r>
            <a:r>
              <a:rPr lang="en-US" sz="2400" dirty="0" err="1">
                <a:hlinkClick r:id="rId6"/>
              </a:rPr>
              <a:t>FFInetwork</a:t>
            </a:r>
            <a:endParaRPr lang="en-US" sz="2400" dirty="0"/>
          </a:p>
          <a:p>
            <a:pPr marL="0" indent="0">
              <a:lnSpc>
                <a:spcPct val="100000"/>
              </a:lnSpc>
              <a:spcAft>
                <a:spcPts val="600"/>
              </a:spcAft>
              <a:buNone/>
            </a:pPr>
            <a:r>
              <a:rPr lang="en-US" sz="2400" dirty="0">
                <a:hlinkClick r:id="rId7"/>
              </a:rPr>
              <a:t>Twitter.com/</a:t>
            </a:r>
            <a:r>
              <a:rPr lang="en-US" sz="2400" dirty="0" err="1">
                <a:hlinkClick r:id="rId7"/>
              </a:rPr>
              <a:t>FFInetwork</a:t>
            </a:r>
            <a:endParaRPr lang="en-US" sz="2400" dirty="0"/>
          </a:p>
          <a:p>
            <a:pPr marL="0" indent="0">
              <a:lnSpc>
                <a:spcPct val="100000"/>
              </a:lnSpc>
              <a:spcAft>
                <a:spcPts val="600"/>
              </a:spcAft>
              <a:buNone/>
            </a:pPr>
            <a:r>
              <a:rPr lang="en-US" sz="2400" dirty="0"/>
              <a:t>And join our group on </a:t>
            </a:r>
            <a:r>
              <a:rPr lang="en-US" sz="2400" dirty="0">
                <a:hlinkClick r:id="rId8"/>
              </a:rPr>
              <a:t>LinkedIn</a:t>
            </a:r>
            <a:endParaRPr lang="en-US" sz="2400" dirty="0"/>
          </a:p>
          <a:p>
            <a:pPr marL="0" indent="0">
              <a:buNone/>
            </a:pPr>
            <a:r>
              <a:rPr lang="en-US" sz="1600" dirty="0"/>
              <a:t>How to cite this document: Food Fortification Initiative (FFI), Organization Title (if applicable). Title of Document. Atlanta, USA: FFI, Year. Available from </a:t>
            </a:r>
            <a:r>
              <a:rPr lang="en-US" sz="1600" dirty="0">
                <a:hlinkClick r:id="rId9"/>
              </a:rPr>
              <a:t>www.FFInetwork.org</a:t>
            </a:r>
            <a:r>
              <a:rPr lang="en-US" sz="1600" dirty="0"/>
              <a:t>. Accessed on [date].</a:t>
            </a:r>
          </a:p>
        </p:txBody>
      </p:sp>
      <p:pic>
        <p:nvPicPr>
          <p:cNvPr id="12" name="Picture 11" descr="A close up of a logo&#10;&#10;Description generated with high confidence">
            <a:extLst>
              <a:ext uri="{FF2B5EF4-FFF2-40B4-BE49-F238E27FC236}">
                <a16:creationId xmlns:a16="http://schemas.microsoft.com/office/drawing/2014/main" id="{27C31D2B-7611-4F34-AD83-8F3A7B785E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8237" y="2896964"/>
            <a:ext cx="3849624" cy="2340864"/>
          </a:xfrm>
          <a:prstGeom prst="rect">
            <a:avLst/>
          </a:prstGeom>
        </p:spPr>
      </p:pic>
      <p:sp>
        <p:nvSpPr>
          <p:cNvPr id="15" name="Oval 14">
            <a:extLst>
              <a:ext uri="{FF2B5EF4-FFF2-40B4-BE49-F238E27FC236}">
                <a16:creationId xmlns:a16="http://schemas.microsoft.com/office/drawing/2014/main" id="{51AAD5EC-BD1C-4C84-A3C8-592E85D0EE37}"/>
              </a:ext>
            </a:extLst>
          </p:cNvPr>
          <p:cNvSpPr/>
          <p:nvPr/>
        </p:nvSpPr>
        <p:spPr>
          <a:xfrm>
            <a:off x="11508059" y="-25973"/>
            <a:ext cx="683941" cy="773105"/>
          </a:xfrm>
          <a:prstGeom prst="ellipse">
            <a:avLst/>
          </a:prstGeom>
          <a:solidFill>
            <a:srgbClr val="004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22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Overview of Sustainable Development Goals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017" y="1742573"/>
            <a:ext cx="6619965" cy="5115427"/>
          </a:xfrm>
          <a:prstGeom prst="rect">
            <a:avLst/>
          </a:prstGeom>
        </p:spPr>
      </p:pic>
      <p:sp>
        <p:nvSpPr>
          <p:cNvPr id="2" name="Rectangle 1"/>
          <p:cNvSpPr/>
          <p:nvPr/>
        </p:nvSpPr>
        <p:spPr>
          <a:xfrm>
            <a:off x="8174516" y="3139807"/>
            <a:ext cx="1002535" cy="200507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0655" y="4142342"/>
            <a:ext cx="1035586" cy="109067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11827" y="4153360"/>
            <a:ext cx="1035585" cy="9915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0655" y="5144877"/>
            <a:ext cx="4098275" cy="102456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0655" y="6304003"/>
            <a:ext cx="3452805" cy="523220"/>
          </a:xfrm>
          <a:prstGeom prst="rect">
            <a:avLst/>
          </a:prstGeom>
        </p:spPr>
        <p:txBody>
          <a:bodyPr wrap="none">
            <a:spAutoFit/>
          </a:bodyPr>
          <a:lstStyle/>
          <a:p>
            <a:r>
              <a:rPr lang="en-US" sz="1400" dirty="0">
                <a:solidFill>
                  <a:srgbClr val="004484"/>
                </a:solidFill>
                <a:hlinkClick r:id="rId4"/>
              </a:rPr>
              <a:t>https://sustainabledevelopment.un.org/sdgs</a:t>
            </a:r>
            <a:endParaRPr lang="en-US" sz="1400" dirty="0">
              <a:solidFill>
                <a:srgbClr val="004484"/>
              </a:solidFill>
            </a:endParaRPr>
          </a:p>
          <a:p>
            <a:endParaRPr lang="en-US" sz="1400" dirty="0"/>
          </a:p>
        </p:txBody>
      </p:sp>
    </p:spTree>
    <p:extLst>
      <p:ext uri="{BB962C8B-B14F-4D97-AF65-F5344CB8AC3E}">
        <p14:creationId xmlns:p14="http://schemas.microsoft.com/office/powerpoint/2010/main" val="42154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lstStyle/>
          <a:p>
            <a:r>
              <a:rPr lang="en-US" dirty="0"/>
              <a:t>SDG 1. No poverty</a:t>
            </a:r>
          </a:p>
        </p:txBody>
      </p:sp>
      <p:graphicFrame>
        <p:nvGraphicFramePr>
          <p:cNvPr id="5" name="Diagram 4"/>
          <p:cNvGraphicFramePr/>
          <p:nvPr>
            <p:extLst>
              <p:ext uri="{D42A27DB-BD31-4B8C-83A1-F6EECF244321}">
                <p14:modId xmlns:p14="http://schemas.microsoft.com/office/powerpoint/2010/main" val="3353138321"/>
              </p:ext>
            </p:extLst>
          </p:nvPr>
        </p:nvGraphicFramePr>
        <p:xfrm>
          <a:off x="1716258" y="1237957"/>
          <a:ext cx="9059594" cy="5500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79371"/>
            <a:ext cx="1371600" cy="1371600"/>
          </a:xfrm>
          <a:prstGeom prst="rect">
            <a:avLst/>
          </a:prstGeom>
        </p:spPr>
      </p:pic>
    </p:spTree>
    <p:extLst>
      <p:ext uri="{BB962C8B-B14F-4D97-AF65-F5344CB8AC3E}">
        <p14:creationId xmlns:p14="http://schemas.microsoft.com/office/powerpoint/2010/main" val="316518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31227"/>
            <a:ext cx="11049000" cy="1325563"/>
          </a:xfrm>
        </p:spPr>
        <p:txBody>
          <a:bodyPr/>
          <a:lstStyle/>
          <a:p>
            <a:r>
              <a:rPr lang="en-US" dirty="0"/>
              <a:t>Fortifying grains to address nutritional anemia</a:t>
            </a:r>
          </a:p>
        </p:txBody>
      </p:sp>
      <p:sp>
        <p:nvSpPr>
          <p:cNvPr id="2" name="Content Placeholder 1"/>
          <p:cNvSpPr>
            <a:spLocks noGrp="1"/>
          </p:cNvSpPr>
          <p:nvPr>
            <p:ph sz="half" idx="1"/>
          </p:nvPr>
        </p:nvSpPr>
        <p:spPr/>
        <p:txBody>
          <a:bodyPr>
            <a:normAutofit/>
          </a:bodyPr>
          <a:lstStyle/>
          <a:p>
            <a:r>
              <a:rPr lang="en-US" dirty="0"/>
              <a:t>Anemia can be caused by deficiencies of:</a:t>
            </a:r>
          </a:p>
          <a:p>
            <a:pPr lvl="1"/>
            <a:r>
              <a:rPr lang="en-US" dirty="0"/>
              <a:t>Iron</a:t>
            </a:r>
          </a:p>
          <a:p>
            <a:pPr lvl="1"/>
            <a:r>
              <a:rPr lang="en-US" dirty="0"/>
              <a:t>Folic acid</a:t>
            </a:r>
          </a:p>
          <a:p>
            <a:pPr lvl="1"/>
            <a:r>
              <a:rPr lang="en-US" dirty="0"/>
              <a:t>Riboflavin</a:t>
            </a:r>
          </a:p>
          <a:p>
            <a:pPr lvl="1"/>
            <a:r>
              <a:rPr lang="en-US" dirty="0"/>
              <a:t>Zinc</a:t>
            </a:r>
          </a:p>
          <a:p>
            <a:pPr lvl="1"/>
            <a:r>
              <a:rPr lang="en-US" dirty="0"/>
              <a:t>Vitamin B12</a:t>
            </a:r>
          </a:p>
          <a:p>
            <a:r>
              <a:rPr lang="en-US" dirty="0"/>
              <a:t>Fortifying with these nutrients reduces the risk of nutritional anemia</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4" name="TextBox 3"/>
          <p:cNvSpPr txBox="1"/>
          <p:nvPr/>
        </p:nvSpPr>
        <p:spPr>
          <a:xfrm>
            <a:off x="9732843" y="5944394"/>
            <a:ext cx="1620957" cy="261610"/>
          </a:xfrm>
          <a:prstGeom prst="rect">
            <a:avLst/>
          </a:prstGeom>
          <a:noFill/>
        </p:spPr>
        <p:txBody>
          <a:bodyPr wrap="none" rtlCol="0">
            <a:spAutoFit/>
          </a:bodyPr>
          <a:lstStyle/>
          <a:p>
            <a:r>
              <a:rPr lang="en-US" sz="1100" dirty="0"/>
              <a:t>Flickr photo by Sean Ellis </a:t>
            </a:r>
          </a:p>
        </p:txBody>
      </p:sp>
    </p:spTree>
    <p:extLst>
      <p:ext uri="{BB962C8B-B14F-4D97-AF65-F5344CB8AC3E}">
        <p14:creationId xmlns:p14="http://schemas.microsoft.com/office/powerpoint/2010/main" val="127438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878" y="823445"/>
            <a:ext cx="10515600" cy="1325563"/>
          </a:xfrm>
        </p:spPr>
        <p:txBody>
          <a:bodyPr/>
          <a:lstStyle/>
          <a:p>
            <a:r>
              <a:rPr lang="en-US" dirty="0"/>
              <a:t>SDG 2. Zero hunger includes malnutrition </a:t>
            </a:r>
          </a:p>
        </p:txBody>
      </p:sp>
      <p:sp>
        <p:nvSpPr>
          <p:cNvPr id="10" name="Rectangle 9"/>
          <p:cNvSpPr/>
          <p:nvPr/>
        </p:nvSpPr>
        <p:spPr>
          <a:xfrm>
            <a:off x="829996" y="1995940"/>
            <a:ext cx="4360985" cy="2646878"/>
          </a:xfrm>
          <a:prstGeom prst="rect">
            <a:avLst/>
          </a:prstGeom>
          <a:noFill/>
        </p:spPr>
        <p:txBody>
          <a:bodyPr wrap="square" lIns="91440" tIns="45720" rIns="91440" bIns="45720">
            <a:spAutoFit/>
          </a:bodyPr>
          <a:lstStyle/>
          <a:p>
            <a:pPr algn="ctr"/>
            <a:r>
              <a:rPr lang="en-US" sz="16600" b="0" cap="none" spc="0" dirty="0">
                <a:ln w="0"/>
                <a:solidFill>
                  <a:schemeClr val="tx2"/>
                </a:solidFill>
                <a:effectLst>
                  <a:reflection blurRad="6350" stA="53000" endA="300" endPos="35500" dir="5400000" sy="-90000" algn="bl" rotWithShape="0"/>
                </a:effectLst>
              </a:rPr>
              <a:t>45%</a:t>
            </a:r>
          </a:p>
        </p:txBody>
      </p:sp>
      <p:sp>
        <p:nvSpPr>
          <p:cNvPr id="12" name="TextBox 11"/>
          <p:cNvSpPr txBox="1"/>
          <p:nvPr/>
        </p:nvSpPr>
        <p:spPr>
          <a:xfrm>
            <a:off x="5128845" y="2504049"/>
            <a:ext cx="4859217" cy="1754326"/>
          </a:xfrm>
          <a:prstGeom prst="rect">
            <a:avLst/>
          </a:prstGeom>
          <a:noFill/>
        </p:spPr>
        <p:txBody>
          <a:bodyPr wrap="square" rtlCol="0">
            <a:spAutoFit/>
          </a:bodyPr>
          <a:lstStyle/>
          <a:p>
            <a:pPr algn="just"/>
            <a:r>
              <a:rPr lang="en-US" sz="3600" dirty="0"/>
              <a:t>of all deaths of children under 5 are attributed to malnutrition</a:t>
            </a:r>
          </a:p>
        </p:txBody>
      </p:sp>
      <p:pic>
        <p:nvPicPr>
          <p:cNvPr id="14" name="Picture 13"/>
          <p:cNvPicPr>
            <a:picLocks noChangeAspect="1"/>
          </p:cNvPicPr>
          <p:nvPr/>
        </p:nvPicPr>
        <p:blipFill>
          <a:blip r:embed="rId3"/>
          <a:stretch>
            <a:fillRect/>
          </a:stretch>
        </p:blipFill>
        <p:spPr>
          <a:xfrm>
            <a:off x="2805333" y="4881968"/>
            <a:ext cx="7815022" cy="13951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8" name="TextBox 7"/>
          <p:cNvSpPr txBox="1"/>
          <p:nvPr/>
        </p:nvSpPr>
        <p:spPr>
          <a:xfrm>
            <a:off x="2805333" y="6277133"/>
            <a:ext cx="4364502" cy="307777"/>
          </a:xfrm>
          <a:prstGeom prst="rect">
            <a:avLst/>
          </a:prstGeom>
          <a:noFill/>
        </p:spPr>
        <p:txBody>
          <a:bodyPr wrap="square" rtlCol="0">
            <a:spAutoFit/>
          </a:bodyPr>
          <a:lstStyle/>
          <a:p>
            <a:r>
              <a:rPr lang="en-US" sz="1400" dirty="0">
                <a:solidFill>
                  <a:srgbClr val="004484"/>
                </a:solidFill>
                <a:hlinkClick r:id="rId5"/>
              </a:rPr>
              <a:t>2017 Global Nutrition Report</a:t>
            </a:r>
            <a:endParaRPr lang="en-US" sz="1400" dirty="0">
              <a:solidFill>
                <a:srgbClr val="004484"/>
              </a:solidFill>
            </a:endParaRPr>
          </a:p>
        </p:txBody>
      </p:sp>
    </p:spTree>
    <p:extLst>
      <p:ext uri="{BB962C8B-B14F-4D97-AF65-F5344CB8AC3E}">
        <p14:creationId xmlns:p14="http://schemas.microsoft.com/office/powerpoint/2010/main" val="238994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77928"/>
            <a:ext cx="5257800" cy="4704977"/>
          </a:xfrm>
        </p:spPr>
        <p:txBody>
          <a:bodyPr>
            <a:normAutofit/>
          </a:bodyPr>
          <a:lstStyle/>
          <a:p>
            <a:r>
              <a:rPr lang="en-US" dirty="0"/>
              <a:t>Increased productivity from improved nutrition also addresses hunger</a:t>
            </a:r>
          </a:p>
        </p:txBody>
      </p:sp>
      <p:graphicFrame>
        <p:nvGraphicFramePr>
          <p:cNvPr id="4" name="Diagram 3"/>
          <p:cNvGraphicFramePr/>
          <p:nvPr>
            <p:extLst>
              <p:ext uri="{D42A27DB-BD31-4B8C-83A1-F6EECF244321}">
                <p14:modId xmlns:p14="http://schemas.microsoft.com/office/powerpoint/2010/main" val="2793240559"/>
              </p:ext>
            </p:extLst>
          </p:nvPr>
        </p:nvGraphicFramePr>
        <p:xfrm>
          <a:off x="5124939" y="875490"/>
          <a:ext cx="7712222" cy="541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
        <p:nvSpPr>
          <p:cNvPr id="5" name="TextBox 4"/>
          <p:cNvSpPr txBox="1"/>
          <p:nvPr/>
        </p:nvSpPr>
        <p:spPr>
          <a:xfrm>
            <a:off x="6236286" y="6485206"/>
            <a:ext cx="3074963" cy="307777"/>
          </a:xfrm>
          <a:prstGeom prst="rect">
            <a:avLst/>
          </a:prstGeom>
          <a:noFill/>
        </p:spPr>
        <p:txBody>
          <a:bodyPr wrap="square" rtlCol="0">
            <a:spAutoFit/>
          </a:bodyPr>
          <a:lstStyle/>
          <a:p>
            <a:r>
              <a:rPr lang="en-US" sz="1400" dirty="0">
                <a:solidFill>
                  <a:srgbClr val="004484"/>
                </a:solidFill>
                <a:hlinkClick r:id="rId9"/>
              </a:rPr>
              <a:t>2017 Global Nutrition Report</a:t>
            </a:r>
            <a:endParaRPr lang="en-US" sz="1400" dirty="0">
              <a:solidFill>
                <a:srgbClr val="004484"/>
              </a:solidFill>
            </a:endParaRPr>
          </a:p>
        </p:txBody>
      </p:sp>
    </p:spTree>
    <p:extLst>
      <p:ext uri="{BB962C8B-B14F-4D97-AF65-F5344CB8AC3E}">
        <p14:creationId xmlns:p14="http://schemas.microsoft.com/office/powerpoint/2010/main" val="12351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SDG 3. Good health and well-being</a:t>
            </a:r>
          </a:p>
        </p:txBody>
      </p:sp>
      <p:graphicFrame>
        <p:nvGraphicFramePr>
          <p:cNvPr id="5" name="Diagram 4"/>
          <p:cNvGraphicFramePr/>
          <p:nvPr>
            <p:extLst>
              <p:ext uri="{D42A27DB-BD31-4B8C-83A1-F6EECF244321}">
                <p14:modId xmlns:p14="http://schemas.microsoft.com/office/powerpoint/2010/main" val="1083624666"/>
              </p:ext>
            </p:extLst>
          </p:nvPr>
        </p:nvGraphicFramePr>
        <p:xfrm>
          <a:off x="2293816" y="1664417"/>
          <a:ext cx="7604369" cy="494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Tree>
    <p:extLst>
      <p:ext uri="{BB962C8B-B14F-4D97-AF65-F5344CB8AC3E}">
        <p14:creationId xmlns:p14="http://schemas.microsoft.com/office/powerpoint/2010/main" val="325570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43455"/>
            <a:ext cx="10515600" cy="1325563"/>
          </a:xfrm>
        </p:spPr>
        <p:txBody>
          <a:bodyPr>
            <a:normAutofit fontScale="90000"/>
          </a:bodyPr>
          <a:lstStyle/>
          <a:p>
            <a:r>
              <a:rPr lang="en-US" dirty="0"/>
              <a:t>Nutrients commonly used in grain fortification improve maternal and newborn health</a:t>
            </a:r>
          </a:p>
        </p:txBody>
      </p:sp>
      <p:graphicFrame>
        <p:nvGraphicFramePr>
          <p:cNvPr id="4" name="Diagram 3"/>
          <p:cNvGraphicFramePr/>
          <p:nvPr>
            <p:extLst>
              <p:ext uri="{D42A27DB-BD31-4B8C-83A1-F6EECF244321}">
                <p14:modId xmlns:p14="http://schemas.microsoft.com/office/powerpoint/2010/main" val="1483958129"/>
              </p:ext>
            </p:extLst>
          </p:nvPr>
        </p:nvGraphicFramePr>
        <p:xfrm>
          <a:off x="427320" y="2164932"/>
          <a:ext cx="11337360" cy="430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62246"/>
            <a:ext cx="1195754" cy="1195754"/>
          </a:xfrm>
          <a:prstGeom prst="rect">
            <a:avLst/>
          </a:prstGeom>
        </p:spPr>
      </p:pic>
    </p:spTree>
    <p:extLst>
      <p:ext uri="{BB962C8B-B14F-4D97-AF65-F5344CB8AC3E}">
        <p14:creationId xmlns:p14="http://schemas.microsoft.com/office/powerpoint/2010/main" val="206206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24254"/>
            <a:ext cx="10515600" cy="1325563"/>
          </a:xfrm>
        </p:spPr>
        <p:txBody>
          <a:bodyPr/>
          <a:lstStyle/>
          <a:p>
            <a:r>
              <a:rPr lang="en-US" dirty="0"/>
              <a:t>Zinc and infectious disease</a:t>
            </a:r>
          </a:p>
        </p:txBody>
      </p:sp>
      <p:sp>
        <p:nvSpPr>
          <p:cNvPr id="2" name="Content Placeholder 1"/>
          <p:cNvSpPr>
            <a:spLocks noGrp="1"/>
          </p:cNvSpPr>
          <p:nvPr>
            <p:ph sz="half" idx="1"/>
          </p:nvPr>
        </p:nvSpPr>
        <p:spPr>
          <a:xfrm>
            <a:off x="838199" y="1777447"/>
            <a:ext cx="5881425" cy="4351338"/>
          </a:xfrm>
        </p:spPr>
        <p:txBody>
          <a:bodyPr>
            <a:normAutofit/>
          </a:bodyPr>
          <a:lstStyle/>
          <a:p>
            <a:r>
              <a:rPr lang="en-US" sz="3200" dirty="0"/>
              <a:t>17% of global population is at risk for inadequate zinc intake</a:t>
            </a:r>
            <a:r>
              <a:rPr lang="en-US" sz="3200" baseline="30000" dirty="0"/>
              <a:t>1</a:t>
            </a:r>
          </a:p>
          <a:p>
            <a:r>
              <a:rPr lang="en-US" sz="3200" dirty="0"/>
              <a:t>Zinc deficiency is responsible for 18% of malaria cases</a:t>
            </a:r>
            <a:r>
              <a:rPr lang="en-US" sz="3200" baseline="30000" dirty="0"/>
              <a:t>2</a:t>
            </a:r>
          </a:p>
          <a:p>
            <a:r>
              <a:rPr lang="en-US" sz="3200" dirty="0"/>
              <a:t>Fortifying with zinc has improved zinc status in Cameroon</a:t>
            </a:r>
            <a:r>
              <a:rPr lang="en-US" sz="3200" baseline="30000" dirty="0"/>
              <a:t>3</a:t>
            </a:r>
            <a:r>
              <a:rPr lang="en-US" sz="3200" dirty="0"/>
              <a:t> and Fiji</a:t>
            </a:r>
            <a:r>
              <a:rPr lang="en-US" sz="3200" baseline="30000" dirty="0"/>
              <a:t>4</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02474" y="1814735"/>
            <a:ext cx="4351326" cy="290088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34110"/>
            <a:ext cx="1195754" cy="1195754"/>
          </a:xfrm>
          <a:prstGeom prst="rect">
            <a:avLst/>
          </a:prstGeom>
        </p:spPr>
      </p:pic>
      <p:sp>
        <p:nvSpPr>
          <p:cNvPr id="7" name="TextBox 6"/>
          <p:cNvSpPr txBox="1"/>
          <p:nvPr/>
        </p:nvSpPr>
        <p:spPr>
          <a:xfrm>
            <a:off x="10379613" y="4715619"/>
            <a:ext cx="1579098" cy="276999"/>
          </a:xfrm>
          <a:prstGeom prst="rect">
            <a:avLst/>
          </a:prstGeom>
          <a:noFill/>
        </p:spPr>
        <p:txBody>
          <a:bodyPr wrap="square" rtlCol="0">
            <a:spAutoFit/>
          </a:bodyPr>
          <a:lstStyle/>
          <a:p>
            <a:r>
              <a:rPr lang="en-US" sz="1200" dirty="0" err="1"/>
              <a:t>iStock</a:t>
            </a:r>
            <a:r>
              <a:rPr lang="en-US" sz="1200" dirty="0"/>
              <a:t> Photo</a:t>
            </a:r>
          </a:p>
        </p:txBody>
      </p:sp>
      <p:sp>
        <p:nvSpPr>
          <p:cNvPr id="4" name="TextBox 3">
            <a:extLst>
              <a:ext uri="{FF2B5EF4-FFF2-40B4-BE49-F238E27FC236}">
                <a16:creationId xmlns:a16="http://schemas.microsoft.com/office/drawing/2014/main" id="{9CC37F47-64AF-4715-9FE2-68FB227543E2}"/>
              </a:ext>
            </a:extLst>
          </p:cNvPr>
          <p:cNvSpPr txBox="1"/>
          <p:nvPr/>
        </p:nvSpPr>
        <p:spPr>
          <a:xfrm>
            <a:off x="1282504" y="5627753"/>
            <a:ext cx="10787576" cy="1169551"/>
          </a:xfrm>
          <a:prstGeom prst="rect">
            <a:avLst/>
          </a:prstGeom>
          <a:noFill/>
        </p:spPr>
        <p:txBody>
          <a:bodyPr wrap="square" rtlCol="0">
            <a:spAutoFit/>
          </a:bodyPr>
          <a:lstStyle/>
          <a:p>
            <a:r>
              <a:rPr lang="en-US" sz="1400" baseline="30000" dirty="0">
                <a:solidFill>
                  <a:srgbClr val="004484"/>
                </a:solidFill>
              </a:rPr>
              <a:t>1  </a:t>
            </a:r>
            <a:r>
              <a:rPr lang="en-US" sz="1400" dirty="0">
                <a:solidFill>
                  <a:srgbClr val="004484"/>
                </a:solidFill>
                <a:hlinkClick r:id="rId5"/>
              </a:rPr>
              <a:t>Estimating the Global Prevalence of Zinc Deficiency: Results Based on Zinc Availability in National Food Supplies and the Prevalence of Stunting</a:t>
            </a:r>
            <a:endParaRPr lang="en-US" sz="1400" baseline="30000" dirty="0">
              <a:solidFill>
                <a:srgbClr val="004484"/>
              </a:solidFill>
            </a:endParaRPr>
          </a:p>
          <a:p>
            <a:r>
              <a:rPr lang="en-US" sz="1400" baseline="30000" dirty="0">
                <a:solidFill>
                  <a:srgbClr val="004484"/>
                </a:solidFill>
              </a:rPr>
              <a:t>2</a:t>
            </a:r>
            <a:r>
              <a:rPr lang="en-US" sz="1400" dirty="0">
                <a:solidFill>
                  <a:srgbClr val="004484"/>
                </a:solidFill>
              </a:rPr>
              <a:t> </a:t>
            </a:r>
            <a:r>
              <a:rPr lang="en-US" sz="1400" dirty="0">
                <a:solidFill>
                  <a:srgbClr val="004484"/>
                </a:solidFill>
                <a:hlinkClick r:id="rId6"/>
              </a:rPr>
              <a:t>World Health Organization</a:t>
            </a:r>
            <a:endParaRPr lang="en-US" sz="1400" dirty="0">
              <a:solidFill>
                <a:srgbClr val="004484"/>
              </a:solidFill>
            </a:endParaRPr>
          </a:p>
          <a:p>
            <a:r>
              <a:rPr lang="en-US" sz="1400" baseline="30000" dirty="0">
                <a:solidFill>
                  <a:srgbClr val="004484"/>
                </a:solidFill>
              </a:rPr>
              <a:t>3 </a:t>
            </a:r>
            <a:r>
              <a:rPr lang="en-US" sz="1400" dirty="0">
                <a:solidFill>
                  <a:srgbClr val="004484"/>
                </a:solidFill>
                <a:hlinkClick r:id="rId7"/>
              </a:rPr>
              <a:t>Iron, Zinc, Folate, and Vitamin B-12 Status Increased among Women and Children in Yaoundé and Douala, Cameroon, 1 Year after Introducing Fortified Wheat Flour</a:t>
            </a:r>
            <a:endParaRPr lang="en-US" sz="1400" dirty="0">
              <a:solidFill>
                <a:srgbClr val="004484"/>
              </a:solidFill>
            </a:endParaRPr>
          </a:p>
          <a:p>
            <a:r>
              <a:rPr lang="en-US" sz="1400" baseline="30000" dirty="0">
                <a:solidFill>
                  <a:srgbClr val="004484"/>
                </a:solidFill>
              </a:rPr>
              <a:t>4</a:t>
            </a:r>
            <a:r>
              <a:rPr lang="en-US" sz="1400" dirty="0">
                <a:solidFill>
                  <a:srgbClr val="004484"/>
                </a:solidFill>
              </a:rPr>
              <a:t> </a:t>
            </a:r>
            <a:r>
              <a:rPr lang="en-US" sz="1400" dirty="0">
                <a:solidFill>
                  <a:srgbClr val="004484"/>
                </a:solidFill>
                <a:hlinkClick r:id="rId8" action="ppaction://hlinkfile"/>
              </a:rPr>
              <a:t>Impact of Iron Fortified Flour in Child Bearing Age (CBA) Women in Fiji 2010 Report</a:t>
            </a:r>
            <a:endParaRPr lang="en-US" sz="1400" dirty="0">
              <a:solidFill>
                <a:srgbClr val="004484"/>
              </a:solidFill>
            </a:endParaRPr>
          </a:p>
        </p:txBody>
      </p:sp>
    </p:spTree>
    <p:extLst>
      <p:ext uri="{BB962C8B-B14F-4D97-AF65-F5344CB8AC3E}">
        <p14:creationId xmlns:p14="http://schemas.microsoft.com/office/powerpoint/2010/main" val="124821474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B8A75A"/>
      </a:accent1>
      <a:accent2>
        <a:srgbClr val="028500"/>
      </a:accent2>
      <a:accent3>
        <a:srgbClr val="850045"/>
      </a:accent3>
      <a:accent4>
        <a:srgbClr val="820085"/>
      </a:accent4>
      <a:accent5>
        <a:srgbClr val="0084FF"/>
      </a:accent5>
      <a:accent6>
        <a:srgbClr val="850002"/>
      </a:accent6>
      <a:hlink>
        <a:srgbClr val="004484"/>
      </a:hlink>
      <a:folHlink>
        <a:srgbClr val="C2CD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2102</Words>
  <Application>Microsoft Macintosh PowerPoint</Application>
  <PresentationFormat>Widescreen</PresentationFormat>
  <Paragraphs>198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Courier New</vt:lpstr>
      <vt:lpstr>Office Theme</vt:lpstr>
      <vt:lpstr>Grain Fortification to Address the SDGs</vt:lpstr>
      <vt:lpstr>Overview of Sustainable Development Goals</vt:lpstr>
      <vt:lpstr>SDG 1. No poverty</vt:lpstr>
      <vt:lpstr>Fortifying grains to address nutritional anemia</vt:lpstr>
      <vt:lpstr>SDG 2. Zero hunger includes malnutrition </vt:lpstr>
      <vt:lpstr>Increased productivity from improved nutrition also addresses hunger</vt:lpstr>
      <vt:lpstr>SDG 3. Good health and well-being</vt:lpstr>
      <vt:lpstr>Nutrients commonly used in grain fortification improve maternal and newborn health</vt:lpstr>
      <vt:lpstr>Zinc and infectious disease</vt:lpstr>
      <vt:lpstr>Nutrition and non-communicable diseases</vt:lpstr>
      <vt:lpstr>SDG 4. Quality Education</vt:lpstr>
      <vt:lpstr>SDG 5. Gender equality</vt:lpstr>
      <vt:lpstr>SDG 8. Decent work and economic growth</vt:lpstr>
      <vt:lpstr>SDG 10. Reducing inequalities</vt:lpstr>
      <vt:lpstr>SDG 11. Sustainable cities</vt:lpstr>
      <vt:lpstr>SDG 17. Partnership for the goals</vt:lpstr>
      <vt:lpstr>SDG 17. Partnership for the goals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SZimmerman</dc:creator>
  <cp:lastModifiedBy>Lourekas, Alicia</cp:lastModifiedBy>
  <cp:revision>90</cp:revision>
  <dcterms:created xsi:type="dcterms:W3CDTF">2017-10-10T17:56:41Z</dcterms:created>
  <dcterms:modified xsi:type="dcterms:W3CDTF">2021-09-29T21:21:48Z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