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 id="2147483789" r:id="rId2"/>
  </p:sldMasterIdLst>
  <p:notesMasterIdLst>
    <p:notesMasterId r:id="rId19"/>
  </p:notesMasterIdLst>
  <p:sldIdLst>
    <p:sldId id="264" r:id="rId3"/>
    <p:sldId id="535" r:id="rId4"/>
    <p:sldId id="450" r:id="rId5"/>
    <p:sldId id="536" r:id="rId6"/>
    <p:sldId id="291" r:id="rId7"/>
    <p:sldId id="538" r:id="rId8"/>
    <p:sldId id="501" r:id="rId9"/>
    <p:sldId id="466" r:id="rId10"/>
    <p:sldId id="514" r:id="rId11"/>
    <p:sldId id="458" r:id="rId12"/>
    <p:sldId id="540" r:id="rId13"/>
    <p:sldId id="541" r:id="rId14"/>
    <p:sldId id="515" r:id="rId15"/>
    <p:sldId id="531" r:id="rId16"/>
    <p:sldId id="534" r:id="rId17"/>
    <p:sldId id="52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p15="http://schemas.microsoft.com/office/powerpoint/2012/main" xmlns:go="http://customooxmlschemas.google.com/" roundtripDataSignature="AMtx7mjQVPJ4oj2RaJKzt3MsOAzX0y/wHg==" r:id="rId84"/>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Rowe" initials="" lastIdx="1" clrIdx="0"/>
  <p:cmAuthor id="1" name="jessie.genoway" initials="" lastIdx="5" clrIdx="1"/>
  <p:cmAuthor id="2" name="Laura Rowe" initials="LR" lastIdx="16" clrIdx="2">
    <p:extLst>
      <p:ext uri="{19B8F6BF-5375-455C-9EA6-DF929625EA0E}">
        <p15:presenceInfo xmlns:p15="http://schemas.microsoft.com/office/powerpoint/2012/main" userId="6387bb27e0a41ce4" providerId="Windows Live"/>
      </p:ext>
    </p:extLst>
  </p:cmAuthor>
  <p:cmAuthor id="3" name="Genoway, Jessie" initials="GJ" lastIdx="24" clrIdx="3">
    <p:extLst>
      <p:ext uri="{19B8F6BF-5375-455C-9EA6-DF929625EA0E}">
        <p15:presenceInfo xmlns:p15="http://schemas.microsoft.com/office/powerpoint/2012/main" userId="S-1-5-21-4279633407-28481931-2677731258-484452" providerId="AD"/>
      </p:ext>
    </p:extLst>
  </p:cmAuthor>
  <p:cmAuthor id="4" name="jessie.genoway" initials="j" lastIdx="1" clrIdx="4">
    <p:extLst>
      <p:ext uri="{19B8F6BF-5375-455C-9EA6-DF929625EA0E}">
        <p15:presenceInfo xmlns:p15="http://schemas.microsoft.com/office/powerpoint/2012/main" userId="jessie.genowa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4"/>
    <a:srgbClr val="40404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88" autoAdjust="0"/>
    <p:restoredTop sz="77922" autoAdjust="0"/>
  </p:normalViewPr>
  <p:slideViewPr>
    <p:cSldViewPr snapToGrid="0">
      <p:cViewPr>
        <p:scale>
          <a:sx n="41" d="100"/>
          <a:sy n="41" d="100"/>
        </p:scale>
        <p:origin x="1104" y="3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85" Type="http://schemas.openxmlformats.org/officeDocument/2006/relationships/commentAuthors" Target="commentAuthors.xml"/><Relationship Id="rId3" Type="http://schemas.openxmlformats.org/officeDocument/2006/relationships/slide" Target="slides/slide1.xml"/><Relationship Id="rId84" Type="http://customschemas.google.com/relationships/presentationmetadata" Target="metadata"/><Relationship Id="rId89"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8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notesMaster" Target="notesMasters/notesMaster1.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B9E1DB-D384-4487-8E90-421D72FFC53A}" type="doc">
      <dgm:prSet loTypeId="urn:microsoft.com/office/officeart/2005/8/layout/process1" loCatId="process" qsTypeId="urn:microsoft.com/office/officeart/2005/8/quickstyle/simple1" qsCatId="simple" csTypeId="urn:microsoft.com/office/officeart/2005/8/colors/accent0_1" csCatId="mainScheme" phldr="1"/>
      <dgm:spPr/>
    </dgm:pt>
    <dgm:pt modelId="{616B70A0-FAA1-47D4-BD54-8619BD0A576D}">
      <dgm:prSet phldrT="[Text]" custT="1"/>
      <dgm:spPr/>
      <dgm:t>
        <a:bodyPr/>
        <a:lstStyle/>
        <a:p>
          <a:r>
            <a:rPr lang="en-US" sz="2800" dirty="0">
              <a:solidFill>
                <a:schemeClr val="tx1">
                  <a:lumMod val="75000"/>
                  <a:lumOff val="25000"/>
                </a:schemeClr>
              </a:solidFill>
              <a:latin typeface="Calibri" panose="020F0502020204030204" pitchFamily="34" charset="0"/>
              <a:cs typeface="Calibri" panose="020F0502020204030204" pitchFamily="34" charset="0"/>
            </a:rPr>
            <a:t>Adding vitamins and minerals</a:t>
          </a:r>
        </a:p>
      </dgm:t>
    </dgm:pt>
    <dgm:pt modelId="{69D4C719-4EEC-49F4-8FC3-7F0FEEC56565}" type="parTrans" cxnId="{ED03171E-CE25-4F94-BFA5-46F586484C6B}">
      <dgm:prSet/>
      <dgm:spPr/>
      <dgm:t>
        <a:bodyPr/>
        <a:lstStyle/>
        <a:p>
          <a:endParaRPr lang="en-US">
            <a:solidFill>
              <a:schemeClr val="tx1">
                <a:lumMod val="75000"/>
                <a:lumOff val="25000"/>
              </a:schemeClr>
            </a:solidFill>
          </a:endParaRPr>
        </a:p>
      </dgm:t>
    </dgm:pt>
    <dgm:pt modelId="{CD8024B7-8B9F-44E1-99FE-057D2FE2A170}" type="sibTrans" cxnId="{ED03171E-CE25-4F94-BFA5-46F586484C6B}">
      <dgm:prSet/>
      <dgm:spPr/>
      <dgm:t>
        <a:bodyPr/>
        <a:lstStyle/>
        <a:p>
          <a:endParaRPr lang="en-US">
            <a:solidFill>
              <a:schemeClr val="tx1">
                <a:lumMod val="75000"/>
                <a:lumOff val="25000"/>
              </a:schemeClr>
            </a:solidFill>
          </a:endParaRPr>
        </a:p>
      </dgm:t>
    </dgm:pt>
    <dgm:pt modelId="{25941865-84FC-40AE-AB83-BE773517DBFC}">
      <dgm:prSet phldrT="[Text]" custT="1"/>
      <dgm:spPr/>
      <dgm:t>
        <a:bodyPr/>
        <a:lstStyle/>
        <a:p>
          <a:r>
            <a:rPr lang="en-US" sz="2800" dirty="0">
              <a:solidFill>
                <a:schemeClr val="tx1">
                  <a:lumMod val="75000"/>
                  <a:lumOff val="25000"/>
                </a:schemeClr>
              </a:solidFill>
              <a:latin typeface="Calibri" panose="020F0502020204030204" pitchFamily="34" charset="0"/>
              <a:cs typeface="Calibri" panose="020F0502020204030204" pitchFamily="34" charset="0"/>
            </a:rPr>
            <a:t>during the milling process</a:t>
          </a:r>
        </a:p>
      </dgm:t>
    </dgm:pt>
    <dgm:pt modelId="{30C6A60F-DA69-484E-90C1-519D6834D9CD}" type="parTrans" cxnId="{F0E6996A-87D7-4856-9A7A-511C5B3BCA9A}">
      <dgm:prSet/>
      <dgm:spPr/>
      <dgm:t>
        <a:bodyPr/>
        <a:lstStyle/>
        <a:p>
          <a:endParaRPr lang="en-US">
            <a:solidFill>
              <a:schemeClr val="tx1">
                <a:lumMod val="75000"/>
                <a:lumOff val="25000"/>
              </a:schemeClr>
            </a:solidFill>
          </a:endParaRPr>
        </a:p>
      </dgm:t>
    </dgm:pt>
    <dgm:pt modelId="{13BDE905-04F6-4407-9D79-C5A98DEBF368}" type="sibTrans" cxnId="{F0E6996A-87D7-4856-9A7A-511C5B3BCA9A}">
      <dgm:prSet/>
      <dgm:spPr/>
      <dgm:t>
        <a:bodyPr/>
        <a:lstStyle/>
        <a:p>
          <a:endParaRPr lang="en-US">
            <a:solidFill>
              <a:schemeClr val="tx1">
                <a:lumMod val="75000"/>
                <a:lumOff val="25000"/>
              </a:schemeClr>
            </a:solidFill>
          </a:endParaRPr>
        </a:p>
      </dgm:t>
    </dgm:pt>
    <dgm:pt modelId="{B43B7548-B9E6-4A30-8788-D3F1A06FD7B1}">
      <dgm:prSet phldrT="[Text]" custT="1"/>
      <dgm:spPr/>
      <dgm:t>
        <a:bodyPr/>
        <a:lstStyle/>
        <a:p>
          <a:r>
            <a:rPr lang="en-US" sz="2800" dirty="0">
              <a:solidFill>
                <a:schemeClr val="tx1">
                  <a:lumMod val="75000"/>
                  <a:lumOff val="25000"/>
                </a:schemeClr>
              </a:solidFill>
              <a:latin typeface="Calibri" panose="020F0502020204030204" pitchFamily="34" charset="0"/>
              <a:cs typeface="Calibri" panose="020F0502020204030204" pitchFamily="34" charset="0"/>
            </a:rPr>
            <a:t>to produce more nutritious foods</a:t>
          </a:r>
        </a:p>
      </dgm:t>
    </dgm:pt>
    <dgm:pt modelId="{82719B9C-90A4-4869-9778-E3D80BEE9127}" type="parTrans" cxnId="{C86E4B02-8E94-4EAE-BDE9-959A03B9189D}">
      <dgm:prSet/>
      <dgm:spPr/>
      <dgm:t>
        <a:bodyPr/>
        <a:lstStyle/>
        <a:p>
          <a:endParaRPr lang="en-US">
            <a:solidFill>
              <a:schemeClr val="tx1">
                <a:lumMod val="75000"/>
                <a:lumOff val="25000"/>
              </a:schemeClr>
            </a:solidFill>
          </a:endParaRPr>
        </a:p>
      </dgm:t>
    </dgm:pt>
    <dgm:pt modelId="{4C5476B7-170E-438B-B803-F9F0B38CF20D}" type="sibTrans" cxnId="{C86E4B02-8E94-4EAE-BDE9-959A03B9189D}">
      <dgm:prSet/>
      <dgm:spPr/>
      <dgm:t>
        <a:bodyPr/>
        <a:lstStyle/>
        <a:p>
          <a:endParaRPr lang="en-US">
            <a:solidFill>
              <a:schemeClr val="tx1">
                <a:lumMod val="75000"/>
                <a:lumOff val="25000"/>
              </a:schemeClr>
            </a:solidFill>
          </a:endParaRPr>
        </a:p>
      </dgm:t>
    </dgm:pt>
    <dgm:pt modelId="{48819803-A456-49A8-9A4E-828BE4A640D0}" type="pres">
      <dgm:prSet presAssocID="{0FB9E1DB-D384-4487-8E90-421D72FFC53A}" presName="Name0" presStyleCnt="0">
        <dgm:presLayoutVars>
          <dgm:dir/>
          <dgm:resizeHandles val="exact"/>
        </dgm:presLayoutVars>
      </dgm:prSet>
      <dgm:spPr/>
    </dgm:pt>
    <dgm:pt modelId="{288F8F1E-E1DC-44B7-A7DA-496124753450}" type="pres">
      <dgm:prSet presAssocID="{616B70A0-FAA1-47D4-BD54-8619BD0A576D}" presName="node" presStyleLbl="node1" presStyleIdx="0" presStyleCnt="3">
        <dgm:presLayoutVars>
          <dgm:bulletEnabled val="1"/>
        </dgm:presLayoutVars>
      </dgm:prSet>
      <dgm:spPr/>
    </dgm:pt>
    <dgm:pt modelId="{FFE78AEC-E1CE-483A-B1F4-29B074B4AF4A}" type="pres">
      <dgm:prSet presAssocID="{CD8024B7-8B9F-44E1-99FE-057D2FE2A170}" presName="sibTrans" presStyleLbl="sibTrans2D1" presStyleIdx="0" presStyleCnt="2"/>
      <dgm:spPr/>
    </dgm:pt>
    <dgm:pt modelId="{E5328F64-9EC5-4517-9CC5-9AA37A326F2D}" type="pres">
      <dgm:prSet presAssocID="{CD8024B7-8B9F-44E1-99FE-057D2FE2A170}" presName="connectorText" presStyleLbl="sibTrans2D1" presStyleIdx="0" presStyleCnt="2"/>
      <dgm:spPr/>
    </dgm:pt>
    <dgm:pt modelId="{54F12B53-356E-4CEF-8480-7389EEC06C6A}" type="pres">
      <dgm:prSet presAssocID="{25941865-84FC-40AE-AB83-BE773517DBFC}" presName="node" presStyleLbl="node1" presStyleIdx="1" presStyleCnt="3">
        <dgm:presLayoutVars>
          <dgm:bulletEnabled val="1"/>
        </dgm:presLayoutVars>
      </dgm:prSet>
      <dgm:spPr/>
    </dgm:pt>
    <dgm:pt modelId="{B5377AAD-CED5-4616-B04C-B440271C490D}" type="pres">
      <dgm:prSet presAssocID="{13BDE905-04F6-4407-9D79-C5A98DEBF368}" presName="sibTrans" presStyleLbl="sibTrans2D1" presStyleIdx="1" presStyleCnt="2"/>
      <dgm:spPr/>
    </dgm:pt>
    <dgm:pt modelId="{4E917544-2F77-4D53-83DE-0D36BB764575}" type="pres">
      <dgm:prSet presAssocID="{13BDE905-04F6-4407-9D79-C5A98DEBF368}" presName="connectorText" presStyleLbl="sibTrans2D1" presStyleIdx="1" presStyleCnt="2"/>
      <dgm:spPr/>
    </dgm:pt>
    <dgm:pt modelId="{83EA33E4-C9F3-4C61-A722-434199DF454B}" type="pres">
      <dgm:prSet presAssocID="{B43B7548-B9E6-4A30-8788-D3F1A06FD7B1}" presName="node" presStyleLbl="node1" presStyleIdx="2" presStyleCnt="3">
        <dgm:presLayoutVars>
          <dgm:bulletEnabled val="1"/>
        </dgm:presLayoutVars>
      </dgm:prSet>
      <dgm:spPr/>
    </dgm:pt>
  </dgm:ptLst>
  <dgm:cxnLst>
    <dgm:cxn modelId="{C86E4B02-8E94-4EAE-BDE9-959A03B9189D}" srcId="{0FB9E1DB-D384-4487-8E90-421D72FFC53A}" destId="{B43B7548-B9E6-4A30-8788-D3F1A06FD7B1}" srcOrd="2" destOrd="0" parTransId="{82719B9C-90A4-4869-9778-E3D80BEE9127}" sibTransId="{4C5476B7-170E-438B-B803-F9F0B38CF20D}"/>
    <dgm:cxn modelId="{0419E60F-1EF6-44C0-A9E0-50880799E4F4}" type="presOf" srcId="{0FB9E1DB-D384-4487-8E90-421D72FFC53A}" destId="{48819803-A456-49A8-9A4E-828BE4A640D0}" srcOrd="0" destOrd="0" presId="urn:microsoft.com/office/officeart/2005/8/layout/process1"/>
    <dgm:cxn modelId="{E28CF71C-C04C-44D8-B4B4-B5261D0A743F}" type="presOf" srcId="{13BDE905-04F6-4407-9D79-C5A98DEBF368}" destId="{B5377AAD-CED5-4616-B04C-B440271C490D}" srcOrd="0" destOrd="0" presId="urn:microsoft.com/office/officeart/2005/8/layout/process1"/>
    <dgm:cxn modelId="{ED03171E-CE25-4F94-BFA5-46F586484C6B}" srcId="{0FB9E1DB-D384-4487-8E90-421D72FFC53A}" destId="{616B70A0-FAA1-47D4-BD54-8619BD0A576D}" srcOrd="0" destOrd="0" parTransId="{69D4C719-4EEC-49F4-8FC3-7F0FEEC56565}" sibTransId="{CD8024B7-8B9F-44E1-99FE-057D2FE2A170}"/>
    <dgm:cxn modelId="{F0E6996A-87D7-4856-9A7A-511C5B3BCA9A}" srcId="{0FB9E1DB-D384-4487-8E90-421D72FFC53A}" destId="{25941865-84FC-40AE-AB83-BE773517DBFC}" srcOrd="1" destOrd="0" parTransId="{30C6A60F-DA69-484E-90C1-519D6834D9CD}" sibTransId="{13BDE905-04F6-4407-9D79-C5A98DEBF368}"/>
    <dgm:cxn modelId="{CDBDFC4C-30D0-4EE7-A57A-C3E39606229F}" type="presOf" srcId="{616B70A0-FAA1-47D4-BD54-8619BD0A576D}" destId="{288F8F1E-E1DC-44B7-A7DA-496124753450}" srcOrd="0" destOrd="0" presId="urn:microsoft.com/office/officeart/2005/8/layout/process1"/>
    <dgm:cxn modelId="{4C57828A-E698-4B18-AE6E-3305C7C7D6C2}" type="presOf" srcId="{25941865-84FC-40AE-AB83-BE773517DBFC}" destId="{54F12B53-356E-4CEF-8480-7389EEC06C6A}" srcOrd="0" destOrd="0" presId="urn:microsoft.com/office/officeart/2005/8/layout/process1"/>
    <dgm:cxn modelId="{41D08CA1-1527-4EF8-9AE8-B8DA33921D36}" type="presOf" srcId="{13BDE905-04F6-4407-9D79-C5A98DEBF368}" destId="{4E917544-2F77-4D53-83DE-0D36BB764575}" srcOrd="1" destOrd="0" presId="urn:microsoft.com/office/officeart/2005/8/layout/process1"/>
    <dgm:cxn modelId="{6F3957B9-8161-4BFC-A70B-B059112C0A7B}" type="presOf" srcId="{CD8024B7-8B9F-44E1-99FE-057D2FE2A170}" destId="{E5328F64-9EC5-4517-9CC5-9AA37A326F2D}" srcOrd="1" destOrd="0" presId="urn:microsoft.com/office/officeart/2005/8/layout/process1"/>
    <dgm:cxn modelId="{0AE0EBE7-BECF-44F6-BBF3-5E34AD6130CB}" type="presOf" srcId="{CD8024B7-8B9F-44E1-99FE-057D2FE2A170}" destId="{FFE78AEC-E1CE-483A-B1F4-29B074B4AF4A}" srcOrd="0" destOrd="0" presId="urn:microsoft.com/office/officeart/2005/8/layout/process1"/>
    <dgm:cxn modelId="{6903C5EC-367B-4938-B617-569B5F71F943}" type="presOf" srcId="{B43B7548-B9E6-4A30-8788-D3F1A06FD7B1}" destId="{83EA33E4-C9F3-4C61-A722-434199DF454B}" srcOrd="0" destOrd="0" presId="urn:microsoft.com/office/officeart/2005/8/layout/process1"/>
    <dgm:cxn modelId="{B220BDA4-41C5-4C60-9B7E-B45D18BABE26}" type="presParOf" srcId="{48819803-A456-49A8-9A4E-828BE4A640D0}" destId="{288F8F1E-E1DC-44B7-A7DA-496124753450}" srcOrd="0" destOrd="0" presId="urn:microsoft.com/office/officeart/2005/8/layout/process1"/>
    <dgm:cxn modelId="{610215A6-B2D4-4874-B328-4BEF33BC629B}" type="presParOf" srcId="{48819803-A456-49A8-9A4E-828BE4A640D0}" destId="{FFE78AEC-E1CE-483A-B1F4-29B074B4AF4A}" srcOrd="1" destOrd="0" presId="urn:microsoft.com/office/officeart/2005/8/layout/process1"/>
    <dgm:cxn modelId="{ECA87B80-4E21-44BD-8B2B-E6DC4FB3E0F6}" type="presParOf" srcId="{FFE78AEC-E1CE-483A-B1F4-29B074B4AF4A}" destId="{E5328F64-9EC5-4517-9CC5-9AA37A326F2D}" srcOrd="0" destOrd="0" presId="urn:microsoft.com/office/officeart/2005/8/layout/process1"/>
    <dgm:cxn modelId="{97377FCB-2FF1-455E-B502-6B717BC813CF}" type="presParOf" srcId="{48819803-A456-49A8-9A4E-828BE4A640D0}" destId="{54F12B53-356E-4CEF-8480-7389EEC06C6A}" srcOrd="2" destOrd="0" presId="urn:microsoft.com/office/officeart/2005/8/layout/process1"/>
    <dgm:cxn modelId="{17684ED4-0CE5-4F01-A516-8704A523E132}" type="presParOf" srcId="{48819803-A456-49A8-9A4E-828BE4A640D0}" destId="{B5377AAD-CED5-4616-B04C-B440271C490D}" srcOrd="3" destOrd="0" presId="urn:microsoft.com/office/officeart/2005/8/layout/process1"/>
    <dgm:cxn modelId="{04027B06-88D4-4789-B1B8-05119271F2BE}" type="presParOf" srcId="{B5377AAD-CED5-4616-B04C-B440271C490D}" destId="{4E917544-2F77-4D53-83DE-0D36BB764575}" srcOrd="0" destOrd="0" presId="urn:microsoft.com/office/officeart/2005/8/layout/process1"/>
    <dgm:cxn modelId="{34F1344A-E094-42CA-AD1A-8246DB124EAE}" type="presParOf" srcId="{48819803-A456-49A8-9A4E-828BE4A640D0}" destId="{83EA33E4-C9F3-4C61-A722-434199DF454B}"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7935E-52C6-47E3-B494-FDE5995EBEAE}" type="doc">
      <dgm:prSet loTypeId="urn:microsoft.com/office/officeart/2005/8/layout/lProcess3" loCatId="process" qsTypeId="urn:microsoft.com/office/officeart/2005/8/quickstyle/simple1" qsCatId="simple" csTypeId="urn:microsoft.com/office/officeart/2005/8/colors/accent5_5" csCatId="accent5" phldr="1"/>
      <dgm:spPr/>
      <dgm:t>
        <a:bodyPr/>
        <a:lstStyle/>
        <a:p>
          <a:endParaRPr lang="en-US"/>
        </a:p>
      </dgm:t>
    </dgm:pt>
    <dgm:pt modelId="{58D7AEED-E81C-4EAD-A9F4-53BFE5B50E27}">
      <dgm:prSet phldrT="[Text]" custT="1"/>
      <dgm:spPr/>
      <dgm:t>
        <a:bodyPr/>
        <a:lstStyle/>
        <a:p>
          <a:r>
            <a:rPr lang="en-US" sz="4800" b="1">
              <a:latin typeface="Calibri" panose="020F0502020204030204" pitchFamily="34" charset="0"/>
              <a:cs typeface="Calibri" panose="020F0502020204030204" pitchFamily="34" charset="0"/>
            </a:rPr>
            <a:t>1:12</a:t>
          </a:r>
          <a:endParaRPr lang="en-US" sz="4800" b="1" dirty="0">
            <a:latin typeface="Calibri" panose="020F0502020204030204" pitchFamily="34" charset="0"/>
            <a:cs typeface="Calibri" panose="020F0502020204030204" pitchFamily="34" charset="0"/>
          </a:endParaRPr>
        </a:p>
      </dgm:t>
    </dgm:pt>
    <dgm:pt modelId="{4472C2BF-11A3-42DE-ADB5-3A51BD1B9BE0}" type="parTrans" cxnId="{B66DDEFE-4159-4409-8968-587C283776A9}">
      <dgm:prSet/>
      <dgm:spPr/>
      <dgm:t>
        <a:bodyPr/>
        <a:lstStyle/>
        <a:p>
          <a:endParaRPr lang="en-US" sz="2000">
            <a:latin typeface="Calibri" panose="020F0502020204030204" pitchFamily="34" charset="0"/>
            <a:cs typeface="Calibri" panose="020F0502020204030204" pitchFamily="34" charset="0"/>
          </a:endParaRPr>
        </a:p>
      </dgm:t>
    </dgm:pt>
    <dgm:pt modelId="{DCB5632A-9622-4A95-A0ED-A75C8F1A1797}" type="sibTrans" cxnId="{B66DDEFE-4159-4409-8968-587C283776A9}">
      <dgm:prSet/>
      <dgm:spPr/>
      <dgm:t>
        <a:bodyPr/>
        <a:lstStyle/>
        <a:p>
          <a:endParaRPr lang="en-US" sz="2000">
            <a:latin typeface="Calibri" panose="020F0502020204030204" pitchFamily="34" charset="0"/>
            <a:cs typeface="Calibri" panose="020F0502020204030204" pitchFamily="34" charset="0"/>
          </a:endParaRPr>
        </a:p>
      </dgm:t>
    </dgm:pt>
    <dgm:pt modelId="{AE24963A-1B88-4A98-8200-3FCCBC38BEA0}">
      <dgm:prSet phldrT="[Text]" custT="1"/>
      <dgm:spPr/>
      <dgm:t>
        <a:bodyPr/>
        <a:lstStyle/>
        <a:p>
          <a:r>
            <a:rPr lang="en-US" sz="4400" dirty="0">
              <a:solidFill>
                <a:schemeClr val="tx1">
                  <a:lumMod val="75000"/>
                  <a:lumOff val="25000"/>
                </a:schemeClr>
              </a:solidFill>
              <a:latin typeface="Calibri" panose="020F0502020204030204" pitchFamily="34" charset="0"/>
              <a:cs typeface="Calibri" panose="020F0502020204030204" pitchFamily="34" charset="0"/>
            </a:rPr>
            <a:t>Chile</a:t>
          </a:r>
          <a:r>
            <a:rPr lang="en-US" sz="6000" dirty="0">
              <a:solidFill>
                <a:schemeClr val="tx1">
                  <a:lumMod val="75000"/>
                  <a:lumOff val="25000"/>
                </a:schemeClr>
              </a:solidFill>
              <a:latin typeface="Calibri" panose="020F0502020204030204" pitchFamily="34" charset="0"/>
              <a:cs typeface="Calibri" panose="020F0502020204030204" pitchFamily="34" charset="0"/>
            </a:rPr>
            <a:t> </a:t>
          </a:r>
        </a:p>
      </dgm:t>
    </dgm:pt>
    <dgm:pt modelId="{7A5F2650-0F8D-4679-806D-A8D2C403A693}" type="parTrans" cxnId="{D07E496C-A5F8-4346-9AA8-2532C2A48705}">
      <dgm:prSet/>
      <dgm:spPr/>
      <dgm:t>
        <a:bodyPr/>
        <a:lstStyle/>
        <a:p>
          <a:endParaRPr lang="en-US" sz="2000">
            <a:latin typeface="Calibri" panose="020F0502020204030204" pitchFamily="34" charset="0"/>
            <a:cs typeface="Calibri" panose="020F0502020204030204" pitchFamily="34" charset="0"/>
          </a:endParaRPr>
        </a:p>
      </dgm:t>
    </dgm:pt>
    <dgm:pt modelId="{B39949F0-799B-4471-88CD-54A578FFC73F}" type="sibTrans" cxnId="{D07E496C-A5F8-4346-9AA8-2532C2A48705}">
      <dgm:prSet/>
      <dgm:spPr/>
      <dgm:t>
        <a:bodyPr/>
        <a:lstStyle/>
        <a:p>
          <a:endParaRPr lang="en-US" sz="2000">
            <a:latin typeface="Calibri" panose="020F0502020204030204" pitchFamily="34" charset="0"/>
            <a:cs typeface="Calibri" panose="020F0502020204030204" pitchFamily="34" charset="0"/>
          </a:endParaRPr>
        </a:p>
      </dgm:t>
    </dgm:pt>
    <dgm:pt modelId="{F7BBF991-61EC-43A0-8106-1E346AECAB27}">
      <dgm:prSet phldrT="[Text]" custT="1"/>
      <dgm:spPr/>
      <dgm:t>
        <a:bodyPr/>
        <a:lstStyle/>
        <a:p>
          <a:r>
            <a:rPr lang="en-US" sz="4800" b="1">
              <a:latin typeface="Calibri" panose="020F0502020204030204" pitchFamily="34" charset="0"/>
              <a:cs typeface="Calibri" panose="020F0502020204030204" pitchFamily="34" charset="0"/>
            </a:rPr>
            <a:t>1:30</a:t>
          </a:r>
          <a:endParaRPr lang="en-US" sz="4800" b="1" dirty="0">
            <a:latin typeface="Calibri" panose="020F0502020204030204" pitchFamily="34" charset="0"/>
            <a:cs typeface="Calibri" panose="020F0502020204030204" pitchFamily="34" charset="0"/>
          </a:endParaRPr>
        </a:p>
      </dgm:t>
    </dgm:pt>
    <dgm:pt modelId="{A4A79086-E969-49F3-928E-F17BE9B425B1}" type="parTrans" cxnId="{7F0145F1-4474-4D84-A9FC-6232D8D1C463}">
      <dgm:prSet/>
      <dgm:spPr/>
      <dgm:t>
        <a:bodyPr/>
        <a:lstStyle/>
        <a:p>
          <a:endParaRPr lang="en-US" sz="2000">
            <a:latin typeface="Calibri" panose="020F0502020204030204" pitchFamily="34" charset="0"/>
            <a:cs typeface="Calibri" panose="020F0502020204030204" pitchFamily="34" charset="0"/>
          </a:endParaRPr>
        </a:p>
      </dgm:t>
    </dgm:pt>
    <dgm:pt modelId="{B70B27CF-5C95-4CF7-9DAF-1FB864652936}" type="sibTrans" cxnId="{7F0145F1-4474-4D84-A9FC-6232D8D1C463}">
      <dgm:prSet/>
      <dgm:spPr/>
      <dgm:t>
        <a:bodyPr/>
        <a:lstStyle/>
        <a:p>
          <a:endParaRPr lang="en-US" sz="2000">
            <a:latin typeface="Calibri" panose="020F0502020204030204" pitchFamily="34" charset="0"/>
            <a:cs typeface="Calibri" panose="020F0502020204030204" pitchFamily="34" charset="0"/>
          </a:endParaRPr>
        </a:p>
      </dgm:t>
    </dgm:pt>
    <dgm:pt modelId="{11B5F1A8-2426-4AAC-9461-A0911B2D19E4}">
      <dgm:prSet phldrT="[Text]" custT="1"/>
      <dgm:spPr/>
      <dgm:t>
        <a:bodyPr/>
        <a:lstStyle/>
        <a:p>
          <a:r>
            <a:rPr lang="en-US" sz="4400" dirty="0">
              <a:solidFill>
                <a:schemeClr val="tx1">
                  <a:lumMod val="75000"/>
                  <a:lumOff val="25000"/>
                </a:schemeClr>
              </a:solidFill>
              <a:latin typeface="Calibri" panose="020F0502020204030204" pitchFamily="34" charset="0"/>
              <a:cs typeface="Calibri" panose="020F0502020204030204" pitchFamily="34" charset="0"/>
            </a:rPr>
            <a:t>South Africa</a:t>
          </a:r>
          <a:endParaRPr lang="en-US" sz="3600" baseline="30000" dirty="0">
            <a:solidFill>
              <a:schemeClr val="tx1">
                <a:lumMod val="75000"/>
                <a:lumOff val="25000"/>
              </a:schemeClr>
            </a:solidFill>
            <a:latin typeface="Calibri" panose="020F0502020204030204" pitchFamily="34" charset="0"/>
            <a:cs typeface="Calibri" panose="020F0502020204030204" pitchFamily="34" charset="0"/>
          </a:endParaRPr>
        </a:p>
      </dgm:t>
    </dgm:pt>
    <dgm:pt modelId="{472CB5D3-08F0-474E-A10E-75E5A950B208}" type="parTrans" cxnId="{00ED0062-BA30-44D3-BEA2-CB9D30631805}">
      <dgm:prSet/>
      <dgm:spPr/>
      <dgm:t>
        <a:bodyPr/>
        <a:lstStyle/>
        <a:p>
          <a:endParaRPr lang="en-US" sz="2000">
            <a:latin typeface="Calibri" panose="020F0502020204030204" pitchFamily="34" charset="0"/>
            <a:cs typeface="Calibri" panose="020F0502020204030204" pitchFamily="34" charset="0"/>
          </a:endParaRPr>
        </a:p>
      </dgm:t>
    </dgm:pt>
    <dgm:pt modelId="{B1A9ADD0-0B56-46A8-AE12-431A1D6BF996}" type="sibTrans" cxnId="{00ED0062-BA30-44D3-BEA2-CB9D30631805}">
      <dgm:prSet/>
      <dgm:spPr/>
      <dgm:t>
        <a:bodyPr/>
        <a:lstStyle/>
        <a:p>
          <a:endParaRPr lang="en-US" sz="2000">
            <a:latin typeface="Calibri" panose="020F0502020204030204" pitchFamily="34" charset="0"/>
            <a:cs typeface="Calibri" panose="020F0502020204030204" pitchFamily="34" charset="0"/>
          </a:endParaRPr>
        </a:p>
      </dgm:t>
    </dgm:pt>
    <dgm:pt modelId="{69757ACC-49C2-4EA3-A30D-2BCD48946009}">
      <dgm:prSet phldrT="[Text]" custT="1"/>
      <dgm:spPr/>
      <dgm:t>
        <a:bodyPr/>
        <a:lstStyle/>
        <a:p>
          <a:r>
            <a:rPr lang="en-US" sz="4800" b="1">
              <a:latin typeface="Calibri" panose="020F0502020204030204" pitchFamily="34" charset="0"/>
              <a:cs typeface="Calibri" panose="020F0502020204030204" pitchFamily="34" charset="0"/>
            </a:rPr>
            <a:t>1:48</a:t>
          </a:r>
          <a:endParaRPr lang="en-US" sz="4800" b="1" dirty="0">
            <a:latin typeface="Calibri" panose="020F0502020204030204" pitchFamily="34" charset="0"/>
            <a:cs typeface="Calibri" panose="020F0502020204030204" pitchFamily="34" charset="0"/>
          </a:endParaRPr>
        </a:p>
      </dgm:t>
    </dgm:pt>
    <dgm:pt modelId="{550C16B2-4B14-4AAC-A9B6-6DFC34717A7C}" type="parTrans" cxnId="{8C7D9260-1C31-4FE7-9A5B-E7FD333B0843}">
      <dgm:prSet/>
      <dgm:spPr/>
      <dgm:t>
        <a:bodyPr/>
        <a:lstStyle/>
        <a:p>
          <a:endParaRPr lang="en-US" sz="2000">
            <a:latin typeface="Calibri" panose="020F0502020204030204" pitchFamily="34" charset="0"/>
            <a:cs typeface="Calibri" panose="020F0502020204030204" pitchFamily="34" charset="0"/>
          </a:endParaRPr>
        </a:p>
      </dgm:t>
    </dgm:pt>
    <dgm:pt modelId="{D2BA96D9-5BFA-4664-ACAA-2595804B13FB}" type="sibTrans" cxnId="{8C7D9260-1C31-4FE7-9A5B-E7FD333B0843}">
      <dgm:prSet/>
      <dgm:spPr/>
      <dgm:t>
        <a:bodyPr/>
        <a:lstStyle/>
        <a:p>
          <a:endParaRPr lang="en-US" sz="2000">
            <a:latin typeface="Calibri" panose="020F0502020204030204" pitchFamily="34" charset="0"/>
            <a:cs typeface="Calibri" panose="020F0502020204030204" pitchFamily="34" charset="0"/>
          </a:endParaRPr>
        </a:p>
      </dgm:t>
    </dgm:pt>
    <dgm:pt modelId="{412FCAA5-09AD-45D1-974B-486A715CD648}">
      <dgm:prSet phldrT="[Text]" custT="1"/>
      <dgm:spPr/>
      <dgm:t>
        <a:bodyPr/>
        <a:lstStyle/>
        <a:p>
          <a:r>
            <a:rPr lang="en-US" sz="4400" dirty="0">
              <a:solidFill>
                <a:schemeClr val="tx1">
                  <a:lumMod val="75000"/>
                  <a:lumOff val="25000"/>
                </a:schemeClr>
              </a:solidFill>
              <a:latin typeface="Calibri" panose="020F0502020204030204" pitchFamily="34" charset="0"/>
              <a:cs typeface="Calibri" panose="020F0502020204030204" pitchFamily="34" charset="0"/>
            </a:rPr>
            <a:t>United States</a:t>
          </a:r>
          <a:endParaRPr lang="en-US" sz="3600" baseline="30000" dirty="0">
            <a:solidFill>
              <a:schemeClr val="tx1">
                <a:lumMod val="75000"/>
                <a:lumOff val="25000"/>
              </a:schemeClr>
            </a:solidFill>
            <a:latin typeface="Calibri" panose="020F0502020204030204" pitchFamily="34" charset="0"/>
            <a:cs typeface="Calibri" panose="020F0502020204030204" pitchFamily="34" charset="0"/>
          </a:endParaRPr>
        </a:p>
      </dgm:t>
    </dgm:pt>
    <dgm:pt modelId="{96990CD9-7982-4D1D-B5EF-28358DCC0AB6}" type="parTrans" cxnId="{7FCCFBFE-9AF0-441A-A0C0-5B06B64E8543}">
      <dgm:prSet/>
      <dgm:spPr/>
      <dgm:t>
        <a:bodyPr/>
        <a:lstStyle/>
        <a:p>
          <a:endParaRPr lang="en-US" sz="2000">
            <a:latin typeface="Calibri" panose="020F0502020204030204" pitchFamily="34" charset="0"/>
            <a:cs typeface="Calibri" panose="020F0502020204030204" pitchFamily="34" charset="0"/>
          </a:endParaRPr>
        </a:p>
      </dgm:t>
    </dgm:pt>
    <dgm:pt modelId="{6EA524B1-34FA-404B-890F-5B4218B99101}" type="sibTrans" cxnId="{7FCCFBFE-9AF0-441A-A0C0-5B06B64E8543}">
      <dgm:prSet/>
      <dgm:spPr/>
      <dgm:t>
        <a:bodyPr/>
        <a:lstStyle/>
        <a:p>
          <a:endParaRPr lang="en-US" sz="2000">
            <a:latin typeface="Calibri" panose="020F0502020204030204" pitchFamily="34" charset="0"/>
            <a:cs typeface="Calibri" panose="020F0502020204030204" pitchFamily="34" charset="0"/>
          </a:endParaRPr>
        </a:p>
      </dgm:t>
    </dgm:pt>
    <dgm:pt modelId="{E7734683-01EA-4C75-AC27-39690518F409}" type="pres">
      <dgm:prSet presAssocID="{8277935E-52C6-47E3-B494-FDE5995EBEAE}" presName="Name0" presStyleCnt="0">
        <dgm:presLayoutVars>
          <dgm:chPref val="3"/>
          <dgm:dir/>
          <dgm:animLvl val="lvl"/>
          <dgm:resizeHandles/>
        </dgm:presLayoutVars>
      </dgm:prSet>
      <dgm:spPr/>
    </dgm:pt>
    <dgm:pt modelId="{44F8213D-79DD-4A44-9D81-FA82289B9E74}" type="pres">
      <dgm:prSet presAssocID="{58D7AEED-E81C-4EAD-A9F4-53BFE5B50E27}" presName="horFlow" presStyleCnt="0"/>
      <dgm:spPr/>
    </dgm:pt>
    <dgm:pt modelId="{3D0F6FF0-322D-4BEC-AACF-539343120B06}" type="pres">
      <dgm:prSet presAssocID="{58D7AEED-E81C-4EAD-A9F4-53BFE5B50E27}" presName="bigChev" presStyleLbl="node1" presStyleIdx="0" presStyleCnt="3"/>
      <dgm:spPr/>
    </dgm:pt>
    <dgm:pt modelId="{7C2D0B6F-518B-4E62-90DA-9760BD86EE0C}" type="pres">
      <dgm:prSet presAssocID="{7A5F2650-0F8D-4679-806D-A8D2C403A693}" presName="parTrans" presStyleCnt="0"/>
      <dgm:spPr/>
    </dgm:pt>
    <dgm:pt modelId="{17FF38F6-ADC2-4140-AB08-D0A5598BC279}" type="pres">
      <dgm:prSet presAssocID="{AE24963A-1B88-4A98-8200-3FCCBC38BEA0}" presName="node" presStyleLbl="alignAccFollowNode1" presStyleIdx="0" presStyleCnt="3" custScaleX="146915">
        <dgm:presLayoutVars>
          <dgm:bulletEnabled val="1"/>
        </dgm:presLayoutVars>
      </dgm:prSet>
      <dgm:spPr/>
    </dgm:pt>
    <dgm:pt modelId="{5593DDA4-B6EC-4579-83E9-0663A4FA892E}" type="pres">
      <dgm:prSet presAssocID="{58D7AEED-E81C-4EAD-A9F4-53BFE5B50E27}" presName="vSp" presStyleCnt="0"/>
      <dgm:spPr/>
    </dgm:pt>
    <dgm:pt modelId="{9693317B-44CF-4CBB-9C78-4951D4F88204}" type="pres">
      <dgm:prSet presAssocID="{F7BBF991-61EC-43A0-8106-1E346AECAB27}" presName="horFlow" presStyleCnt="0"/>
      <dgm:spPr/>
    </dgm:pt>
    <dgm:pt modelId="{24F14D6C-44C9-48B6-AF76-2903A1CCF940}" type="pres">
      <dgm:prSet presAssocID="{F7BBF991-61EC-43A0-8106-1E346AECAB27}" presName="bigChev" presStyleLbl="node1" presStyleIdx="1" presStyleCnt="3" custScaleX="134009"/>
      <dgm:spPr/>
    </dgm:pt>
    <dgm:pt modelId="{78EB75DF-77AC-4F71-99FD-CB51B6F0134A}" type="pres">
      <dgm:prSet presAssocID="{472CB5D3-08F0-474E-A10E-75E5A950B208}" presName="parTrans" presStyleCnt="0"/>
      <dgm:spPr/>
    </dgm:pt>
    <dgm:pt modelId="{485A6506-E41E-44C2-A95D-F1F10DEB6954}" type="pres">
      <dgm:prSet presAssocID="{11B5F1A8-2426-4AAC-9461-A0911B2D19E4}" presName="node" presStyleLbl="alignAccFollowNode1" presStyleIdx="1" presStyleCnt="3" custScaleX="239913">
        <dgm:presLayoutVars>
          <dgm:bulletEnabled val="1"/>
        </dgm:presLayoutVars>
      </dgm:prSet>
      <dgm:spPr/>
    </dgm:pt>
    <dgm:pt modelId="{8EBD972B-4B16-46E7-B6DC-2149C505114F}" type="pres">
      <dgm:prSet presAssocID="{F7BBF991-61EC-43A0-8106-1E346AECAB27}" presName="vSp" presStyleCnt="0"/>
      <dgm:spPr/>
    </dgm:pt>
    <dgm:pt modelId="{F397073B-D3C7-4D84-B913-48B9CA1118E4}" type="pres">
      <dgm:prSet presAssocID="{69757ACC-49C2-4EA3-A30D-2BCD48946009}" presName="horFlow" presStyleCnt="0"/>
      <dgm:spPr/>
    </dgm:pt>
    <dgm:pt modelId="{8B02491C-2931-4B21-8720-B6A0D7191073}" type="pres">
      <dgm:prSet presAssocID="{69757ACC-49C2-4EA3-A30D-2BCD48946009}" presName="bigChev" presStyleLbl="node1" presStyleIdx="2" presStyleCnt="3" custScaleX="186883"/>
      <dgm:spPr/>
    </dgm:pt>
    <dgm:pt modelId="{390F7644-A17B-441B-A96E-FF5C0C23A8B6}" type="pres">
      <dgm:prSet presAssocID="{96990CD9-7982-4D1D-B5EF-28358DCC0AB6}" presName="parTrans" presStyleCnt="0"/>
      <dgm:spPr/>
    </dgm:pt>
    <dgm:pt modelId="{A1014CBA-7CC7-4392-A62B-DF490681743D}" type="pres">
      <dgm:prSet presAssocID="{412FCAA5-09AD-45D1-974B-486A715CD648}" presName="node" presStyleLbl="alignAccFollowNode1" presStyleIdx="2" presStyleCnt="3" custScaleX="235987">
        <dgm:presLayoutVars>
          <dgm:bulletEnabled val="1"/>
        </dgm:presLayoutVars>
      </dgm:prSet>
      <dgm:spPr/>
    </dgm:pt>
  </dgm:ptLst>
  <dgm:cxnLst>
    <dgm:cxn modelId="{8C7D9260-1C31-4FE7-9A5B-E7FD333B0843}" srcId="{8277935E-52C6-47E3-B494-FDE5995EBEAE}" destId="{69757ACC-49C2-4EA3-A30D-2BCD48946009}" srcOrd="2" destOrd="0" parTransId="{550C16B2-4B14-4AAC-A9B6-6DFC34717A7C}" sibTransId="{D2BA96D9-5BFA-4664-ACAA-2595804B13FB}"/>
    <dgm:cxn modelId="{00ED0062-BA30-44D3-BEA2-CB9D30631805}" srcId="{F7BBF991-61EC-43A0-8106-1E346AECAB27}" destId="{11B5F1A8-2426-4AAC-9461-A0911B2D19E4}" srcOrd="0" destOrd="0" parTransId="{472CB5D3-08F0-474E-A10E-75E5A950B208}" sibTransId="{B1A9ADD0-0B56-46A8-AE12-431A1D6BF996}"/>
    <dgm:cxn modelId="{BAEEF668-783C-472C-81B5-4E9C276A24D7}" type="presOf" srcId="{AE24963A-1B88-4A98-8200-3FCCBC38BEA0}" destId="{17FF38F6-ADC2-4140-AB08-D0A5598BC279}" srcOrd="0" destOrd="0" presId="urn:microsoft.com/office/officeart/2005/8/layout/lProcess3"/>
    <dgm:cxn modelId="{D07E496C-A5F8-4346-9AA8-2532C2A48705}" srcId="{58D7AEED-E81C-4EAD-A9F4-53BFE5B50E27}" destId="{AE24963A-1B88-4A98-8200-3FCCBC38BEA0}" srcOrd="0" destOrd="0" parTransId="{7A5F2650-0F8D-4679-806D-A8D2C403A693}" sibTransId="{B39949F0-799B-4471-88CD-54A578FFC73F}"/>
    <dgm:cxn modelId="{A3948D88-1BF3-4333-92D5-37ED30FD83FF}" type="presOf" srcId="{69757ACC-49C2-4EA3-A30D-2BCD48946009}" destId="{8B02491C-2931-4B21-8720-B6A0D7191073}" srcOrd="0" destOrd="0" presId="urn:microsoft.com/office/officeart/2005/8/layout/lProcess3"/>
    <dgm:cxn modelId="{4B16079D-F02E-4A0A-92D0-DCE6F4672160}" type="presOf" srcId="{F7BBF991-61EC-43A0-8106-1E346AECAB27}" destId="{24F14D6C-44C9-48B6-AF76-2903A1CCF940}" srcOrd="0" destOrd="0" presId="urn:microsoft.com/office/officeart/2005/8/layout/lProcess3"/>
    <dgm:cxn modelId="{BB7234C7-F72F-4F81-AA43-30D7B58B0ED3}" type="presOf" srcId="{58D7AEED-E81C-4EAD-A9F4-53BFE5B50E27}" destId="{3D0F6FF0-322D-4BEC-AACF-539343120B06}" srcOrd="0" destOrd="0" presId="urn:microsoft.com/office/officeart/2005/8/layout/lProcess3"/>
    <dgm:cxn modelId="{054154DB-7812-4FE8-9D5D-D6D686EC55F7}" type="presOf" srcId="{11B5F1A8-2426-4AAC-9461-A0911B2D19E4}" destId="{485A6506-E41E-44C2-A95D-F1F10DEB6954}" srcOrd="0" destOrd="0" presId="urn:microsoft.com/office/officeart/2005/8/layout/lProcess3"/>
    <dgm:cxn modelId="{310FCCE8-B99E-40F0-9BB2-A87052225F90}" type="presOf" srcId="{412FCAA5-09AD-45D1-974B-486A715CD648}" destId="{A1014CBA-7CC7-4392-A62B-DF490681743D}" srcOrd="0" destOrd="0" presId="urn:microsoft.com/office/officeart/2005/8/layout/lProcess3"/>
    <dgm:cxn modelId="{7F0145F1-4474-4D84-A9FC-6232D8D1C463}" srcId="{8277935E-52C6-47E3-B494-FDE5995EBEAE}" destId="{F7BBF991-61EC-43A0-8106-1E346AECAB27}" srcOrd="1" destOrd="0" parTransId="{A4A79086-E969-49F3-928E-F17BE9B425B1}" sibTransId="{B70B27CF-5C95-4CF7-9DAF-1FB864652936}"/>
    <dgm:cxn modelId="{2A2B3FFA-F11C-467A-B17A-5776C781C2EE}" type="presOf" srcId="{8277935E-52C6-47E3-B494-FDE5995EBEAE}" destId="{E7734683-01EA-4C75-AC27-39690518F409}" srcOrd="0" destOrd="0" presId="urn:microsoft.com/office/officeart/2005/8/layout/lProcess3"/>
    <dgm:cxn modelId="{B66DDEFE-4159-4409-8968-587C283776A9}" srcId="{8277935E-52C6-47E3-B494-FDE5995EBEAE}" destId="{58D7AEED-E81C-4EAD-A9F4-53BFE5B50E27}" srcOrd="0" destOrd="0" parTransId="{4472C2BF-11A3-42DE-ADB5-3A51BD1B9BE0}" sibTransId="{DCB5632A-9622-4A95-A0ED-A75C8F1A1797}"/>
    <dgm:cxn modelId="{7FCCFBFE-9AF0-441A-A0C0-5B06B64E8543}" srcId="{69757ACC-49C2-4EA3-A30D-2BCD48946009}" destId="{412FCAA5-09AD-45D1-974B-486A715CD648}" srcOrd="0" destOrd="0" parTransId="{96990CD9-7982-4D1D-B5EF-28358DCC0AB6}" sibTransId="{6EA524B1-34FA-404B-890F-5B4218B99101}"/>
    <dgm:cxn modelId="{82133BFD-B8B0-4265-8C2C-84B68DEF7354}" type="presParOf" srcId="{E7734683-01EA-4C75-AC27-39690518F409}" destId="{44F8213D-79DD-4A44-9D81-FA82289B9E74}" srcOrd="0" destOrd="0" presId="urn:microsoft.com/office/officeart/2005/8/layout/lProcess3"/>
    <dgm:cxn modelId="{36D277D7-1AA7-4E95-A63C-0EAB0446CF84}" type="presParOf" srcId="{44F8213D-79DD-4A44-9D81-FA82289B9E74}" destId="{3D0F6FF0-322D-4BEC-AACF-539343120B06}" srcOrd="0" destOrd="0" presId="urn:microsoft.com/office/officeart/2005/8/layout/lProcess3"/>
    <dgm:cxn modelId="{04C87875-BF16-4704-9FC4-31FEE41E7908}" type="presParOf" srcId="{44F8213D-79DD-4A44-9D81-FA82289B9E74}" destId="{7C2D0B6F-518B-4E62-90DA-9760BD86EE0C}" srcOrd="1" destOrd="0" presId="urn:microsoft.com/office/officeart/2005/8/layout/lProcess3"/>
    <dgm:cxn modelId="{CAFB6F49-EF30-4AE6-A51E-4EA06DD7A856}" type="presParOf" srcId="{44F8213D-79DD-4A44-9D81-FA82289B9E74}" destId="{17FF38F6-ADC2-4140-AB08-D0A5598BC279}" srcOrd="2" destOrd="0" presId="urn:microsoft.com/office/officeart/2005/8/layout/lProcess3"/>
    <dgm:cxn modelId="{68E721F8-E805-40A1-B947-01EFFB1C6D76}" type="presParOf" srcId="{E7734683-01EA-4C75-AC27-39690518F409}" destId="{5593DDA4-B6EC-4579-83E9-0663A4FA892E}" srcOrd="1" destOrd="0" presId="urn:microsoft.com/office/officeart/2005/8/layout/lProcess3"/>
    <dgm:cxn modelId="{1B83F0B4-F75C-4346-B4E4-683733D3600C}" type="presParOf" srcId="{E7734683-01EA-4C75-AC27-39690518F409}" destId="{9693317B-44CF-4CBB-9C78-4951D4F88204}" srcOrd="2" destOrd="0" presId="urn:microsoft.com/office/officeart/2005/8/layout/lProcess3"/>
    <dgm:cxn modelId="{D115F8A6-D160-401F-ADE1-AFC2127167D5}" type="presParOf" srcId="{9693317B-44CF-4CBB-9C78-4951D4F88204}" destId="{24F14D6C-44C9-48B6-AF76-2903A1CCF940}" srcOrd="0" destOrd="0" presId="urn:microsoft.com/office/officeart/2005/8/layout/lProcess3"/>
    <dgm:cxn modelId="{A2E399E7-4041-4151-9C09-6C3FC5CD3A61}" type="presParOf" srcId="{9693317B-44CF-4CBB-9C78-4951D4F88204}" destId="{78EB75DF-77AC-4F71-99FD-CB51B6F0134A}" srcOrd="1" destOrd="0" presId="urn:microsoft.com/office/officeart/2005/8/layout/lProcess3"/>
    <dgm:cxn modelId="{E6472801-E72F-4833-8891-22C93F175394}" type="presParOf" srcId="{9693317B-44CF-4CBB-9C78-4951D4F88204}" destId="{485A6506-E41E-44C2-A95D-F1F10DEB6954}" srcOrd="2" destOrd="0" presId="urn:microsoft.com/office/officeart/2005/8/layout/lProcess3"/>
    <dgm:cxn modelId="{C2CA34DB-E3B5-4CB6-9A5A-B14F57E0A8F8}" type="presParOf" srcId="{E7734683-01EA-4C75-AC27-39690518F409}" destId="{8EBD972B-4B16-46E7-B6DC-2149C505114F}" srcOrd="3" destOrd="0" presId="urn:microsoft.com/office/officeart/2005/8/layout/lProcess3"/>
    <dgm:cxn modelId="{12D3B3A1-BA84-4284-86E7-2B2715797314}" type="presParOf" srcId="{E7734683-01EA-4C75-AC27-39690518F409}" destId="{F397073B-D3C7-4D84-B913-48B9CA1118E4}" srcOrd="4" destOrd="0" presId="urn:microsoft.com/office/officeart/2005/8/layout/lProcess3"/>
    <dgm:cxn modelId="{7C66FD63-29B3-447E-87EF-3F74746F362A}" type="presParOf" srcId="{F397073B-D3C7-4D84-B913-48B9CA1118E4}" destId="{8B02491C-2931-4B21-8720-B6A0D7191073}" srcOrd="0" destOrd="0" presId="urn:microsoft.com/office/officeart/2005/8/layout/lProcess3"/>
    <dgm:cxn modelId="{5FA851CE-220A-435E-BE7E-1B1EAAFBFD3B}" type="presParOf" srcId="{F397073B-D3C7-4D84-B913-48B9CA1118E4}" destId="{390F7644-A17B-441B-A96E-FF5C0C23A8B6}" srcOrd="1" destOrd="0" presId="urn:microsoft.com/office/officeart/2005/8/layout/lProcess3"/>
    <dgm:cxn modelId="{C5A7D1C3-AF59-4C89-814C-31BD132ED6DE}" type="presParOf" srcId="{F397073B-D3C7-4D84-B913-48B9CA1118E4}" destId="{A1014CBA-7CC7-4392-A62B-DF49068174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F8F1E-E1DC-44B7-A7DA-496124753450}">
      <dsp:nvSpPr>
        <dsp:cNvPr id="0" name=""/>
        <dsp:cNvSpPr/>
      </dsp:nvSpPr>
      <dsp:spPr>
        <a:xfrm>
          <a:off x="10128" y="0"/>
          <a:ext cx="1945352" cy="157734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latin typeface="Calibri" panose="020F0502020204030204" pitchFamily="34" charset="0"/>
              <a:cs typeface="Calibri" panose="020F0502020204030204" pitchFamily="34" charset="0"/>
            </a:rPr>
            <a:t>Adding vitamins and minerals</a:t>
          </a:r>
        </a:p>
      </dsp:txBody>
      <dsp:txXfrm>
        <a:off x="56327" y="46199"/>
        <a:ext cx="1852954" cy="1484942"/>
      </dsp:txXfrm>
    </dsp:sp>
    <dsp:sp modelId="{FFE78AEC-E1CE-483A-B1F4-29B074B4AF4A}">
      <dsp:nvSpPr>
        <dsp:cNvPr id="0" name=""/>
        <dsp:cNvSpPr/>
      </dsp:nvSpPr>
      <dsp:spPr>
        <a:xfrm>
          <a:off x="2150015" y="547446"/>
          <a:ext cx="412414" cy="48244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75000"/>
                <a:lumOff val="25000"/>
              </a:schemeClr>
            </a:solidFill>
          </a:endParaRPr>
        </a:p>
      </dsp:txBody>
      <dsp:txXfrm>
        <a:off x="2150015" y="643935"/>
        <a:ext cx="288690" cy="289469"/>
      </dsp:txXfrm>
    </dsp:sp>
    <dsp:sp modelId="{54F12B53-356E-4CEF-8480-7389EEC06C6A}">
      <dsp:nvSpPr>
        <dsp:cNvPr id="0" name=""/>
        <dsp:cNvSpPr/>
      </dsp:nvSpPr>
      <dsp:spPr>
        <a:xfrm>
          <a:off x="2733620" y="0"/>
          <a:ext cx="1945352" cy="157734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latin typeface="Calibri" panose="020F0502020204030204" pitchFamily="34" charset="0"/>
              <a:cs typeface="Calibri" panose="020F0502020204030204" pitchFamily="34" charset="0"/>
            </a:rPr>
            <a:t>during the milling process</a:t>
          </a:r>
        </a:p>
      </dsp:txBody>
      <dsp:txXfrm>
        <a:off x="2779819" y="46199"/>
        <a:ext cx="1852954" cy="1484942"/>
      </dsp:txXfrm>
    </dsp:sp>
    <dsp:sp modelId="{B5377AAD-CED5-4616-B04C-B440271C490D}">
      <dsp:nvSpPr>
        <dsp:cNvPr id="0" name=""/>
        <dsp:cNvSpPr/>
      </dsp:nvSpPr>
      <dsp:spPr>
        <a:xfrm>
          <a:off x="4873508" y="547446"/>
          <a:ext cx="412414" cy="48244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75000"/>
                <a:lumOff val="25000"/>
              </a:schemeClr>
            </a:solidFill>
          </a:endParaRPr>
        </a:p>
      </dsp:txBody>
      <dsp:txXfrm>
        <a:off x="4873508" y="643935"/>
        <a:ext cx="288690" cy="289469"/>
      </dsp:txXfrm>
    </dsp:sp>
    <dsp:sp modelId="{83EA33E4-C9F3-4C61-A722-434199DF454B}">
      <dsp:nvSpPr>
        <dsp:cNvPr id="0" name=""/>
        <dsp:cNvSpPr/>
      </dsp:nvSpPr>
      <dsp:spPr>
        <a:xfrm>
          <a:off x="5457113" y="0"/>
          <a:ext cx="1945352" cy="157734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latin typeface="Calibri" panose="020F0502020204030204" pitchFamily="34" charset="0"/>
              <a:cs typeface="Calibri" panose="020F0502020204030204" pitchFamily="34" charset="0"/>
            </a:rPr>
            <a:t>to produce more nutritious foods</a:t>
          </a:r>
        </a:p>
      </dsp:txBody>
      <dsp:txXfrm>
        <a:off x="5503312" y="46199"/>
        <a:ext cx="1852954" cy="1484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F6FF0-322D-4BEC-AACF-539343120B06}">
      <dsp:nvSpPr>
        <dsp:cNvPr id="0" name=""/>
        <dsp:cNvSpPr/>
      </dsp:nvSpPr>
      <dsp:spPr>
        <a:xfrm>
          <a:off x="6296" y="234758"/>
          <a:ext cx="2129563" cy="851825"/>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marL="0" lvl="0" indent="0" algn="ctr" defTabSz="2133600">
            <a:lnSpc>
              <a:spcPct val="90000"/>
            </a:lnSpc>
            <a:spcBef>
              <a:spcPct val="0"/>
            </a:spcBef>
            <a:spcAft>
              <a:spcPct val="35000"/>
            </a:spcAft>
            <a:buNone/>
          </a:pPr>
          <a:r>
            <a:rPr lang="en-US" sz="4800" b="1" kern="1200">
              <a:latin typeface="Calibri" panose="020F0502020204030204" pitchFamily="34" charset="0"/>
              <a:cs typeface="Calibri" panose="020F0502020204030204" pitchFamily="34" charset="0"/>
            </a:rPr>
            <a:t>1:12</a:t>
          </a:r>
          <a:endParaRPr lang="en-US" sz="4800" b="1" kern="1200" dirty="0">
            <a:latin typeface="Calibri" panose="020F0502020204030204" pitchFamily="34" charset="0"/>
            <a:cs typeface="Calibri" panose="020F0502020204030204" pitchFamily="34" charset="0"/>
          </a:endParaRPr>
        </a:p>
      </dsp:txBody>
      <dsp:txXfrm>
        <a:off x="432209" y="234758"/>
        <a:ext cx="1277738" cy="851825"/>
      </dsp:txXfrm>
    </dsp:sp>
    <dsp:sp modelId="{17FF38F6-ADC2-4140-AB08-D0A5598BC279}">
      <dsp:nvSpPr>
        <dsp:cNvPr id="0" name=""/>
        <dsp:cNvSpPr/>
      </dsp:nvSpPr>
      <dsp:spPr>
        <a:xfrm>
          <a:off x="1859016" y="307163"/>
          <a:ext cx="2596777" cy="707014"/>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1">
                  <a:lumMod val="75000"/>
                  <a:lumOff val="25000"/>
                </a:schemeClr>
              </a:solidFill>
              <a:latin typeface="Calibri" panose="020F0502020204030204" pitchFamily="34" charset="0"/>
              <a:cs typeface="Calibri" panose="020F0502020204030204" pitchFamily="34" charset="0"/>
            </a:rPr>
            <a:t>Chile</a:t>
          </a:r>
          <a:r>
            <a:rPr lang="en-US" sz="6000" kern="1200" dirty="0">
              <a:solidFill>
                <a:schemeClr val="tx1">
                  <a:lumMod val="75000"/>
                  <a:lumOff val="25000"/>
                </a:schemeClr>
              </a:solidFill>
              <a:latin typeface="Calibri" panose="020F0502020204030204" pitchFamily="34" charset="0"/>
              <a:cs typeface="Calibri" panose="020F0502020204030204" pitchFamily="34" charset="0"/>
            </a:rPr>
            <a:t> </a:t>
          </a:r>
        </a:p>
      </dsp:txBody>
      <dsp:txXfrm>
        <a:off x="2212523" y="307163"/>
        <a:ext cx="1889763" cy="707014"/>
      </dsp:txXfrm>
    </dsp:sp>
    <dsp:sp modelId="{24F14D6C-44C9-48B6-AF76-2903A1CCF940}">
      <dsp:nvSpPr>
        <dsp:cNvPr id="0" name=""/>
        <dsp:cNvSpPr/>
      </dsp:nvSpPr>
      <dsp:spPr>
        <a:xfrm>
          <a:off x="6296" y="1205839"/>
          <a:ext cx="2853806" cy="851825"/>
        </a:xfrm>
        <a:prstGeom prst="chevron">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marL="0" lvl="0" indent="0" algn="ctr" defTabSz="2133600">
            <a:lnSpc>
              <a:spcPct val="90000"/>
            </a:lnSpc>
            <a:spcBef>
              <a:spcPct val="0"/>
            </a:spcBef>
            <a:spcAft>
              <a:spcPct val="35000"/>
            </a:spcAft>
            <a:buNone/>
          </a:pPr>
          <a:r>
            <a:rPr lang="en-US" sz="4800" b="1" kern="1200">
              <a:latin typeface="Calibri" panose="020F0502020204030204" pitchFamily="34" charset="0"/>
              <a:cs typeface="Calibri" panose="020F0502020204030204" pitchFamily="34" charset="0"/>
            </a:rPr>
            <a:t>1:30</a:t>
          </a:r>
          <a:endParaRPr lang="en-US" sz="4800" b="1" kern="1200" dirty="0">
            <a:latin typeface="Calibri" panose="020F0502020204030204" pitchFamily="34" charset="0"/>
            <a:cs typeface="Calibri" panose="020F0502020204030204" pitchFamily="34" charset="0"/>
          </a:endParaRPr>
        </a:p>
      </dsp:txBody>
      <dsp:txXfrm>
        <a:off x="432209" y="1205839"/>
        <a:ext cx="2001981" cy="851825"/>
      </dsp:txXfrm>
    </dsp:sp>
    <dsp:sp modelId="{485A6506-E41E-44C2-A95D-F1F10DEB6954}">
      <dsp:nvSpPr>
        <dsp:cNvPr id="0" name=""/>
        <dsp:cNvSpPr/>
      </dsp:nvSpPr>
      <dsp:spPr>
        <a:xfrm>
          <a:off x="2583259" y="1278244"/>
          <a:ext cx="4240551" cy="707014"/>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1">
                  <a:lumMod val="75000"/>
                  <a:lumOff val="25000"/>
                </a:schemeClr>
              </a:solidFill>
              <a:latin typeface="Calibri" panose="020F0502020204030204" pitchFamily="34" charset="0"/>
              <a:cs typeface="Calibri" panose="020F0502020204030204" pitchFamily="34" charset="0"/>
            </a:rPr>
            <a:t>South Africa</a:t>
          </a:r>
          <a:endParaRPr lang="en-US" sz="3600" kern="1200" baseline="30000" dirty="0">
            <a:solidFill>
              <a:schemeClr val="tx1">
                <a:lumMod val="75000"/>
                <a:lumOff val="25000"/>
              </a:schemeClr>
            </a:solidFill>
            <a:latin typeface="Calibri" panose="020F0502020204030204" pitchFamily="34" charset="0"/>
            <a:cs typeface="Calibri" panose="020F0502020204030204" pitchFamily="34" charset="0"/>
          </a:endParaRPr>
        </a:p>
      </dsp:txBody>
      <dsp:txXfrm>
        <a:off x="2936766" y="1278244"/>
        <a:ext cx="3533537" cy="707014"/>
      </dsp:txXfrm>
    </dsp:sp>
    <dsp:sp modelId="{8B02491C-2931-4B21-8720-B6A0D7191073}">
      <dsp:nvSpPr>
        <dsp:cNvPr id="0" name=""/>
        <dsp:cNvSpPr/>
      </dsp:nvSpPr>
      <dsp:spPr>
        <a:xfrm>
          <a:off x="6296" y="2176920"/>
          <a:ext cx="3979791" cy="851825"/>
        </a:xfrm>
        <a:prstGeom prst="chevron">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marL="0" lvl="0" indent="0" algn="ctr" defTabSz="2133600">
            <a:lnSpc>
              <a:spcPct val="90000"/>
            </a:lnSpc>
            <a:spcBef>
              <a:spcPct val="0"/>
            </a:spcBef>
            <a:spcAft>
              <a:spcPct val="35000"/>
            </a:spcAft>
            <a:buNone/>
          </a:pPr>
          <a:r>
            <a:rPr lang="en-US" sz="4800" b="1" kern="1200">
              <a:latin typeface="Calibri" panose="020F0502020204030204" pitchFamily="34" charset="0"/>
              <a:cs typeface="Calibri" panose="020F0502020204030204" pitchFamily="34" charset="0"/>
            </a:rPr>
            <a:t>1:48</a:t>
          </a:r>
          <a:endParaRPr lang="en-US" sz="4800" b="1" kern="1200" dirty="0">
            <a:latin typeface="Calibri" panose="020F0502020204030204" pitchFamily="34" charset="0"/>
            <a:cs typeface="Calibri" panose="020F0502020204030204" pitchFamily="34" charset="0"/>
          </a:endParaRPr>
        </a:p>
      </dsp:txBody>
      <dsp:txXfrm>
        <a:off x="432209" y="2176920"/>
        <a:ext cx="3127966" cy="851825"/>
      </dsp:txXfrm>
    </dsp:sp>
    <dsp:sp modelId="{A1014CBA-7CC7-4392-A62B-DF490681743D}">
      <dsp:nvSpPr>
        <dsp:cNvPr id="0" name=""/>
        <dsp:cNvSpPr/>
      </dsp:nvSpPr>
      <dsp:spPr>
        <a:xfrm>
          <a:off x="3709244" y="2249325"/>
          <a:ext cx="4171158" cy="707014"/>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1">
                  <a:lumMod val="75000"/>
                  <a:lumOff val="25000"/>
                </a:schemeClr>
              </a:solidFill>
              <a:latin typeface="Calibri" panose="020F0502020204030204" pitchFamily="34" charset="0"/>
              <a:cs typeface="Calibri" panose="020F0502020204030204" pitchFamily="34" charset="0"/>
            </a:rPr>
            <a:t>United States</a:t>
          </a:r>
          <a:endParaRPr lang="en-US" sz="3600" kern="1200" baseline="30000" dirty="0">
            <a:solidFill>
              <a:schemeClr val="tx1">
                <a:lumMod val="75000"/>
                <a:lumOff val="25000"/>
              </a:schemeClr>
            </a:solidFill>
            <a:latin typeface="Calibri" panose="020F0502020204030204" pitchFamily="34" charset="0"/>
            <a:cs typeface="Calibri" panose="020F0502020204030204" pitchFamily="34" charset="0"/>
          </a:endParaRPr>
        </a:p>
      </dsp:txBody>
      <dsp:txXfrm>
        <a:off x="4062751" y="2249325"/>
        <a:ext cx="3464144" cy="7070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A2C03-604F-45BF-95C1-1C7A84AF607E}" type="datetimeFigureOut">
              <a:rPr lang="en-US" smtClean="0"/>
              <a:t>2/14/2020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67BE1-1B5A-49BE-BF6F-F714E40B6D37}" type="slidenum">
              <a:rPr lang="en-US" smtClean="0"/>
              <a:t>‹#›</a:t>
            </a:fld>
            <a:endParaRPr lang="en-US"/>
          </a:p>
        </p:txBody>
      </p:sp>
    </p:spTree>
    <p:extLst>
      <p:ext uri="{BB962C8B-B14F-4D97-AF65-F5344CB8AC3E}">
        <p14:creationId xmlns:p14="http://schemas.microsoft.com/office/powerpoint/2010/main" val="2930706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finetwork.org/why_fortify/PreventNTD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53631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Food Fortification Initiative (FFI) is a not</a:t>
            </a:r>
            <a:r>
              <a:rPr lang="en-US" sz="1200" kern="1200" baseline="0" dirty="0">
                <a:solidFill>
                  <a:schemeClr val="tx1"/>
                </a:solidFill>
                <a:effectLst/>
                <a:latin typeface="+mn-lt"/>
                <a:ea typeface="+mn-ea"/>
                <a:cs typeface="+mn-cs"/>
              </a:rPr>
              <a:t> for profit agency based at Emory University </a:t>
            </a:r>
            <a:r>
              <a:rPr lang="en-US" sz="1200" kern="1200" dirty="0">
                <a:solidFill>
                  <a:schemeClr val="tx1"/>
                </a:solidFill>
                <a:effectLst/>
                <a:latin typeface="+mn-lt"/>
                <a:ea typeface="+mn-ea"/>
                <a:cs typeface="+mn-cs"/>
              </a:rPr>
              <a:t>in Atlanta, GA.</a:t>
            </a:r>
            <a:r>
              <a:rPr lang="en-US" sz="1200" kern="1200" baseline="0" dirty="0">
                <a:solidFill>
                  <a:schemeClr val="tx1"/>
                </a:solidFill>
                <a:effectLst/>
                <a:latin typeface="+mn-lt"/>
                <a:ea typeface="+mn-ea"/>
                <a:cs typeface="+mn-cs"/>
              </a:rPr>
              <a:t> We work in close partnership with the CDC’s Birth Defects and Nutrition Division, the CDC Foundation, and the multitude of partners working in the fortification and nutrition sector (particularly, GAIN, WFP, NI, IGN, and UNICEF).  </a:t>
            </a:r>
          </a:p>
          <a:p>
            <a:pPr marL="0" marR="0" indent="0" algn="l" defTabSz="536311"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53631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made up of a dynamic team of passionate professionals dedicated to combating malnutrition</a:t>
            </a:r>
            <a:r>
              <a:rPr lang="en-US" sz="1200" kern="1200" baseline="0" dirty="0">
                <a:solidFill>
                  <a:schemeClr val="tx1"/>
                </a:solidFill>
                <a:effectLst/>
                <a:latin typeface="+mn-lt"/>
                <a:ea typeface="+mn-ea"/>
                <a:cs typeface="+mn-cs"/>
              </a:rPr>
              <a:t> with staff in Africa, Asia-Pacific, and South Asia. </a:t>
            </a:r>
            <a:endParaRPr lang="en-US" sz="1200" kern="1200" dirty="0">
              <a:solidFill>
                <a:schemeClr val="tx1"/>
              </a:solidFill>
              <a:effectLst/>
              <a:latin typeface="+mn-lt"/>
              <a:ea typeface="+mn-ea"/>
              <a:cs typeface="+mn-cs"/>
            </a:endParaRPr>
          </a:p>
          <a:p>
            <a:pPr marL="0" marR="0" indent="0" algn="l" defTabSz="536311"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536311"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are a unique initiative within the nutrition space. We are the only organization that focuses exclusively on fortifying cereal grains (wheat flour, maize flour, and rice) and we play a distinctive role bringing together partners working in fortification to ensure effective coordination and prevent duplicative efforts. </a:t>
            </a:r>
          </a:p>
          <a:p>
            <a:endParaRPr lang="en-US" dirty="0"/>
          </a:p>
        </p:txBody>
      </p:sp>
      <p:sp>
        <p:nvSpPr>
          <p:cNvPr id="4" name="Slide Number Placeholder 3"/>
          <p:cNvSpPr>
            <a:spLocks noGrp="1"/>
          </p:cNvSpPr>
          <p:nvPr>
            <p:ph type="sldNum" sz="quarter" idx="5"/>
          </p:nvPr>
        </p:nvSpPr>
        <p:spPr/>
        <p:txBody>
          <a:bodyPr/>
          <a:lstStyle/>
          <a:p>
            <a:fld id="{D2B67BE1-1B5A-49BE-BF6F-F714E40B6D37}" type="slidenum">
              <a:rPr lang="en-US" smtClean="0"/>
              <a:t>1</a:t>
            </a:fld>
            <a:endParaRPr lang="en-US"/>
          </a:p>
        </p:txBody>
      </p:sp>
    </p:spTree>
    <p:extLst>
      <p:ext uri="{BB962C8B-B14F-4D97-AF65-F5344CB8AC3E}">
        <p14:creationId xmlns:p14="http://schemas.microsoft.com/office/powerpoint/2010/main" val="235197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n-US" b="1" dirty="0"/>
              <a:t>Explore:</a:t>
            </a:r>
          </a:p>
          <a:p>
            <a:pPr marL="628650" lvl="1" indent="-171450">
              <a:buFont typeface="Arial" panose="020B0604020202020204" pitchFamily="34" charset="0"/>
              <a:buChar char="•"/>
            </a:pPr>
            <a:r>
              <a:rPr lang="en-US" b="0" kern="0" dirty="0">
                <a:solidFill>
                  <a:schemeClr val="bg1"/>
                </a:solidFill>
                <a:ea typeface="Helvetica Neue" charset="0"/>
                <a:cs typeface="Helvetica Neue" charset="0"/>
              </a:rPr>
              <a:t>Once a data-driven opportunity is determined:</a:t>
            </a:r>
          </a:p>
          <a:p>
            <a:pPr marL="628650" lvl="1" indent="-171450">
              <a:buFont typeface="Arial" panose="020B0604020202020204" pitchFamily="34" charset="0"/>
              <a:buChar char="•"/>
            </a:pPr>
            <a:r>
              <a:rPr lang="en-US" b="0" kern="0" dirty="0">
                <a:solidFill>
                  <a:schemeClr val="bg1"/>
                </a:solidFill>
                <a:ea typeface="Helvetica Neue" charset="0"/>
                <a:cs typeface="Helvetica Neue" charset="0"/>
              </a:rPr>
              <a:t>Engage private sector</a:t>
            </a:r>
          </a:p>
          <a:p>
            <a:pPr marL="628650" lvl="1" indent="-171450">
              <a:buFont typeface="Arial" panose="020B0604020202020204" pitchFamily="34" charset="0"/>
              <a:buChar char="•"/>
            </a:pPr>
            <a:r>
              <a:rPr lang="en-US" b="0" kern="0" dirty="0">
                <a:solidFill>
                  <a:schemeClr val="bg1"/>
                </a:solidFill>
                <a:ea typeface="Helvetica Neue" charset="0"/>
                <a:cs typeface="Helvetica Neue" charset="0"/>
              </a:rPr>
              <a:t>Engage birth defects groups, neurosurgeons, and consumers associations</a:t>
            </a:r>
          </a:p>
          <a:p>
            <a:pPr marL="628650" lvl="1" indent="-171450">
              <a:buFont typeface="Arial" panose="020B0604020202020204" pitchFamily="34" charset="0"/>
              <a:buChar char="•"/>
            </a:pPr>
            <a:r>
              <a:rPr lang="en-US" b="0" kern="0" dirty="0">
                <a:solidFill>
                  <a:schemeClr val="bg1"/>
                </a:solidFill>
                <a:ea typeface="Helvetica Neue" charset="0"/>
                <a:cs typeface="Helvetica Neue" charset="0"/>
              </a:rPr>
              <a:t>Identify key challenges and opportunities</a:t>
            </a:r>
          </a:p>
          <a:p>
            <a:pPr marL="628650" lvl="1" indent="-171450">
              <a:buFont typeface="Arial" panose="020B0604020202020204" pitchFamily="34" charset="0"/>
              <a:buChar char="•"/>
            </a:pPr>
            <a:r>
              <a:rPr lang="en-US" b="0" kern="0" dirty="0">
                <a:solidFill>
                  <a:schemeClr val="bg1"/>
                </a:solidFill>
                <a:ea typeface="Helvetica Neue" charset="0"/>
                <a:cs typeface="Helvetica Neue" charset="0"/>
              </a:rPr>
              <a:t>Identify a champion/champions within government</a:t>
            </a:r>
          </a:p>
          <a:p>
            <a:pPr marL="628650" lvl="1" indent="-171450">
              <a:buFont typeface="Arial" panose="020B0604020202020204" pitchFamily="34" charset="0"/>
              <a:buChar char="•"/>
            </a:pPr>
            <a:r>
              <a:rPr lang="en-US" b="0" kern="0" dirty="0">
                <a:solidFill>
                  <a:schemeClr val="bg1"/>
                </a:solidFill>
                <a:ea typeface="Helvetica Neue" charset="0"/>
                <a:cs typeface="Helvetica Neue" charset="0"/>
              </a:rPr>
              <a:t>Map what it will take to move forward</a:t>
            </a:r>
          </a:p>
          <a:p>
            <a:pPr lvl="1" eaLnBrk="0" hangingPunct="0">
              <a:spcBef>
                <a:spcPct val="20000"/>
              </a:spcBef>
              <a:buClr>
                <a:schemeClr val="accent1">
                  <a:lumMod val="50000"/>
                </a:schemeClr>
              </a:buClr>
              <a:buFont typeface="Arial" charset="0"/>
              <a:buNone/>
            </a:pPr>
            <a:endParaRPr lang="en-US" b="1" kern="0" dirty="0">
              <a:solidFill>
                <a:schemeClr val="bg1"/>
              </a:solidFill>
              <a:ea typeface="Helvetica Neue" charset="0"/>
              <a:cs typeface="Helvetica Neue" charset="0"/>
            </a:endParaRPr>
          </a:p>
          <a:p>
            <a:pPr lvl="1" eaLnBrk="0" hangingPunct="0">
              <a:spcBef>
                <a:spcPct val="20000"/>
              </a:spcBef>
              <a:buClr>
                <a:schemeClr val="accent1">
                  <a:lumMod val="50000"/>
                </a:schemeClr>
              </a:buClr>
              <a:buFont typeface="Arial" charset="0"/>
              <a:buNone/>
            </a:pPr>
            <a:r>
              <a:rPr lang="en-US" b="1" kern="0" dirty="0">
                <a:solidFill>
                  <a:schemeClr val="bg1"/>
                </a:solidFill>
                <a:ea typeface="Helvetica Neue" charset="0"/>
                <a:cs typeface="Helvetica Neue" charset="0"/>
              </a:rPr>
              <a:t>Milestone: </a:t>
            </a:r>
            <a:r>
              <a:rPr lang="en-US" kern="0" dirty="0">
                <a:solidFill>
                  <a:schemeClr val="bg1"/>
                </a:solidFill>
                <a:ea typeface="Helvetica Neue" charset="0"/>
                <a:cs typeface="Helvetica Neue" charset="0"/>
              </a:rPr>
              <a:t>Permission and willingness of government to move to next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bg1"/>
              </a:solidFill>
              <a:ea typeface="Helvetica Neue" charset="0"/>
              <a:cs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bg1"/>
              </a:solidFill>
              <a:ea typeface="Helvetica Neue" charset="0"/>
              <a:cs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a:solidFill>
                  <a:schemeClr val="bg1"/>
                </a:solidFill>
                <a:ea typeface="Helvetica Neue" charset="0"/>
                <a:cs typeface="Helvetica Neue" charset="0"/>
              </a:rPr>
              <a:t>2. Champion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mn-lt"/>
                <a:ea typeface="Helvetica Neue" charset="0"/>
                <a:cs typeface="Helvetica Neue" charset="0"/>
              </a:rPr>
              <a:t>Conduct a thorough supply chain diagnostic</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mn-lt"/>
                <a:ea typeface="Helvetica Neue" charset="0"/>
                <a:cs typeface="Helvetica Neue" charset="0"/>
              </a:rPr>
              <a:t>Assess industry structure including readiness and reach of mills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mn-lt"/>
                <a:ea typeface="Helvetica Neue" charset="0"/>
                <a:cs typeface="Helvetica Neue" charset="0"/>
              </a:rPr>
              <a:t>Assess monitoring structure and needs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mn-lt"/>
                <a:ea typeface="Helvetica Neue" charset="0"/>
                <a:cs typeface="Helvetica Neue" charset="0"/>
              </a:rPr>
              <a:t>Map the legislative process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mn-lt"/>
                <a:ea typeface="Helvetica Neue" charset="0"/>
                <a:cs typeface="Helvetica Neue" charset="0"/>
              </a:rPr>
              <a:t>Assess budgetary needs (initial investment by sector and annual recurring costs) to ensure commitment and sustainability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lumMod val="75000"/>
                    <a:lumOff val="25000"/>
                  </a:prstClr>
                </a:solidFill>
                <a:effectLst/>
                <a:uLnTx/>
                <a:uFillTx/>
                <a:latin typeface="+mn-lt"/>
                <a:ea typeface="Helvetica Neue" charset="0"/>
                <a:cs typeface="Helvetica Neue" charset="0"/>
              </a:rPr>
              <a:t>If necessary, conduct a cost-benefit analysis making the case for fortification’s impact on national health and economic indicators</a:t>
            </a:r>
            <a:endParaRPr kumimoji="0" lang="en-US" sz="2200" b="1" i="0" u="none" strike="noStrike" kern="0" cap="none" spc="0" normalizeH="0" baseline="0" noProof="0" dirty="0">
              <a:ln>
                <a:noFill/>
              </a:ln>
              <a:solidFill>
                <a:prstClr val="black">
                  <a:lumMod val="75000"/>
                  <a:lumOff val="25000"/>
                </a:prstClr>
              </a:solidFill>
              <a:effectLst/>
              <a:uLnTx/>
              <a:uFillTx/>
              <a:latin typeface="+mn-lt"/>
              <a:ea typeface="Helvetica Neue" charset="0"/>
              <a:cs typeface="Helvetica Neue"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0" cap="none" spc="0" normalizeH="0" baseline="0" noProof="0" dirty="0">
                <a:ln>
                  <a:noFill/>
                </a:ln>
                <a:solidFill>
                  <a:prstClr val="black">
                    <a:lumMod val="75000"/>
                    <a:lumOff val="25000"/>
                  </a:prstClr>
                </a:solidFill>
                <a:effectLst/>
                <a:uLnTx/>
                <a:uFillTx/>
                <a:latin typeface="+mn-lt"/>
                <a:ea typeface="Helvetica Neue" charset="0"/>
                <a:cs typeface="Helvetica Neue" charset="0"/>
              </a:rPr>
              <a:t>Milestones:</a:t>
            </a:r>
          </a:p>
          <a:p>
            <a:pPr marL="1027104" marR="0" lvl="2" indent="-285750" algn="l" defTabSz="914400" rtl="0" eaLnBrk="0" fontAlgn="auto" latinLnBrk="0" hangingPunct="0">
              <a:lnSpc>
                <a:spcPct val="100000"/>
              </a:lnSpc>
              <a:spcBef>
                <a:spcPct val="20000"/>
              </a:spcBef>
              <a:spcAft>
                <a:spcPts val="0"/>
              </a:spcAft>
              <a:buClr>
                <a:prstClr val="white"/>
              </a:buClr>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mn-lt"/>
                <a:ea typeface="Helvetica Neue" charset="0"/>
                <a:cs typeface="Helvetica Neue" charset="0"/>
              </a:rPr>
              <a:t>Formal presentation to government to recommend effective staples  and market channels based on diagnostic results</a:t>
            </a:r>
          </a:p>
          <a:p>
            <a:pPr marL="1027104" marR="0" lvl="2" indent="-285750" algn="l" defTabSz="914400" rtl="0" eaLnBrk="0" fontAlgn="auto" latinLnBrk="0" hangingPunct="0">
              <a:lnSpc>
                <a:spcPct val="100000"/>
              </a:lnSpc>
              <a:spcBef>
                <a:spcPct val="20000"/>
              </a:spcBef>
              <a:spcAft>
                <a:spcPts val="0"/>
              </a:spcAft>
              <a:buClr>
                <a:prstClr val="white"/>
              </a:buClr>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mn-lt"/>
                <a:ea typeface="Helvetica Neue" charset="0"/>
                <a:cs typeface="Helvetica Neue" charset="0"/>
              </a:rPr>
              <a:t>Government plan, permission, and support to move to the next phase</a:t>
            </a:r>
          </a:p>
          <a:p>
            <a:pPr marL="0" marR="0" lvl="0" indent="-173046" algn="l" defTabSz="914400" rtl="0" eaLnBrk="0" fontAlgn="auto" latinLnBrk="0" hangingPunct="0">
              <a:lnSpc>
                <a:spcPct val="100000"/>
              </a:lnSpc>
              <a:spcBef>
                <a:spcPct val="20000"/>
              </a:spcBef>
              <a:spcAft>
                <a:spcPts val="0"/>
              </a:spcAft>
              <a:buClr>
                <a:prstClr val="white"/>
              </a:buClr>
              <a:buSzTx/>
              <a:buFont typeface="Arial" panose="020B0604020202020204" pitchFamily="34" charset="0"/>
              <a:buNone/>
              <a:tabLst/>
              <a:defRPr/>
            </a:pPr>
            <a:endParaRPr kumimoji="0" lang="en-US" sz="1800" b="0" i="0" u="none" strike="noStrike" kern="0" cap="none" spc="0" normalizeH="0" baseline="0" noProof="0" dirty="0">
              <a:ln>
                <a:noFill/>
              </a:ln>
              <a:solidFill>
                <a:prstClr val="white"/>
              </a:solidFill>
              <a:effectLst/>
              <a:uLnTx/>
              <a:uFillTx/>
              <a:latin typeface="+mn-lt"/>
              <a:ea typeface="Helvetica Neue" charset="0"/>
              <a:cs typeface="Helvetica Neue" charset="0"/>
            </a:endParaRPr>
          </a:p>
          <a:p>
            <a:pPr marL="0" marR="0" lvl="0" indent="-173046" algn="l" defTabSz="914400" rtl="0" eaLnBrk="0" fontAlgn="auto" latinLnBrk="0" hangingPunct="0">
              <a:lnSpc>
                <a:spcPct val="100000"/>
              </a:lnSpc>
              <a:spcBef>
                <a:spcPct val="20000"/>
              </a:spcBef>
              <a:spcAft>
                <a:spcPts val="0"/>
              </a:spcAft>
              <a:buClr>
                <a:prstClr val="white"/>
              </a:buClr>
              <a:buSzTx/>
              <a:buFont typeface="Arial" panose="020B0604020202020204" pitchFamily="34" charset="0"/>
              <a:buNone/>
              <a:tabLst/>
              <a:defRPr/>
            </a:pPr>
            <a:endParaRPr kumimoji="0" lang="en-US" sz="1800" b="0" i="0" u="none" strike="noStrike" kern="0" cap="none" spc="0" normalizeH="0" baseline="0" noProof="0" dirty="0">
              <a:ln>
                <a:noFill/>
              </a:ln>
              <a:solidFill>
                <a:prstClr val="white"/>
              </a:solidFill>
              <a:effectLst/>
              <a:uLnTx/>
              <a:uFillTx/>
              <a:latin typeface="+mn-lt"/>
              <a:ea typeface="Helvetica Neue" charset="0"/>
              <a:cs typeface="Helvetica Neue" charset="0"/>
            </a:endParaRPr>
          </a:p>
          <a:p>
            <a:pPr marL="0" marR="0" lvl="0" indent="-173046" algn="l" defTabSz="914400" rtl="0" eaLnBrk="0" fontAlgn="auto" latinLnBrk="0" hangingPunct="0">
              <a:lnSpc>
                <a:spcPct val="100000"/>
              </a:lnSpc>
              <a:spcBef>
                <a:spcPct val="20000"/>
              </a:spcBef>
              <a:spcAft>
                <a:spcPts val="0"/>
              </a:spcAft>
              <a:buClr>
                <a:prstClr val="white"/>
              </a:buClr>
              <a:buSzTx/>
              <a:buFont typeface="Arial" panose="020B0604020202020204" pitchFamily="34" charset="0"/>
              <a:buNone/>
              <a:tabLst/>
              <a:defRPr/>
            </a:pPr>
            <a:r>
              <a:rPr kumimoji="0" lang="en-US" sz="1800" b="1" i="0" u="none" strike="noStrike" kern="0" cap="none" spc="0" normalizeH="0" baseline="0" noProof="0" dirty="0">
                <a:ln>
                  <a:noFill/>
                </a:ln>
                <a:solidFill>
                  <a:prstClr val="white"/>
                </a:solidFill>
                <a:effectLst/>
                <a:uLnTx/>
                <a:uFillTx/>
                <a:latin typeface="+mn-lt"/>
                <a:ea typeface="Helvetica Neue" charset="0"/>
                <a:cs typeface="Helvetica Neue" charset="0"/>
              </a:rPr>
              <a:t>3. Design and development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Draft recommended standards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Identify miller, regulatory inspector, and laboratory training needs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Support premix procurement process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Engage the legislative 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Develop a communication and education strategy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Design a realistic monitoring framework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Design a surveillance system to capture coverage and impact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1" kern="0" dirty="0">
              <a:solidFill>
                <a:schemeClr val="bg1"/>
              </a:solidFill>
              <a:ea typeface="Helvetica Neue" charset="0"/>
              <a:cs typeface="Helvetica Neue"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kern="0" dirty="0">
                <a:solidFill>
                  <a:schemeClr val="bg1"/>
                </a:solidFill>
                <a:ea typeface="Helvetica Neue" charset="0"/>
                <a:cs typeface="Helvetica Neue" charset="0"/>
              </a:rPr>
              <a:t>Milestone</a:t>
            </a:r>
            <a:r>
              <a:rPr lang="en-US" kern="0" dirty="0">
                <a:solidFill>
                  <a:schemeClr val="bg1"/>
                </a:solidFill>
                <a:ea typeface="Helvetica Neue" charset="0"/>
                <a:cs typeface="Helvetica Neue" charset="0"/>
              </a:rPr>
              <a:t>: Clear budget and implementation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bg1"/>
              </a:solidFill>
              <a:ea typeface="Helvetica Neue" charset="0"/>
              <a:cs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bg1"/>
              </a:solidFill>
              <a:ea typeface="Helvetica Neue" charset="0"/>
              <a:cs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a:solidFill>
                  <a:schemeClr val="bg1"/>
                </a:solidFill>
                <a:ea typeface="Helvetica Neue" charset="0"/>
                <a:cs typeface="Helvetica Neue" charset="0"/>
              </a:rPr>
              <a:t>4. Implement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Train millers on QA/QC practices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Train regulatory monitoring inspectors and lab staff; map agency responsibilities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Facilitate the passage of legislation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Develop a National Fortification Guidelines document and national logo, as necessary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Support collection, sharing, and acting upon monitoring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chemeClr val="bg1"/>
                </a:solidFill>
                <a:ea typeface="Helvetica Neue" charset="0"/>
                <a:cs typeface="Helvetica Neue" charset="0"/>
              </a:rPr>
              <a:t>Support collection of coverage and impact data via the surveillance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bg1"/>
              </a:solidFill>
              <a:ea typeface="Helvetica Neue" charset="0"/>
              <a:cs typeface="Helvetica Neue" charset="0"/>
            </a:endParaRPr>
          </a:p>
          <a:p>
            <a:pPr marL="228600" indent="-2286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10</a:t>
            </a:fld>
            <a:endParaRPr lang="en-US"/>
          </a:p>
        </p:txBody>
      </p:sp>
    </p:spTree>
    <p:extLst>
      <p:ext uri="{BB962C8B-B14F-4D97-AF65-F5344CB8AC3E}">
        <p14:creationId xmlns:p14="http://schemas.microsoft.com/office/powerpoint/2010/main" val="1168972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FFI we encourage countries to make fortification mandatory for several reasons. Mandatory fortification is our preference because it:</a:t>
            </a:r>
          </a:p>
          <a:p>
            <a:pPr marL="914400" lvl="1" indent="-457200">
              <a:buClr>
                <a:schemeClr val="bg1"/>
              </a:buClr>
              <a:buFont typeface="Arial" panose="020B0604020202020204" pitchFamily="34" charset="0"/>
              <a:buChar char="•"/>
            </a:pPr>
            <a:r>
              <a:rPr lang="en-US" sz="2800" dirty="0">
                <a:solidFill>
                  <a:schemeClr val="bg1"/>
                </a:solidFill>
              </a:rPr>
              <a:t>Helps ensure high coverage</a:t>
            </a:r>
          </a:p>
          <a:p>
            <a:pPr marL="914400" lvl="1" indent="-457200">
              <a:buClr>
                <a:schemeClr val="bg1"/>
              </a:buClr>
              <a:buFont typeface="Arial" panose="020B0604020202020204" pitchFamily="34" charset="0"/>
              <a:buChar char="•"/>
            </a:pPr>
            <a:r>
              <a:rPr lang="en-US" sz="2800" dirty="0">
                <a:solidFill>
                  <a:schemeClr val="bg1"/>
                </a:solidFill>
              </a:rPr>
              <a:t>Equalizes costs for millers</a:t>
            </a:r>
          </a:p>
          <a:p>
            <a:pPr marL="914400" lvl="1" indent="-457200">
              <a:buClr>
                <a:schemeClr val="bg1"/>
              </a:buClr>
              <a:buFont typeface="Arial" panose="020B0604020202020204" pitchFamily="34" charset="0"/>
              <a:buChar char="•"/>
            </a:pPr>
            <a:r>
              <a:rPr lang="en-US" sz="2800" dirty="0">
                <a:solidFill>
                  <a:schemeClr val="bg1"/>
                </a:solidFill>
              </a:rPr>
              <a:t>Establishes appropriate standards</a:t>
            </a:r>
          </a:p>
          <a:p>
            <a:pPr marL="914400" lvl="1" indent="-457200">
              <a:buClr>
                <a:schemeClr val="bg1"/>
              </a:buClr>
              <a:buFont typeface="Arial" panose="020B0604020202020204" pitchFamily="34" charset="0"/>
              <a:buChar char="•"/>
            </a:pPr>
            <a:r>
              <a:rPr lang="en-US" sz="2800" dirty="0">
                <a:solidFill>
                  <a:schemeClr val="bg1"/>
                </a:solidFill>
              </a:rPr>
              <a:t>Enables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baseline="0" dirty="0"/>
              <a:t>For example. high coverage is rarely achieved without legislation. As you can see, the average percent of industrially milled wheat flour that is fortified in countries with legislation is much higher than the average percent that is fortified in countries without legislation.</a:t>
            </a:r>
          </a:p>
          <a:p>
            <a:endParaRPr lang="en-US" baseline="0" dirty="0"/>
          </a:p>
          <a:p>
            <a:r>
              <a:rPr lang="en-US" baseline="0" dirty="0"/>
              <a:t>The only places where voluntary fortification reaches country-wide coverage is in countries that only have one or two industrial mills and the mill managers fortify as part of their social corporate responsibility. This practice can be in jeopardy if the mill changes ownership or if an economic downturn causes the mill to cut costs.</a:t>
            </a:r>
          </a:p>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11</a:t>
            </a:fld>
            <a:endParaRPr lang="en-US"/>
          </a:p>
        </p:txBody>
      </p:sp>
    </p:spTree>
    <p:extLst>
      <p:ext uri="{BB962C8B-B14F-4D97-AF65-F5344CB8AC3E}">
        <p14:creationId xmlns:p14="http://schemas.microsoft.com/office/powerpoint/2010/main" val="204312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A20F918-2F5E-4936-898C-DBB87589FEA8}"/>
              </a:ext>
            </a:extLst>
          </p:cNvPr>
          <p:cNvSpPr>
            <a:spLocks noGrp="1" noRot="1" noChangeAspect="1" noTextEdit="1"/>
          </p:cNvSpPr>
          <p:nvPr>
            <p:ph type="sldImg"/>
          </p:nvPr>
        </p:nvSpPr>
        <p:spPr bwMode="auto">
          <a:xfrm>
            <a:off x="14478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ACE1725-1B66-48AD-82ED-5EEBA90A8B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High coverage is important because we want as many people as possible to benefit from the proven benefits of fortification. Effectively fortifying with folic acid prevents NTDs. I want to show you two examples of countries that looked at folate levels before and after fortification.</a:t>
            </a:r>
          </a:p>
          <a:p>
            <a:pPr eaLnBrk="1" hangingPunct="1">
              <a:spcBef>
                <a:spcPct val="0"/>
              </a:spcBef>
            </a:pPr>
            <a:endParaRPr lang="en-US" altLang="en-US" dirty="0"/>
          </a:p>
          <a:p>
            <a:pPr eaLnBrk="1" hangingPunct="1">
              <a:spcBef>
                <a:spcPct val="0"/>
              </a:spcBef>
            </a:pPr>
            <a:r>
              <a:rPr lang="en-US" altLang="en-US" dirty="0"/>
              <a:t>Fiji studied the results of wheat flour fortification using mean blood serum levels and World Health Organization cutoffs for deficiency among women. During the study period, no other nutrition intervention was implemented.</a:t>
            </a:r>
          </a:p>
          <a:p>
            <a:pPr eaLnBrk="1" hangingPunct="1">
              <a:spcBef>
                <a:spcPct val="0"/>
              </a:spcBef>
            </a:pPr>
            <a:endParaRPr lang="en-US" altLang="en-US" i="0" dirty="0"/>
          </a:p>
          <a:p>
            <a:pPr eaLnBrk="1" hangingPunct="1">
              <a:spcBef>
                <a:spcPct val="0"/>
              </a:spcBef>
            </a:pPr>
            <a:r>
              <a:rPr lang="en-US" altLang="en-US" i="0" dirty="0"/>
              <a:t>Notice the improvements in iron, and zinc deficiency and percent of women with anemia as well as the reduction in percent of women with folate deficiency. We are focused on folic acid today, but remember that flour can be fortified with multiple nutrients. It is one intervention with multiple outcomes.</a:t>
            </a:r>
          </a:p>
          <a:p>
            <a:pPr eaLnBrk="1" hangingPunct="1">
              <a:spcBef>
                <a:spcPct val="0"/>
              </a:spcBef>
            </a:pPr>
            <a:endParaRPr lang="en-US" altLang="en-US" dirty="0"/>
          </a:p>
        </p:txBody>
      </p:sp>
      <p:sp>
        <p:nvSpPr>
          <p:cNvPr id="23556" name="Slide Number Placeholder 3">
            <a:extLst>
              <a:ext uri="{FF2B5EF4-FFF2-40B4-BE49-F238E27FC236}">
                <a16:creationId xmlns:a16="http://schemas.microsoft.com/office/drawing/2014/main" id="{837243BB-964C-4FA5-BF3C-6304E5C0AE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419884-A36F-4063-9C85-9F873D775492}"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3375375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67BE1-1B5A-49BE-BF6F-F714E40B6D37}" type="slidenum">
              <a:rPr lang="en-US" smtClean="0"/>
              <a:t>14</a:t>
            </a:fld>
            <a:endParaRPr lang="en-US"/>
          </a:p>
        </p:txBody>
      </p:sp>
    </p:spTree>
    <p:extLst>
      <p:ext uri="{BB962C8B-B14F-4D97-AF65-F5344CB8AC3E}">
        <p14:creationId xmlns:p14="http://schemas.microsoft.com/office/powerpoint/2010/main" val="750355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u="none" strike="noStrike" dirty="0">
                <a:solidFill>
                  <a:srgbClr val="000000"/>
                </a:solidFill>
                <a:effectLst/>
                <a:latin typeface="YACgEVEOb9k 0"/>
              </a:rPr>
              <a:t>The Food Fortification Initiative (FFI) has identified 18 states in India with potential for fortified rice or wheat flour in various market channels. Wheat flour fortification in the government’s Public Distribution System (PDS) has successfully moved forward in the state of Haryana. FFI has provided technical support in Haryana by conducting a wheat supply chain analysis, calculating the costs for the government to supply fortified wheat flour in the PDS system, and ensuring consumer acceptance of the fortified product.</a:t>
            </a:r>
            <a:endParaRPr lang="en-US" dirty="0">
              <a:solidFill>
                <a:srgbClr val="000000"/>
              </a:solidFill>
              <a:effectLst/>
              <a:latin typeface="YACgEVEOb9k 0"/>
            </a:endParaRPr>
          </a:p>
          <a:p>
            <a:endParaRPr lang="en-US" u="none" strike="noStrike" dirty="0">
              <a:solidFill>
                <a:srgbClr val="000000"/>
              </a:solidFill>
              <a:effectLst/>
              <a:latin typeface="YACgEVEOb9k 0"/>
            </a:endParaRPr>
          </a:p>
          <a:p>
            <a:r>
              <a:rPr lang="en-US" u="none" strike="noStrike" dirty="0">
                <a:solidFill>
                  <a:srgbClr val="000000"/>
                </a:solidFill>
                <a:effectLst/>
                <a:latin typeface="YACgEVEOb9k 0"/>
              </a:rPr>
              <a:t>For the remaining 17 states, FFI proposes examining the current political environment to determine which states have leadership willing to support grain fortification with at least iron, vitamin B12, and folic acid. For the identified states, FFI would conduct an assessment to include:</a:t>
            </a:r>
            <a:endParaRPr lang="en-US" dirty="0">
              <a:solidFill>
                <a:srgbClr val="000000"/>
              </a:solidFill>
              <a:effectLst/>
              <a:latin typeface="YACgEVEOb9k 0"/>
            </a:endParaRPr>
          </a:p>
          <a:p>
            <a:pPr marL="171450" indent="-171450">
              <a:buFont typeface="Arial" panose="020B0604020202020204" pitchFamily="34" charset="0"/>
              <a:buChar char="•"/>
            </a:pPr>
            <a:r>
              <a:rPr lang="en-US" u="none" strike="noStrike" dirty="0">
                <a:solidFill>
                  <a:srgbClr val="000000"/>
                </a:solidFill>
                <a:effectLst/>
              </a:rPr>
              <a:t>Industry capacity to fortify flour and/or rice using published reports and interviews with millers</a:t>
            </a:r>
          </a:p>
          <a:p>
            <a:pPr marL="171450" indent="-171450">
              <a:buFont typeface="Arial" panose="020B0604020202020204" pitchFamily="34" charset="0"/>
              <a:buChar char="•"/>
            </a:pPr>
            <a:r>
              <a:rPr lang="en-US" u="none" strike="noStrike" dirty="0">
                <a:solidFill>
                  <a:srgbClr val="000000"/>
                </a:solidFill>
                <a:effectLst/>
              </a:rPr>
              <a:t>Current wheat flour and rice consumption patterns based on existing survey data</a:t>
            </a:r>
          </a:p>
          <a:p>
            <a:pPr marL="171450" indent="-171450">
              <a:buFont typeface="Arial" panose="020B0604020202020204" pitchFamily="34" charset="0"/>
              <a:buChar char="•"/>
            </a:pPr>
            <a:r>
              <a:rPr lang="en-US" u="none" strike="noStrike" dirty="0">
                <a:solidFill>
                  <a:srgbClr val="000000"/>
                </a:solidFill>
                <a:effectLst/>
              </a:rPr>
              <a:t>Potential distribution channels such as the PDS and open market, and the reach of each distribution channel </a:t>
            </a:r>
            <a:endParaRPr lang="en-US" dirty="0"/>
          </a:p>
          <a:p>
            <a:endParaRPr lang="en-US" u="none" strike="noStrike" dirty="0">
              <a:solidFill>
                <a:srgbClr val="000000"/>
              </a:solidFill>
              <a:effectLst/>
              <a:latin typeface="YACgEVEOb9k 0"/>
            </a:endParaRPr>
          </a:p>
          <a:p>
            <a:r>
              <a:rPr lang="en-US" u="none" strike="noStrike" dirty="0">
                <a:solidFill>
                  <a:srgbClr val="000000"/>
                </a:solidFill>
                <a:effectLst/>
                <a:latin typeface="YACgEVEOb9k 0"/>
              </a:rPr>
              <a:t>Next, FFI would present results of this assessment to state leaders and, building on the successful Haryana model, collaboratively develop practical, operational plans to fortify grains in each state. Activities would include:</a:t>
            </a:r>
            <a:endParaRPr lang="en-US" dirty="0">
              <a:solidFill>
                <a:srgbClr val="000000"/>
              </a:solidFill>
              <a:effectLst/>
              <a:latin typeface="YACgEVEOb9k 0"/>
            </a:endParaRPr>
          </a:p>
          <a:p>
            <a:pPr marL="171450" indent="-171450">
              <a:buFont typeface="Arial" panose="020B0604020202020204" pitchFamily="34" charset="0"/>
              <a:buChar char="•"/>
            </a:pPr>
            <a:r>
              <a:rPr lang="en-US" u="none" strike="noStrike" dirty="0">
                <a:solidFill>
                  <a:srgbClr val="000000"/>
                </a:solidFill>
                <a:effectLst/>
              </a:rPr>
              <a:t>Promote mandatory fortification so that costs and health benefits are shared equally</a:t>
            </a:r>
          </a:p>
          <a:p>
            <a:pPr marL="171450" indent="-171450">
              <a:buFont typeface="Arial" panose="020B0604020202020204" pitchFamily="34" charset="0"/>
              <a:buChar char="•"/>
            </a:pPr>
            <a:r>
              <a:rPr lang="en-US" u="none" strike="noStrike" dirty="0">
                <a:solidFill>
                  <a:srgbClr val="000000"/>
                </a:solidFill>
                <a:effectLst/>
              </a:rPr>
              <a:t>Create awareness about nutritional deficiencies, their consequences, and benefits of fortification</a:t>
            </a:r>
          </a:p>
          <a:p>
            <a:pPr marL="171450" indent="-171450">
              <a:buFont typeface="Arial" panose="020B0604020202020204" pitchFamily="34" charset="0"/>
              <a:buChar char="•"/>
            </a:pPr>
            <a:r>
              <a:rPr lang="en-US" u="none" strike="noStrike" dirty="0">
                <a:solidFill>
                  <a:srgbClr val="000000"/>
                </a:solidFill>
                <a:effectLst/>
              </a:rPr>
              <a:t>Generate commitment among influential multi-sector leaders to support fortification</a:t>
            </a:r>
          </a:p>
          <a:p>
            <a:pPr marL="171450" indent="-171450">
              <a:buFont typeface="Arial" panose="020B0604020202020204" pitchFamily="34" charset="0"/>
              <a:buChar char="•"/>
            </a:pPr>
            <a:r>
              <a:rPr lang="en-US" u="none" strike="noStrike" dirty="0">
                <a:solidFill>
                  <a:srgbClr val="000000"/>
                </a:solidFill>
                <a:effectLst/>
              </a:rPr>
              <a:t>Train millers to fortify their wheat flour and rice according to national standards Develop sustainable procedures for internal and external monitoring to ensure compliance with India’s fortification standards</a:t>
            </a:r>
          </a:p>
          <a:p>
            <a:pPr marL="171450" indent="-171450">
              <a:buFont typeface="Arial" panose="020B0604020202020204" pitchFamily="34" charset="0"/>
              <a:buChar char="•"/>
            </a:pPr>
            <a:r>
              <a:rPr lang="en-US" u="none" strike="noStrike" dirty="0">
                <a:solidFill>
                  <a:srgbClr val="000000"/>
                </a:solidFill>
                <a:effectLst/>
              </a:rPr>
              <a:t>Share the strategy with other nutrition groups in India to avoid duplication of efforts</a:t>
            </a:r>
            <a:endParaRPr lang="en-US" dirty="0"/>
          </a:p>
          <a:p>
            <a:endParaRPr lang="en-US" u="none" strike="noStrike" dirty="0">
              <a:solidFill>
                <a:srgbClr val="000000"/>
              </a:solidFill>
              <a:effectLst/>
              <a:latin typeface="YACgEVEOb9k 0"/>
            </a:endParaRPr>
          </a:p>
          <a:p>
            <a:r>
              <a:rPr lang="en-US" u="none" strike="noStrike" dirty="0">
                <a:solidFill>
                  <a:srgbClr val="000000"/>
                </a:solidFill>
                <a:effectLst/>
                <a:latin typeface="YACgEVEOb9k 0"/>
              </a:rPr>
              <a:t>FFI’s vision is for mandatory, sustainable grain fortification to be implemented and monitored in all 18 states.</a:t>
            </a:r>
            <a:endParaRPr lang="en-US" dirty="0">
              <a:solidFill>
                <a:srgbClr val="000000"/>
              </a:solidFill>
              <a:effectLst/>
              <a:latin typeface="YACgEVEOb9k 0"/>
            </a:endParaRPr>
          </a:p>
        </p:txBody>
      </p:sp>
      <p:sp>
        <p:nvSpPr>
          <p:cNvPr id="4" name="Slide Number Placeholder 3"/>
          <p:cNvSpPr>
            <a:spLocks noGrp="1"/>
          </p:cNvSpPr>
          <p:nvPr>
            <p:ph type="sldNum" sz="quarter" idx="10"/>
          </p:nvPr>
        </p:nvSpPr>
        <p:spPr/>
        <p:txBody>
          <a:bodyPr/>
          <a:lstStyle/>
          <a:p>
            <a:fld id="{D2B67BE1-1B5A-49BE-BF6F-F714E40B6D37}" type="slidenum">
              <a:rPr lang="en-US" smtClean="0"/>
              <a:t>15</a:t>
            </a:fld>
            <a:endParaRPr lang="en-US"/>
          </a:p>
        </p:txBody>
      </p:sp>
    </p:spTree>
    <p:extLst>
      <p:ext uri="{BB962C8B-B14F-4D97-AF65-F5344CB8AC3E}">
        <p14:creationId xmlns:p14="http://schemas.microsoft.com/office/powerpoint/2010/main" val="412924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16</a:t>
            </a:fld>
            <a:endParaRPr lang="en-US"/>
          </a:p>
        </p:txBody>
      </p:sp>
    </p:spTree>
    <p:extLst>
      <p:ext uri="{BB962C8B-B14F-4D97-AF65-F5344CB8AC3E}">
        <p14:creationId xmlns:p14="http://schemas.microsoft.com/office/powerpoint/2010/main" val="43501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536311"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67BE1-1B5A-49BE-BF6F-F714E40B6D37}" type="slidenum">
              <a:rPr lang="en-US" smtClean="0"/>
              <a:t>2</a:t>
            </a:fld>
            <a:endParaRPr lang="en-US"/>
          </a:p>
        </p:txBody>
      </p:sp>
    </p:spTree>
    <p:extLst>
      <p:ext uri="{BB962C8B-B14F-4D97-AF65-F5344CB8AC3E}">
        <p14:creationId xmlns:p14="http://schemas.microsoft.com/office/powerpoint/2010/main" val="233202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As Vijaya</a:t>
            </a:r>
            <a:r>
              <a:rPr lang="en-US" altLang="en-US" baseline="0" dirty="0"/>
              <a:t> noted, </a:t>
            </a:r>
            <a:r>
              <a:rPr lang="en-US" altLang="en-US" dirty="0"/>
              <a:t>fortification is an effective</a:t>
            </a:r>
            <a:r>
              <a:rPr lang="en-US" altLang="en-US" baseline="0" dirty="0"/>
              <a:t> way to </a:t>
            </a:r>
            <a:r>
              <a:rPr lang="en-US" altLang="en-US" dirty="0"/>
              <a:t>increase the population’s folic acid intake and thereby prevent NTDs. Before</a:t>
            </a:r>
            <a:r>
              <a:rPr lang="en-US" altLang="en-US" baseline="0" dirty="0"/>
              <a:t> we continue, I want to be clarify what I mean when I talk about fortification. </a:t>
            </a:r>
            <a:r>
              <a:rPr lang="en-US" altLang="en-US" dirty="0"/>
              <a:t>To put it simply, fortification is adding vitamins and minerals during the milling process so that everyday foods are more nutritious. Note that I am not referring to biofortification or genetic modification.</a:t>
            </a:r>
          </a:p>
          <a:p>
            <a:pPr eaLnBrk="1" hangingPunct="1">
              <a:spcBef>
                <a:spcPct val="0"/>
              </a:spcBef>
            </a:pPr>
            <a:endParaRPr lang="en-US" altLang="en-US" dirty="0"/>
          </a:p>
          <a:p>
            <a:pPr eaLnBrk="1" hangingPunct="1">
              <a:spcBef>
                <a:spcPct val="0"/>
              </a:spcBef>
            </a:pPr>
            <a:r>
              <a:rPr lang="en-US" altLang="en-US" dirty="0"/>
              <a:t>The vitamins and minerals are added in parts per million; they have no effect on the final consumed foods’ taste, appearance, or baking characteristics. </a:t>
            </a:r>
          </a:p>
        </p:txBody>
      </p:sp>
      <p:sp>
        <p:nvSpPr>
          <p:cNvPr id="4" name="Slide Number Placeholder 3"/>
          <p:cNvSpPr>
            <a:spLocks noGrp="1"/>
          </p:cNvSpPr>
          <p:nvPr>
            <p:ph type="sldNum" sz="quarter" idx="5"/>
          </p:nvPr>
        </p:nvSpPr>
        <p:spPr/>
        <p:txBody>
          <a:bodyPr/>
          <a:lstStyle/>
          <a:p>
            <a:fld id="{D2B67BE1-1B5A-49BE-BF6F-F714E40B6D37}" type="slidenum">
              <a:rPr lang="en-US" smtClean="0"/>
              <a:t>3</a:t>
            </a:fld>
            <a:endParaRPr lang="en-US"/>
          </a:p>
        </p:txBody>
      </p:sp>
    </p:spTree>
    <p:extLst>
      <p:ext uri="{BB962C8B-B14F-4D97-AF65-F5344CB8AC3E}">
        <p14:creationId xmlns:p14="http://schemas.microsoft.com/office/powerpoint/2010/main" val="400286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While many foods can be</a:t>
            </a:r>
            <a:r>
              <a:rPr lang="en-US" altLang="en-US" baseline="0" dirty="0"/>
              <a:t> fortified, our focus at FFI is </a:t>
            </a:r>
            <a:r>
              <a:rPr lang="en-US" altLang="en-US" dirty="0"/>
              <a:t>fortification of wheat flour</a:t>
            </a:r>
            <a:r>
              <a:rPr lang="en-US" altLang="en-US" baseline="0" dirty="0"/>
              <a:t>, maize flour and rice that is milled in industrial settings. That means mills like the ones on the left, not the right.</a:t>
            </a:r>
            <a:r>
              <a:rPr lang="en-US" altLang="en-US" dirty="0"/>
              <a:t> If you are from Africa,</a:t>
            </a:r>
            <a:r>
              <a:rPr lang="en-US" altLang="en-US" baseline="0" dirty="0"/>
              <a:t> you probably call these hammer mills.</a:t>
            </a:r>
            <a:endParaRPr lang="en-US" altLang="en-US" dirty="0"/>
          </a:p>
          <a:p>
            <a:r>
              <a:rPr lang="en-US" altLang="en-US" dirty="0"/>
              <a:t>The technology for fortification in industrial settings has been used for decades. It can be sustained through standard operating procedures, and costs are incorporated into operational expenses. In many countries, industrially milled grains reach nearly all the population.</a:t>
            </a:r>
          </a:p>
        </p:txBody>
      </p:sp>
      <p:sp>
        <p:nvSpPr>
          <p:cNvPr id="4" name="Slide Number Placeholder 3"/>
          <p:cNvSpPr>
            <a:spLocks noGrp="1"/>
          </p:cNvSpPr>
          <p:nvPr>
            <p:ph type="sldNum" sz="quarter" idx="5"/>
          </p:nvPr>
        </p:nvSpPr>
        <p:spPr/>
        <p:txBody>
          <a:bodyPr/>
          <a:lstStyle/>
          <a:p>
            <a:fld id="{D2B67BE1-1B5A-49BE-BF6F-F714E40B6D37}" type="slidenum">
              <a:rPr lang="en-US" smtClean="0"/>
              <a:t>4</a:t>
            </a:fld>
            <a:endParaRPr lang="en-US"/>
          </a:p>
        </p:txBody>
      </p:sp>
    </p:spTree>
    <p:extLst>
      <p:ext uri="{BB962C8B-B14F-4D97-AF65-F5344CB8AC3E}">
        <p14:creationId xmlns:p14="http://schemas.microsoft.com/office/powerpoint/2010/main" val="1468162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MS PGothic" panose="020B0600070205080204" pitchFamily="34" charset="-128"/>
              </a:rPr>
              <a:t>Countries fortify one or more industrially milled cereal grain products to improve the nutrient intake of people in their target audience. This map reflects wheat flour, maize flour, and rice fortification legislation. </a:t>
            </a:r>
          </a:p>
          <a:p>
            <a:pPr eaLnBrk="1" hangingPunct="1">
              <a:spcBef>
                <a:spcPct val="0"/>
              </a:spcBef>
            </a:pPr>
            <a:endParaRPr lang="en-US" altLang="en-US" dirty="0">
              <a:latin typeface="Arial" panose="020B06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Now the 84 countries in blue require folic acid in their wheat flour, maize flour, and/or rice. Each country sets its standard for the amount to be added based on the population’s typical consumption of grain products. The amount added ranges from 0.4 to 5 parts</a:t>
            </a:r>
            <a:r>
              <a:rPr lang="en-US" altLang="en-US" baseline="0" dirty="0"/>
              <a:t> per million.</a:t>
            </a:r>
            <a:endParaRPr lang="en-US" altLang="en-US" dirty="0"/>
          </a:p>
          <a:p>
            <a:pPr eaLnBrk="1" hangingPunct="1">
              <a:spcBef>
                <a:spcPct val="0"/>
              </a:spcBef>
            </a:pPr>
            <a:endParaRPr lang="en-US" altLang="en-US" dirty="0">
              <a:latin typeface="Arial" panose="020B0604020202020204" pitchFamily="34" charset="0"/>
              <a:ea typeface="MS PGothic" panose="020B0600070205080204" pitchFamily="34" charset="-128"/>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panose="020B0604020202020204" pitchFamily="34" charset="0"/>
              </a:defRPr>
            </a:lvl1pPr>
            <a:lvl2pPr marL="742950" indent="-285750" defTabSz="947738">
              <a:defRPr>
                <a:solidFill>
                  <a:schemeClr val="tx1"/>
                </a:solidFill>
                <a:latin typeface="Arial" panose="020B0604020202020204" pitchFamily="34" charset="0"/>
              </a:defRPr>
            </a:lvl2pPr>
            <a:lvl3pPr marL="1143000" indent="-228600" defTabSz="947738">
              <a:defRPr>
                <a:solidFill>
                  <a:schemeClr val="tx1"/>
                </a:solidFill>
                <a:latin typeface="Arial" panose="020B0604020202020204" pitchFamily="34" charset="0"/>
              </a:defRPr>
            </a:lvl3pPr>
            <a:lvl4pPr marL="1600200" indent="-228600" defTabSz="947738">
              <a:defRPr>
                <a:solidFill>
                  <a:schemeClr val="tx1"/>
                </a:solidFill>
                <a:latin typeface="Arial" panose="020B0604020202020204" pitchFamily="34" charset="0"/>
              </a:defRPr>
            </a:lvl4pPr>
            <a:lvl5pPr marL="2057400" indent="-228600" defTabSz="947738">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fld id="{150F147B-858B-4403-AFB1-E2BD9EBE1608}" type="slidenum">
              <a:rPr lang="en-US" altLang="en-US" smtClean="0"/>
              <a:pPr/>
              <a:t>5</a:t>
            </a:fld>
            <a:endParaRPr lang="en-US" altLang="en-US"/>
          </a:p>
        </p:txBody>
      </p:sp>
    </p:spTree>
    <p:extLst>
      <p:ext uri="{BB962C8B-B14F-4D97-AF65-F5344CB8AC3E}">
        <p14:creationId xmlns:p14="http://schemas.microsoft.com/office/powerpoint/2010/main" val="659027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While the millers typically incur</a:t>
            </a:r>
            <a:r>
              <a:rPr lang="en-US" altLang="en-US" baseline="0" dirty="0"/>
              <a:t> most of the expenses of fortification, the country benefits from reduced healthcare expenses when </a:t>
            </a:r>
            <a:r>
              <a:rPr lang="en-US" altLang="en-US" baseline="0" dirty="0" err="1"/>
              <a:t>spina</a:t>
            </a:r>
            <a:r>
              <a:rPr lang="en-US" altLang="en-US" baseline="0" dirty="0"/>
              <a:t> bifida is prevented.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Three countries have compared the costs of adding folic acid to flour with the costs of treating people with </a:t>
            </a:r>
            <a:r>
              <a:rPr lang="en-US" altLang="en-US" dirty="0" err="1"/>
              <a:t>spina</a:t>
            </a:r>
            <a:r>
              <a:rPr lang="en-US" altLang="en-US" dirty="0"/>
              <a:t> bifida. Each study showed significant net savings in healthcare expenses when </a:t>
            </a:r>
            <a:r>
              <a:rPr lang="en-US" altLang="en-US" dirty="0" err="1"/>
              <a:t>spina</a:t>
            </a:r>
            <a:r>
              <a:rPr lang="en-US" altLang="en-US" dirty="0"/>
              <a:t> bifida is prevented. In the private sector we often refer to this as payback or return on investment. In the US example, for every dollar spent on mandatory folic acid fortification, the healthcare savings were 48 times that investment. This refers to only</a:t>
            </a:r>
            <a:r>
              <a:rPr lang="en-US" altLang="en-US" baseline="0" dirty="0"/>
              <a:t> the direct cost of fortification.</a:t>
            </a:r>
            <a:r>
              <a:rPr lang="en-US" altLang="en-US" dirty="0"/>
              <a:t> Each example here is an incredible return on investment.</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6</a:t>
            </a:fld>
            <a:endParaRPr lang="en-US"/>
          </a:p>
        </p:txBody>
      </p:sp>
    </p:spTree>
    <p:extLst>
      <p:ext uri="{BB962C8B-B14F-4D97-AF65-F5344CB8AC3E}">
        <p14:creationId xmlns:p14="http://schemas.microsoft.com/office/powerpoint/2010/main" val="94426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more</a:t>
            </a:r>
            <a:r>
              <a:rPr lang="en-US" sz="1200" b="0" i="0" kern="1200" baseline="0" dirty="0">
                <a:solidFill>
                  <a:schemeClr val="tx1"/>
                </a:solidFill>
                <a:effectLst/>
                <a:latin typeface="+mn-lt"/>
                <a:ea typeface="+mn-ea"/>
                <a:cs typeface="+mn-cs"/>
              </a:rPr>
              <a:t> needs to be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 2 billion people are affected by vitamin and mineral deficiencies. Vitamins and minerals used in fortification such as iron and folic acid prevent </a:t>
            </a:r>
            <a:r>
              <a:rPr lang="en-US" sz="1200" b="0" i="0" u="sng" kern="1200" dirty="0">
                <a:solidFill>
                  <a:schemeClr val="tx1"/>
                </a:solidFill>
                <a:effectLst/>
                <a:latin typeface="+mn-lt"/>
                <a:ea typeface="+mn-ea"/>
                <a:cs typeface="+mn-cs"/>
                <a:hlinkClick r:id="rId3"/>
              </a:rPr>
              <a:t>birth defects of the brain and spine</a:t>
            </a:r>
            <a:r>
              <a:rPr lang="en-US" sz="1200" b="0" i="0" kern="1200" dirty="0">
                <a:solidFill>
                  <a:schemeClr val="tx1"/>
                </a:solidFill>
                <a:effectLst/>
                <a:latin typeface="+mn-lt"/>
                <a:ea typeface="+mn-ea"/>
                <a:cs typeface="+mn-cs"/>
              </a:rPr>
              <a:t> as well as anemia caused by nutritional deficiencies.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have the evidence we need, we know how to make people smarter, stronger, and healthier through fortification—we just need to mobilize the financial resources in a strategic and focused manner.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 key challenge: need for adequate standards</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67BE1-1B5A-49BE-BF6F-F714E40B6D37}" type="slidenum">
              <a:rPr lang="en-US" smtClean="0"/>
              <a:t>7</a:t>
            </a:fld>
            <a:endParaRPr lang="en-US"/>
          </a:p>
        </p:txBody>
      </p:sp>
    </p:spTree>
    <p:extLst>
      <p:ext uri="{BB962C8B-B14F-4D97-AF65-F5344CB8AC3E}">
        <p14:creationId xmlns:p14="http://schemas.microsoft.com/office/powerpoint/2010/main" val="159813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Choose geographies, regions, states and provinces through rigorous research.</a:t>
            </a:r>
          </a:p>
          <a:p>
            <a:pPr rtl="0"/>
            <a:endParaRPr lang="en-US" b="0" dirty="0">
              <a:effectLst/>
            </a:endParaRPr>
          </a:p>
          <a:p>
            <a:pPr rtl="0"/>
            <a:r>
              <a:rPr lang="en-US" sz="1200" b="0" i="0" u="none" strike="noStrike" kern="1200" dirty="0">
                <a:solidFill>
                  <a:schemeClr val="tx1"/>
                </a:solidFill>
                <a:effectLst/>
                <a:latin typeface="+mn-lt"/>
                <a:ea typeface="+mn-ea"/>
                <a:cs typeface="+mn-cs"/>
              </a:rPr>
              <a:t>Why do we take this approach? Because of all the roadblocks that will happen along the way. There’s too much that is not in our control</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D2B67BE1-1B5A-49BE-BF6F-F714E40B6D37}" type="slidenum">
              <a:rPr lang="en-US" smtClean="0"/>
              <a:t>8</a:t>
            </a:fld>
            <a:endParaRPr lang="en-US"/>
          </a:p>
        </p:txBody>
      </p:sp>
    </p:spTree>
    <p:extLst>
      <p:ext uri="{BB962C8B-B14F-4D97-AF65-F5344CB8AC3E}">
        <p14:creationId xmlns:p14="http://schemas.microsoft.com/office/powerpoint/2010/main" val="1826434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67BE1-1B5A-49BE-BF6F-F714E40B6D37}" type="slidenum">
              <a:rPr lang="en-US" smtClean="0"/>
              <a:t>9</a:t>
            </a:fld>
            <a:endParaRPr lang="en-US"/>
          </a:p>
        </p:txBody>
      </p:sp>
    </p:spTree>
    <p:extLst>
      <p:ext uri="{BB962C8B-B14F-4D97-AF65-F5344CB8AC3E}">
        <p14:creationId xmlns:p14="http://schemas.microsoft.com/office/powerpoint/2010/main" val="363101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A35468-CEA6-48AC-BD1A-EAC6C34DA4B0}" type="datetime1">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418839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56A990-72E2-4A56-8F10-40E614624392}" type="datetime1">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121954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D0534-1AA9-4EEB-AB74-DEB303A1EAA5}" type="datetime1">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1961726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12787"/>
            <a:ext cx="8229600" cy="1143000"/>
          </a:xfrm>
        </p:spPr>
        <p:txBody>
          <a:bodyPr/>
          <a:lstStyle>
            <a:lvl1pPr>
              <a:defRPr b="1">
                <a:solidFill>
                  <a:srgbClr val="004484"/>
                </a:solidFill>
                <a:latin typeface="+mj-lt"/>
              </a:defRPr>
            </a:lvl1pPr>
          </a:lstStyle>
          <a:p>
            <a:r>
              <a:rPr lang="en-US" dirty="0"/>
              <a:t>Click to edit Master title style</a:t>
            </a:r>
          </a:p>
        </p:txBody>
      </p:sp>
      <p:sp>
        <p:nvSpPr>
          <p:cNvPr id="4" name="Content Placeholder 3"/>
          <p:cNvSpPr>
            <a:spLocks noGrp="1"/>
          </p:cNvSpPr>
          <p:nvPr>
            <p:ph sz="half" idx="2"/>
          </p:nvPr>
        </p:nvSpPr>
        <p:spPr>
          <a:xfrm>
            <a:off x="457200" y="1763712"/>
            <a:ext cx="4040188" cy="3951288"/>
          </a:xfrm>
        </p:spPr>
        <p:txBody>
          <a:bodyPr/>
          <a:lstStyle>
            <a:lvl1pPr>
              <a:buClr>
                <a:srgbClr val="B29C46"/>
              </a:buClr>
              <a:defRPr sz="1800" b="0">
                <a:solidFill>
                  <a:srgbClr val="004484"/>
                </a:solidFill>
                <a:latin typeface="+mj-lt"/>
              </a:defRPr>
            </a:lvl1pPr>
            <a:lvl2pPr>
              <a:buClr>
                <a:srgbClr val="B29C46"/>
              </a:buClr>
              <a:defRPr sz="1800">
                <a:solidFill>
                  <a:srgbClr val="004484"/>
                </a:solidFill>
                <a:latin typeface="+mj-lt"/>
              </a:defRPr>
            </a:lvl2pPr>
            <a:lvl3pPr>
              <a:buClr>
                <a:srgbClr val="B29C46"/>
              </a:buClr>
              <a:defRPr sz="1350">
                <a:solidFill>
                  <a:srgbClr val="004484"/>
                </a:solidFill>
                <a:latin typeface="+mj-lt"/>
              </a:defRPr>
            </a:lvl3pPr>
            <a:lvl4pPr>
              <a:buClr>
                <a:srgbClr val="B29C46"/>
              </a:buClr>
              <a:defRPr sz="1200">
                <a:solidFill>
                  <a:srgbClr val="004484"/>
                </a:solidFill>
                <a:latin typeface="+mj-lt"/>
              </a:defRPr>
            </a:lvl4pPr>
            <a:lvl5pPr>
              <a:buClr>
                <a:srgbClr val="B29C46"/>
              </a:buClr>
              <a:defRPr sz="1200">
                <a:solidFill>
                  <a:srgbClr val="004484"/>
                </a:solidFill>
                <a:latin typeface="+mj-lt"/>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6" y="1763712"/>
            <a:ext cx="4041775" cy="3951288"/>
          </a:xfrm>
        </p:spPr>
        <p:txBody>
          <a:bodyPr/>
          <a:lstStyle>
            <a:lvl1pPr>
              <a:buClr>
                <a:srgbClr val="B29C46"/>
              </a:buClr>
              <a:defRPr sz="1800" b="0">
                <a:solidFill>
                  <a:srgbClr val="004484"/>
                </a:solidFill>
                <a:latin typeface="+mj-lt"/>
              </a:defRPr>
            </a:lvl1pPr>
            <a:lvl2pPr>
              <a:buClr>
                <a:srgbClr val="B29C46"/>
              </a:buClr>
              <a:defRPr sz="1800">
                <a:solidFill>
                  <a:srgbClr val="004484"/>
                </a:solidFill>
                <a:latin typeface="+mj-lt"/>
              </a:defRPr>
            </a:lvl2pPr>
            <a:lvl3pPr>
              <a:buClr>
                <a:srgbClr val="B29C46"/>
              </a:buClr>
              <a:defRPr sz="1350">
                <a:solidFill>
                  <a:srgbClr val="004484"/>
                </a:solidFill>
                <a:latin typeface="+mj-lt"/>
              </a:defRPr>
            </a:lvl3pPr>
            <a:lvl4pPr>
              <a:buClr>
                <a:srgbClr val="B29C46"/>
              </a:buClr>
              <a:defRPr sz="1200">
                <a:solidFill>
                  <a:srgbClr val="004484"/>
                </a:solidFill>
                <a:latin typeface="+mj-lt"/>
              </a:defRPr>
            </a:lvl4pPr>
            <a:lvl5pPr>
              <a:buClr>
                <a:srgbClr val="B29C46"/>
              </a:buClr>
              <a:defRPr sz="1200">
                <a:solidFill>
                  <a:srgbClr val="004484"/>
                </a:solidFill>
                <a:latin typeface="+mj-lt"/>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746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baseline="0"/>
            </a:lvl1pPr>
          </a:lstStyle>
          <a:p>
            <a:r>
              <a:rPr lang="en-US" dirty="0"/>
              <a:t>Capitalize First Letter Of Words In Your Title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2662" y="5750012"/>
            <a:ext cx="2595423" cy="627794"/>
          </a:xfrm>
          <a:prstGeom prst="rect">
            <a:avLst/>
          </a:prstGeom>
        </p:spPr>
        <p:txBody>
          <a:bodyPr/>
          <a:lstStyle/>
          <a:p>
            <a:fld id="{5B9F09B1-94A7-4FDA-B75C-6625B8E06A17}" type="datetime1">
              <a:rPr lang="en-US" smtClean="0"/>
              <a:t>2/14/2020</a:t>
            </a:fld>
            <a:endParaRPr lang="en-US" dirty="0"/>
          </a:p>
        </p:txBody>
      </p:sp>
      <p:cxnSp>
        <p:nvCxnSpPr>
          <p:cNvPr id="7" name="Straight Connector 6">
            <a:extLst>
              <a:ext uri="{FF2B5EF4-FFF2-40B4-BE49-F238E27FC236}">
                <a16:creationId xmlns:a16="http://schemas.microsoft.com/office/drawing/2014/main" id="{633A1533-6D47-414C-8199-21091A380F1B}"/>
              </a:ext>
            </a:extLst>
          </p:cNvPr>
          <p:cNvCxnSpPr/>
          <p:nvPr userDrawn="1"/>
        </p:nvCxnSpPr>
        <p:spPr>
          <a:xfrm flipV="1">
            <a:off x="2287" y="5937956"/>
            <a:ext cx="618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2396974-0BFF-428F-9070-ED61D9784C9F}"/>
              </a:ext>
            </a:extLst>
          </p:cNvPr>
          <p:cNvCxnSpPr/>
          <p:nvPr userDrawn="1"/>
        </p:nvCxnSpPr>
        <p:spPr>
          <a:xfrm flipV="1">
            <a:off x="2287" y="5937956"/>
            <a:ext cx="6181" cy="564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33B79F1-ABE8-4422-A156-5A495B7448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276036" cy="102701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8576" y="4380612"/>
            <a:ext cx="3849624" cy="2340864"/>
          </a:xfrm>
          <a:prstGeom prst="rect">
            <a:avLst/>
          </a:prstGeom>
        </p:spPr>
      </p:pic>
    </p:spTree>
    <p:extLst>
      <p:ext uri="{BB962C8B-B14F-4D97-AF65-F5344CB8AC3E}">
        <p14:creationId xmlns:p14="http://schemas.microsoft.com/office/powerpoint/2010/main" val="534759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Put the one thought of this slide here in two lines if needed</a:t>
            </a:r>
          </a:p>
        </p:txBody>
      </p:sp>
      <p:sp>
        <p:nvSpPr>
          <p:cNvPr id="3" name="Content Placeholder 2"/>
          <p:cNvSpPr>
            <a:spLocks noGrp="1"/>
          </p:cNvSpPr>
          <p:nvPr>
            <p:ph idx="1"/>
          </p:nvPr>
        </p:nvSpPr>
        <p:spPr>
          <a:xfrm>
            <a:off x="638289" y="2085785"/>
            <a:ext cx="7886700" cy="4183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1804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C9B185-4E3F-49A7-B3FC-DE9E3CC5A4B4}" type="datetime1">
              <a:rPr lang="en-US" smtClean="0"/>
              <a:t>2/14/2020</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3060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Put the one thought of this slide here in two lines if needed</a:t>
            </a:r>
          </a:p>
        </p:txBody>
      </p:sp>
      <p:sp>
        <p:nvSpPr>
          <p:cNvPr id="3" name="Content Placeholder 2"/>
          <p:cNvSpPr>
            <a:spLocks noGrp="1"/>
          </p:cNvSpPr>
          <p:nvPr>
            <p:ph sz="half" idx="1"/>
          </p:nvPr>
        </p:nvSpPr>
        <p:spPr>
          <a:xfrm>
            <a:off x="628650" y="2146902"/>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46902"/>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54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620504"/>
            <a:ext cx="7886700" cy="1325563"/>
          </a:xfrm>
        </p:spPr>
        <p:txBody>
          <a:bodyPr/>
          <a:lstStyle/>
          <a:p>
            <a:r>
              <a:rPr lang="en-US" dirty="0"/>
              <a:t>Put the one thought of this slide here in two lines if needed</a:t>
            </a:r>
          </a:p>
        </p:txBody>
      </p:sp>
      <p:sp>
        <p:nvSpPr>
          <p:cNvPr id="3" name="Text Placeholder 2"/>
          <p:cNvSpPr>
            <a:spLocks noGrp="1"/>
          </p:cNvSpPr>
          <p:nvPr>
            <p:ph type="body" idx="1" hasCustomPrompt="1"/>
          </p:nvPr>
        </p:nvSpPr>
        <p:spPr>
          <a:xfrm>
            <a:off x="629842" y="1936541"/>
            <a:ext cx="3868340"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hasCustomPrompt="1"/>
          </p:nvPr>
        </p:nvSpPr>
        <p:spPr>
          <a:xfrm>
            <a:off x="629842" y="2760453"/>
            <a:ext cx="3868340"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936541"/>
            <a:ext cx="3887391" cy="823912"/>
          </a:xfrm>
        </p:spPr>
        <p:txBody>
          <a:bodyPr anchor="b">
            <a:normAutofit/>
          </a:bodyPr>
          <a:lstStyle>
            <a:lvl1pPr marL="0" indent="0">
              <a:buNone/>
              <a:defRPr lang="en-US" sz="2800" b="1" kern="1200" baseline="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Tx/>
              <a:buFont typeface="Arial" panose="020B0604020202020204" pitchFamily="34" charset="0"/>
              <a:buNone/>
            </a:pPr>
            <a:r>
              <a:rPr lang="en-US" dirty="0"/>
              <a:t>Edit master text styles</a:t>
            </a:r>
          </a:p>
        </p:txBody>
      </p:sp>
      <p:sp>
        <p:nvSpPr>
          <p:cNvPr id="6" name="Content Placeholder 5"/>
          <p:cNvSpPr>
            <a:spLocks noGrp="1"/>
          </p:cNvSpPr>
          <p:nvPr>
            <p:ph sz="quarter" idx="4" hasCustomPrompt="1"/>
          </p:nvPr>
        </p:nvSpPr>
        <p:spPr>
          <a:xfrm>
            <a:off x="4629150" y="2760453"/>
            <a:ext cx="3887391"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0923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59B8A26-508F-4BF4-B948-A540D0A8B86D}" type="datetime1">
              <a:rPr lang="en-US" smtClean="0"/>
              <a:t>2/14/2020</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964510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2660FEB-A747-4AD9-967D-69D2148D2F6D}" type="datetime1">
              <a:rPr lang="en-US" smtClean="0"/>
              <a:t>2/14/2020</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590431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FF5D48-3A16-460E-ACEF-A60E8F09B51B}" type="datetime1">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159942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66315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26335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4AA2115-E7D2-4E7C-B1E9-D5A34C8BAC22}" type="datetime1">
              <a:rPr lang="en-US" smtClean="0"/>
              <a:t>2/14/2020</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935631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572532"/>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172732"/>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75D6C3C-2A1F-4F64-BD54-2B2948A36030}" type="datetime1">
              <a:rPr lang="en-US" smtClean="0"/>
              <a:t>2/14/2020</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082984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D688B4-27A5-41AC-B901-F0FA4E4FD041}" type="datetime1">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201501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528452-5BAA-4A6A-92C0-CB460BFBCF74}" type="datetime1">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206175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CC55BF-405E-4546-9263-402E6BC424A0}" type="datetime1">
              <a:rPr lang="en-US" smtClean="0"/>
              <a:t>2/14/2020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7325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FEA328-0F73-4293-975F-A687CB6C293F}" type="datetime1">
              <a:rPr lang="en-US" smtClean="0"/>
              <a:t>2/14/2020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373757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72377-A5D5-4E97-B0E0-79B916179D3E}" type="datetime1">
              <a:rPr lang="en-US" smtClean="0"/>
              <a:t>2/14/2020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234979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EEF46C-DC80-4651-B405-11AB891F66A1}" type="datetime1">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2248686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3FADA4-80B5-4A99-860E-232622701E67}" type="datetime1">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F2D3B-3156-4227-932F-D9143BFC4A89}" type="slidenum">
              <a:rPr lang="en-US" smtClean="0"/>
              <a:t>‹#›</a:t>
            </a:fld>
            <a:endParaRPr lang="en-US"/>
          </a:p>
        </p:txBody>
      </p:sp>
    </p:spTree>
    <p:extLst>
      <p:ext uri="{BB962C8B-B14F-4D97-AF65-F5344CB8AC3E}">
        <p14:creationId xmlns:p14="http://schemas.microsoft.com/office/powerpoint/2010/main" val="2644685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4E77C-248A-453C-B763-DB6D9B369055}" type="datetime1">
              <a:rPr lang="en-US" smtClean="0"/>
              <a:t>2/14/2020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F2D3B-3156-4227-932F-D9143BFC4A89}" type="slidenum">
              <a:rPr lang="en-US" smtClean="0"/>
              <a:t>‹#›</a:t>
            </a:fld>
            <a:endParaRPr lang="en-US"/>
          </a:p>
        </p:txBody>
      </p:sp>
    </p:spTree>
    <p:extLst>
      <p:ext uri="{BB962C8B-B14F-4D97-AF65-F5344CB8AC3E}">
        <p14:creationId xmlns:p14="http://schemas.microsoft.com/office/powerpoint/2010/main" val="404354758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9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8289" y="760222"/>
            <a:ext cx="7886700" cy="1325563"/>
          </a:xfrm>
          <a:prstGeom prst="rect">
            <a:avLst/>
          </a:prstGeom>
        </p:spPr>
        <p:txBody>
          <a:bodyPr vert="horz" lIns="91440" tIns="45720" rIns="91440" bIns="45720" rtlCol="0" anchor="ctr">
            <a:normAutofit/>
          </a:bodyPr>
          <a:lstStyle/>
          <a:p>
            <a:r>
              <a:rPr lang="en-US" dirty="0"/>
              <a:t>Put the one thought of this slide here in two lines if needed</a:t>
            </a:r>
          </a:p>
        </p:txBody>
      </p:sp>
      <p:sp>
        <p:nvSpPr>
          <p:cNvPr id="3" name="Text Placeholder 2"/>
          <p:cNvSpPr>
            <a:spLocks noGrp="1"/>
          </p:cNvSpPr>
          <p:nvPr>
            <p:ph type="body" idx="1"/>
          </p:nvPr>
        </p:nvSpPr>
        <p:spPr>
          <a:xfrm>
            <a:off x="626076" y="2187575"/>
            <a:ext cx="7886700" cy="4351338"/>
          </a:xfrm>
          <a:prstGeom prst="rect">
            <a:avLst/>
          </a:prstGeom>
        </p:spPr>
        <p:txBody>
          <a:bodyPr vert="horz" lIns="91440" tIns="45720" rIns="91440" bIns="45720" rtlCol="0">
            <a:normAutofit/>
          </a:bodyPr>
          <a:lstStyle/>
          <a:p>
            <a:pPr lvl="0"/>
            <a:r>
              <a:rPr lang="en-US" dirty="0"/>
              <a:t>Sub point of your main point; do not repeat title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3C504709-D387-4919-A61C-9D5D8E0359F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flipH="1">
            <a:off x="-57839" y="-22034"/>
            <a:ext cx="9278957" cy="1042416"/>
          </a:xfrm>
          <a:prstGeom prst="rect">
            <a:avLst/>
          </a:prstGeom>
        </p:spPr>
      </p:pic>
      <p:pic>
        <p:nvPicPr>
          <p:cNvPr id="9" name="Picture 8"/>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600303" y="19137"/>
            <a:ext cx="543697" cy="647855"/>
          </a:xfrm>
          <a:prstGeom prst="rect">
            <a:avLst/>
          </a:prstGeom>
        </p:spPr>
      </p:pic>
    </p:spTree>
    <p:extLst>
      <p:ext uri="{BB962C8B-B14F-4D97-AF65-F5344CB8AC3E}">
        <p14:creationId xmlns:p14="http://schemas.microsoft.com/office/powerpoint/2010/main" val="282378920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Lst>
  <p:hf hdr="0" ftr="0" dt="0"/>
  <p:txStyles>
    <p:titleStyle>
      <a:lvl1pPr algn="l" defTabSz="914400" rtl="0" eaLnBrk="1" latinLnBrk="0" hangingPunct="1">
        <a:lnSpc>
          <a:spcPct val="90000"/>
        </a:lnSpc>
        <a:spcBef>
          <a:spcPct val="0"/>
        </a:spcBef>
        <a:buNone/>
        <a:defRPr sz="4400" b="1" kern="1200" baseline="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48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A75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484"/>
        </a:buClr>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jpe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Data" Target="../diagrams/data1.xml"/><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image" Target="../media/image9.jpe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ncbi.nlm.nih.gov/pubmed/30997493" TargetMode="External"/><Relationship Id="rId4" Type="http://schemas.openxmlformats.org/officeDocument/2006/relationships/hyperlink" Target="https://www.ncbi.nlm.nih.gov/pubmed/3007077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lant&#10;&#10;Description automatically generated">
            <a:extLst>
              <a:ext uri="{FF2B5EF4-FFF2-40B4-BE49-F238E27FC236}">
                <a16:creationId xmlns:a16="http://schemas.microsoft.com/office/drawing/2014/main" id="{B58523C9-6A97-43EA-8FC4-A88622E6FC8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247171"/>
            <a:ext cx="9144000" cy="3242947"/>
          </a:xfrm>
        </p:spPr>
      </p:pic>
      <p:sp>
        <p:nvSpPr>
          <p:cNvPr id="4" name="Title 4">
            <a:extLst>
              <a:ext uri="{FF2B5EF4-FFF2-40B4-BE49-F238E27FC236}">
                <a16:creationId xmlns:a16="http://schemas.microsoft.com/office/drawing/2014/main" id="{3A6E64CB-FD6A-4C78-B76E-B0515C429D42}"/>
              </a:ext>
            </a:extLst>
          </p:cNvPr>
          <p:cNvSpPr txBox="1">
            <a:spLocks/>
          </p:cNvSpPr>
          <p:nvPr/>
        </p:nvSpPr>
        <p:spPr>
          <a:xfrm>
            <a:off x="2296219" y="4188354"/>
            <a:ext cx="6502400" cy="181909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solidFill>
                  <a:schemeClr val="tx1">
                    <a:lumMod val="75000"/>
                    <a:lumOff val="25000"/>
                  </a:schemeClr>
                </a:solidFill>
                <a:latin typeface="+mn-lt"/>
              </a:rPr>
              <a:t>Mandatory cereal grain fortification: global status, best practices, and opportunities</a:t>
            </a:r>
          </a:p>
        </p:txBody>
      </p:sp>
      <p:sp>
        <p:nvSpPr>
          <p:cNvPr id="6" name="Title 4">
            <a:extLst>
              <a:ext uri="{FF2B5EF4-FFF2-40B4-BE49-F238E27FC236}">
                <a16:creationId xmlns:a16="http://schemas.microsoft.com/office/drawing/2014/main" id="{C972CEEE-8812-4D8B-84B5-733AACA3DAF7}"/>
              </a:ext>
            </a:extLst>
          </p:cNvPr>
          <p:cNvSpPr txBox="1">
            <a:spLocks/>
          </p:cNvSpPr>
          <p:nvPr/>
        </p:nvSpPr>
        <p:spPr>
          <a:xfrm>
            <a:off x="4094153" y="5122355"/>
            <a:ext cx="4704466" cy="181909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dirty="0">
                <a:solidFill>
                  <a:schemeClr val="tx1">
                    <a:lumMod val="50000"/>
                    <a:lumOff val="50000"/>
                  </a:schemeClr>
                </a:solidFill>
              </a:rPr>
              <a:t>Scott Montgomery</a:t>
            </a:r>
          </a:p>
          <a:p>
            <a:pPr algn="r"/>
            <a:r>
              <a:rPr lang="en-US" sz="2000" dirty="0">
                <a:solidFill>
                  <a:schemeClr val="tx1">
                    <a:lumMod val="50000"/>
                    <a:lumOff val="50000"/>
                  </a:schemeClr>
                </a:solidFill>
              </a:rPr>
              <a:t>Director, Food Fortification Initiative</a:t>
            </a:r>
          </a:p>
          <a:p>
            <a:pPr algn="r"/>
            <a:r>
              <a:rPr lang="en-US" sz="2000" dirty="0">
                <a:solidFill>
                  <a:schemeClr val="tx1">
                    <a:lumMod val="50000"/>
                    <a:lumOff val="50000"/>
                  </a:schemeClr>
                </a:solidFill>
              </a:rPr>
              <a:t>ICBD, 24 February 2020</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451" y="206536"/>
            <a:ext cx="5802912" cy="816796"/>
          </a:xfrm>
          <a:prstGeom prst="rect">
            <a:avLst/>
          </a:prstGeom>
        </p:spPr>
      </p:pic>
    </p:spTree>
    <p:extLst>
      <p:ext uri="{BB962C8B-B14F-4D97-AF65-F5344CB8AC3E}">
        <p14:creationId xmlns:p14="http://schemas.microsoft.com/office/powerpoint/2010/main" val="304259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BFEF2F-4761-4BDC-958D-A17BEAF387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7C189BE-ADC2-45C3-A417-F44F06CCEF05}"/>
              </a:ext>
            </a:extLst>
          </p:cNvPr>
          <p:cNvSpPr/>
          <p:nvPr/>
        </p:nvSpPr>
        <p:spPr>
          <a:xfrm>
            <a:off x="0" y="513522"/>
            <a:ext cx="6569765" cy="6344478"/>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7F680ADC-81C0-4FA8-9730-C89FEAE74982}"/>
              </a:ext>
            </a:extLst>
          </p:cNvPr>
          <p:cNvSpPr>
            <a:spLocks noGrp="1"/>
          </p:cNvSpPr>
          <p:nvPr>
            <p:ph type="title"/>
          </p:nvPr>
        </p:nvSpPr>
        <p:spPr>
          <a:xfrm>
            <a:off x="390494" y="938456"/>
            <a:ext cx="5496759" cy="3369363"/>
          </a:xfrm>
        </p:spPr>
        <p:txBody>
          <a:bodyPr>
            <a:normAutofit/>
          </a:bodyPr>
          <a:lstStyle/>
          <a:p>
            <a:pPr marL="228600" indent="-228600">
              <a:lnSpc>
                <a:spcPct val="150000"/>
              </a:lnSpc>
            </a:pPr>
            <a:br>
              <a:rPr lang="en-US" sz="2800" dirty="0">
                <a:solidFill>
                  <a:schemeClr val="tx1">
                    <a:lumMod val="75000"/>
                    <a:lumOff val="25000"/>
                  </a:schemeClr>
                </a:solidFill>
                <a:ea typeface="Helvetica Neue" charset="0"/>
                <a:cs typeface="Helvetica Neue" charset="0"/>
              </a:rPr>
            </a:br>
            <a:r>
              <a:rPr lang="en-US" sz="2800" dirty="0">
                <a:solidFill>
                  <a:schemeClr val="tx1">
                    <a:lumMod val="75000"/>
                    <a:lumOff val="25000"/>
                  </a:schemeClr>
                </a:solidFill>
                <a:latin typeface="+mn-lt"/>
                <a:ea typeface="Helvetica Neue" charset="0"/>
                <a:cs typeface="Helvetica Neue" charset="0"/>
              </a:rPr>
              <a:t>1. Explore</a:t>
            </a:r>
            <a:br>
              <a:rPr lang="en-US" sz="2800" dirty="0">
                <a:solidFill>
                  <a:schemeClr val="tx1">
                    <a:lumMod val="75000"/>
                    <a:lumOff val="25000"/>
                  </a:schemeClr>
                </a:solidFill>
                <a:latin typeface="+mn-lt"/>
                <a:ea typeface="Helvetica Neue" charset="0"/>
                <a:cs typeface="Helvetica Neue" charset="0"/>
              </a:rPr>
            </a:br>
            <a:r>
              <a:rPr lang="en-US" sz="2800" dirty="0">
                <a:solidFill>
                  <a:schemeClr val="tx1">
                    <a:lumMod val="75000"/>
                    <a:lumOff val="25000"/>
                  </a:schemeClr>
                </a:solidFill>
                <a:latin typeface="+mn-lt"/>
                <a:ea typeface="Helvetica Neue" charset="0"/>
                <a:cs typeface="Helvetica Neue" charset="0"/>
              </a:rPr>
              <a:t>2. Champion</a:t>
            </a:r>
            <a:br>
              <a:rPr lang="en-US" sz="2800" dirty="0">
                <a:solidFill>
                  <a:schemeClr val="tx1">
                    <a:lumMod val="75000"/>
                    <a:lumOff val="25000"/>
                  </a:schemeClr>
                </a:solidFill>
                <a:latin typeface="+mn-lt"/>
                <a:ea typeface="Helvetica Neue" charset="0"/>
                <a:cs typeface="Helvetica Neue" charset="0"/>
              </a:rPr>
            </a:br>
            <a:r>
              <a:rPr lang="en-US" sz="2800" dirty="0">
                <a:solidFill>
                  <a:schemeClr val="tx1">
                    <a:lumMod val="75000"/>
                    <a:lumOff val="25000"/>
                  </a:schemeClr>
                </a:solidFill>
                <a:latin typeface="+mn-lt"/>
                <a:ea typeface="Helvetica Neue" charset="0"/>
                <a:cs typeface="Helvetica Neue" charset="0"/>
              </a:rPr>
              <a:t>3. Design and development</a:t>
            </a:r>
            <a:br>
              <a:rPr lang="en-US" sz="2800" dirty="0">
                <a:solidFill>
                  <a:schemeClr val="tx1">
                    <a:lumMod val="75000"/>
                    <a:lumOff val="25000"/>
                  </a:schemeClr>
                </a:solidFill>
                <a:latin typeface="+mn-lt"/>
                <a:ea typeface="Helvetica Neue" charset="0"/>
                <a:cs typeface="Helvetica Neue" charset="0"/>
              </a:rPr>
            </a:br>
            <a:r>
              <a:rPr lang="en-US" sz="2800" dirty="0">
                <a:solidFill>
                  <a:schemeClr val="tx1">
                    <a:lumMod val="75000"/>
                    <a:lumOff val="25000"/>
                  </a:schemeClr>
                </a:solidFill>
                <a:latin typeface="+mn-lt"/>
                <a:ea typeface="Helvetica Neue" charset="0"/>
                <a:cs typeface="Helvetica Neue" charset="0"/>
              </a:rPr>
              <a:t>4. Implement</a:t>
            </a:r>
          </a:p>
        </p:txBody>
      </p:sp>
      <p:sp>
        <p:nvSpPr>
          <p:cNvPr id="4" name="Slide Number Placeholder 3"/>
          <p:cNvSpPr>
            <a:spLocks noGrp="1"/>
          </p:cNvSpPr>
          <p:nvPr>
            <p:ph type="sldNum" sz="quarter" idx="12"/>
          </p:nvPr>
        </p:nvSpPr>
        <p:spPr/>
        <p:txBody>
          <a:bodyPr/>
          <a:lstStyle/>
          <a:p>
            <a:fld id="{DD4F2D3B-3156-4227-932F-D9143BFC4A89}" type="slidenum">
              <a:rPr lang="en-US" smtClean="0">
                <a:solidFill>
                  <a:schemeClr val="bg1"/>
                </a:solidFill>
              </a:rPr>
              <a:t>10</a:t>
            </a:fld>
            <a:endParaRPr lang="en-US" dirty="0">
              <a:solidFill>
                <a:schemeClr val="bg1"/>
              </a:solidFill>
            </a:endParaRPr>
          </a:p>
        </p:txBody>
      </p:sp>
      <p:sp>
        <p:nvSpPr>
          <p:cNvPr id="9" name="Rectangle 8">
            <a:extLst>
              <a:ext uri="{FF2B5EF4-FFF2-40B4-BE49-F238E27FC236}">
                <a16:creationId xmlns:a16="http://schemas.microsoft.com/office/drawing/2014/main" id="{EBB72767-0895-4D6C-84E9-E4931BB64C53}"/>
              </a:ext>
            </a:extLst>
          </p:cNvPr>
          <p:cNvSpPr/>
          <p:nvPr/>
        </p:nvSpPr>
        <p:spPr>
          <a:xfrm>
            <a:off x="7397736" y="6623766"/>
            <a:ext cx="1117614" cy="215444"/>
          </a:xfrm>
          <a:prstGeom prst="rect">
            <a:avLst/>
          </a:prstGeom>
        </p:spPr>
        <p:txBody>
          <a:bodyPr wrap="none">
            <a:spAutoFit/>
          </a:bodyPr>
          <a:lstStyle/>
          <a:p>
            <a:pPr algn="r"/>
            <a:r>
              <a:rPr lang="en-US" sz="800" dirty="0">
                <a:solidFill>
                  <a:schemeClr val="bg1"/>
                </a:solidFill>
              </a:rPr>
              <a:t>Photo: Aftab </a:t>
            </a:r>
            <a:r>
              <a:rPr lang="en-US" sz="800" dirty="0" err="1">
                <a:solidFill>
                  <a:schemeClr val="bg1"/>
                </a:solidFill>
              </a:rPr>
              <a:t>Uzzaman</a:t>
            </a:r>
            <a:endParaRPr lang="en-US" sz="800" dirty="0">
              <a:solidFill>
                <a:schemeClr val="bg1"/>
              </a:solidFill>
            </a:endParaRPr>
          </a:p>
        </p:txBody>
      </p:sp>
      <p:sp>
        <p:nvSpPr>
          <p:cNvPr id="12" name="Rectangle 11"/>
          <p:cNvSpPr/>
          <p:nvPr/>
        </p:nvSpPr>
        <p:spPr>
          <a:xfrm>
            <a:off x="257666" y="938456"/>
            <a:ext cx="4781950" cy="707886"/>
          </a:xfrm>
          <a:prstGeom prst="rect">
            <a:avLst/>
          </a:prstGeom>
        </p:spPr>
        <p:txBody>
          <a:bodyPr wrap="none">
            <a:spAutoFit/>
          </a:bodyPr>
          <a:lstStyle/>
          <a:p>
            <a:r>
              <a:rPr lang="en-US" sz="4000" dirty="0">
                <a:solidFill>
                  <a:schemeClr val="tx1">
                    <a:lumMod val="75000"/>
                    <a:lumOff val="25000"/>
                  </a:schemeClr>
                </a:solidFill>
                <a:latin typeface="+mj-lt"/>
                <a:ea typeface="Helvetica Neue" charset="0"/>
                <a:cs typeface="Helvetica Neue" charset="0"/>
              </a:rPr>
              <a:t>Four strategic phases:</a:t>
            </a:r>
            <a:endParaRPr lang="en-US" sz="4000" dirty="0">
              <a:latin typeface="+mj-lt"/>
            </a:endParaRPr>
          </a:p>
        </p:txBody>
      </p:sp>
    </p:spTree>
    <p:extLst>
      <p:ext uri="{BB962C8B-B14F-4D97-AF65-F5344CB8AC3E}">
        <p14:creationId xmlns:p14="http://schemas.microsoft.com/office/powerpoint/2010/main" val="62537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C189BE-ADC2-45C3-A417-F44F06CCEF05}"/>
              </a:ext>
            </a:extLst>
          </p:cNvPr>
          <p:cNvSpPr/>
          <p:nvPr/>
        </p:nvSpPr>
        <p:spPr>
          <a:xfrm>
            <a:off x="1" y="513522"/>
            <a:ext cx="5193790" cy="6344478"/>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itle 3"/>
          <p:cNvSpPr>
            <a:spLocks noGrp="1"/>
          </p:cNvSpPr>
          <p:nvPr>
            <p:ph type="title"/>
          </p:nvPr>
        </p:nvSpPr>
        <p:spPr>
          <a:xfrm>
            <a:off x="408215" y="638902"/>
            <a:ext cx="5692638" cy="994172"/>
          </a:xfrm>
        </p:spPr>
        <p:txBody>
          <a:bodyPr>
            <a:normAutofit fontScale="90000"/>
          </a:bodyPr>
          <a:lstStyle/>
          <a:p>
            <a:r>
              <a:rPr lang="en-US" sz="4000" dirty="0">
                <a:solidFill>
                  <a:schemeClr val="tx1">
                    <a:lumMod val="75000"/>
                    <a:lumOff val="25000"/>
                  </a:schemeClr>
                </a:solidFill>
              </a:rPr>
              <a:t>Legislation leads to</a:t>
            </a:r>
            <a:br>
              <a:rPr lang="en-US" sz="4000" dirty="0">
                <a:solidFill>
                  <a:schemeClr val="tx1">
                    <a:lumMod val="75000"/>
                    <a:lumOff val="25000"/>
                  </a:schemeClr>
                </a:solidFill>
              </a:rPr>
            </a:br>
            <a:r>
              <a:rPr lang="en-US" sz="4000" dirty="0">
                <a:solidFill>
                  <a:schemeClr val="tx1">
                    <a:lumMod val="75000"/>
                    <a:lumOff val="25000"/>
                  </a:schemeClr>
                </a:solidFill>
              </a:rPr>
              <a:t>high coverage</a:t>
            </a:r>
          </a:p>
        </p:txBody>
      </p:sp>
      <p:sp>
        <p:nvSpPr>
          <p:cNvPr id="6" name="Content Placeholder 5"/>
          <p:cNvSpPr>
            <a:spLocks noGrp="1"/>
          </p:cNvSpPr>
          <p:nvPr>
            <p:ph sz="half" idx="1"/>
          </p:nvPr>
        </p:nvSpPr>
        <p:spPr>
          <a:xfrm>
            <a:off x="408215" y="1787308"/>
            <a:ext cx="3217381" cy="3263504"/>
          </a:xfrm>
        </p:spPr>
        <p:txBody>
          <a:bodyPr>
            <a:normAutofit/>
          </a:bodyPr>
          <a:lstStyle/>
          <a:p>
            <a:pPr marL="0" indent="0">
              <a:spcBef>
                <a:spcPts val="0"/>
              </a:spcBef>
              <a:buNone/>
            </a:pPr>
            <a:r>
              <a:rPr lang="en-US" sz="7200" dirty="0">
                <a:ln>
                  <a:solidFill>
                    <a:schemeClr val="tx2"/>
                  </a:solidFill>
                </a:ln>
                <a:solidFill>
                  <a:schemeClr val="tx1">
                    <a:lumMod val="75000"/>
                    <a:lumOff val="25000"/>
                  </a:schemeClr>
                </a:solidFill>
              </a:rPr>
              <a:t>82%</a:t>
            </a:r>
          </a:p>
          <a:p>
            <a:pPr marL="0" indent="0">
              <a:lnSpc>
                <a:spcPct val="100000"/>
              </a:lnSpc>
              <a:spcBef>
                <a:spcPts val="0"/>
              </a:spcBef>
              <a:buNone/>
            </a:pPr>
            <a:r>
              <a:rPr lang="en-US" sz="1800" dirty="0">
                <a:ln>
                  <a:solidFill>
                    <a:schemeClr val="tx2"/>
                  </a:solidFill>
                </a:ln>
                <a:solidFill>
                  <a:schemeClr val="tx1">
                    <a:lumMod val="75000"/>
                    <a:lumOff val="25000"/>
                  </a:schemeClr>
                </a:solidFill>
              </a:rPr>
              <a:t>Average percent of industrially milled wheat flour that is fortified in countries </a:t>
            </a:r>
            <a:r>
              <a:rPr lang="en-US" sz="1800" u="sng" dirty="0">
                <a:ln>
                  <a:solidFill>
                    <a:schemeClr val="tx2"/>
                  </a:solidFill>
                </a:ln>
                <a:solidFill>
                  <a:schemeClr val="tx1">
                    <a:lumMod val="75000"/>
                    <a:lumOff val="25000"/>
                  </a:schemeClr>
                </a:solidFill>
              </a:rPr>
              <a:t>with</a:t>
            </a:r>
            <a:r>
              <a:rPr lang="en-US" sz="1800" dirty="0">
                <a:ln>
                  <a:solidFill>
                    <a:schemeClr val="tx2"/>
                  </a:solidFill>
                </a:ln>
                <a:solidFill>
                  <a:schemeClr val="tx1">
                    <a:lumMod val="75000"/>
                    <a:lumOff val="25000"/>
                  </a:schemeClr>
                </a:solidFill>
              </a:rPr>
              <a:t> legislation</a:t>
            </a:r>
          </a:p>
        </p:txBody>
      </p:sp>
      <p:sp>
        <p:nvSpPr>
          <p:cNvPr id="7" name="Content Placeholder 6"/>
          <p:cNvSpPr>
            <a:spLocks noGrp="1"/>
          </p:cNvSpPr>
          <p:nvPr>
            <p:ph sz="half" idx="2"/>
          </p:nvPr>
        </p:nvSpPr>
        <p:spPr>
          <a:xfrm>
            <a:off x="408215" y="4135091"/>
            <a:ext cx="3217381" cy="3263504"/>
          </a:xfrm>
          <a:ln>
            <a:noFill/>
          </a:ln>
        </p:spPr>
        <p:txBody>
          <a:bodyPr>
            <a:normAutofit/>
          </a:bodyPr>
          <a:lstStyle/>
          <a:p>
            <a:pPr marL="0" indent="0">
              <a:spcBef>
                <a:spcPts val="0"/>
              </a:spcBef>
              <a:buNone/>
            </a:pPr>
            <a:r>
              <a:rPr lang="en-US" sz="7200" dirty="0">
                <a:ln>
                  <a:solidFill>
                    <a:schemeClr val="tx2"/>
                  </a:solidFill>
                </a:ln>
                <a:solidFill>
                  <a:schemeClr val="tx1">
                    <a:lumMod val="75000"/>
                    <a:lumOff val="25000"/>
                  </a:schemeClr>
                </a:solidFill>
              </a:rPr>
              <a:t>15%</a:t>
            </a:r>
          </a:p>
          <a:p>
            <a:pPr marL="0" indent="0">
              <a:spcBef>
                <a:spcPts val="0"/>
              </a:spcBef>
              <a:buNone/>
            </a:pPr>
            <a:r>
              <a:rPr lang="en-US" sz="1800" dirty="0">
                <a:ln>
                  <a:solidFill>
                    <a:schemeClr val="tx2"/>
                  </a:solidFill>
                </a:ln>
                <a:solidFill>
                  <a:schemeClr val="tx1">
                    <a:lumMod val="75000"/>
                    <a:lumOff val="25000"/>
                  </a:schemeClr>
                </a:solidFill>
              </a:rPr>
              <a:t>Average percent of industrially milled wheat flour that is fortified in countries </a:t>
            </a:r>
            <a:r>
              <a:rPr lang="en-US" sz="1800" u="sng" dirty="0">
                <a:ln>
                  <a:solidFill>
                    <a:schemeClr val="tx2"/>
                  </a:solidFill>
                </a:ln>
                <a:solidFill>
                  <a:schemeClr val="tx1">
                    <a:lumMod val="75000"/>
                    <a:lumOff val="25000"/>
                  </a:schemeClr>
                </a:solidFill>
              </a:rPr>
              <a:t>without </a:t>
            </a:r>
            <a:r>
              <a:rPr lang="en-US" sz="1800" dirty="0">
                <a:ln>
                  <a:solidFill>
                    <a:schemeClr val="tx2"/>
                  </a:solidFill>
                </a:ln>
                <a:solidFill>
                  <a:schemeClr val="tx1">
                    <a:lumMod val="75000"/>
                    <a:lumOff val="25000"/>
                  </a:schemeClr>
                </a:solidFill>
              </a:rPr>
              <a:t>legislation</a:t>
            </a:r>
          </a:p>
        </p:txBody>
      </p:sp>
      <p:sp>
        <p:nvSpPr>
          <p:cNvPr id="8" name="TextBox 7">
            <a:extLst>
              <a:ext uri="{FF2B5EF4-FFF2-40B4-BE49-F238E27FC236}">
                <a16:creationId xmlns:a16="http://schemas.microsoft.com/office/drawing/2014/main" id="{E4BFACF5-4FAB-497D-9033-63BCAC7FFF1F}"/>
              </a:ext>
            </a:extLst>
          </p:cNvPr>
          <p:cNvSpPr txBox="1"/>
          <p:nvPr/>
        </p:nvSpPr>
        <p:spPr>
          <a:xfrm>
            <a:off x="408215" y="6472934"/>
            <a:ext cx="1935145" cy="230832"/>
          </a:xfrm>
          <a:prstGeom prst="rect">
            <a:avLst/>
          </a:prstGeom>
          <a:noFill/>
        </p:spPr>
        <p:txBody>
          <a:bodyPr wrap="none">
            <a:spAutoFit/>
          </a:bodyPr>
          <a:lstStyle/>
          <a:p>
            <a:pPr>
              <a:defRPr/>
            </a:pPr>
            <a:r>
              <a:rPr lang="en-US" sz="900" dirty="0">
                <a:solidFill>
                  <a:schemeClr val="tx1">
                    <a:lumMod val="75000"/>
                    <a:lumOff val="25000"/>
                  </a:schemeClr>
                </a:solidFill>
                <a:latin typeface="Calibri" panose="020F0502020204030204" pitchFamily="34" charset="0"/>
              </a:rPr>
              <a:t>Food Fortification Initiative database </a:t>
            </a:r>
          </a:p>
        </p:txBody>
      </p:sp>
      <p:sp>
        <p:nvSpPr>
          <p:cNvPr id="15" name="Rectangle 14">
            <a:extLst>
              <a:ext uri="{FF2B5EF4-FFF2-40B4-BE49-F238E27FC236}">
                <a16:creationId xmlns:a16="http://schemas.microsoft.com/office/drawing/2014/main" id="{6BC585D2-F9CC-498A-80DA-F733E0D96840}"/>
              </a:ext>
            </a:extLst>
          </p:cNvPr>
          <p:cNvSpPr/>
          <p:nvPr/>
        </p:nvSpPr>
        <p:spPr>
          <a:xfrm>
            <a:off x="7542007" y="6603096"/>
            <a:ext cx="973343" cy="215444"/>
          </a:xfrm>
          <a:prstGeom prst="rect">
            <a:avLst/>
          </a:prstGeom>
        </p:spPr>
        <p:txBody>
          <a:bodyPr wrap="none">
            <a:spAutoFit/>
          </a:bodyPr>
          <a:lstStyle/>
          <a:p>
            <a:pPr algn="r"/>
            <a:r>
              <a:rPr lang="en-US" sz="800" dirty="0">
                <a:solidFill>
                  <a:schemeClr val="bg1"/>
                </a:solidFill>
              </a:rPr>
              <a:t>Photo: Neil Palmer</a:t>
            </a:r>
          </a:p>
        </p:txBody>
      </p:sp>
      <p:sp>
        <p:nvSpPr>
          <p:cNvPr id="16" name="Slide Number Placeholder 1"/>
          <p:cNvSpPr>
            <a:spLocks noGrp="1"/>
          </p:cNvSpPr>
          <p:nvPr>
            <p:ph type="sldNum" sz="quarter" idx="12"/>
          </p:nvPr>
        </p:nvSpPr>
        <p:spPr>
          <a:xfrm>
            <a:off x="6457950" y="6356351"/>
            <a:ext cx="2057400" cy="365125"/>
          </a:xfrm>
        </p:spPr>
        <p:txBody>
          <a:bodyPr/>
          <a:lstStyle/>
          <a:p>
            <a:fld id="{DD4F2D3B-3156-4227-932F-D9143BFC4A89}" type="slidenum">
              <a:rPr lang="en-US" smtClean="0">
                <a:solidFill>
                  <a:schemeClr val="bg1"/>
                </a:solidFill>
              </a:rPr>
              <a:t>11</a:t>
            </a:fld>
            <a:endParaRPr lang="en-US" dirty="0">
              <a:solidFill>
                <a:schemeClr val="bg1"/>
              </a:solidFill>
            </a:endParaRPr>
          </a:p>
        </p:txBody>
      </p:sp>
    </p:spTree>
    <p:extLst>
      <p:ext uri="{BB962C8B-B14F-4D97-AF65-F5344CB8AC3E}">
        <p14:creationId xmlns:p14="http://schemas.microsoft.com/office/powerpoint/2010/main" val="370445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558D6DF-8587-499D-9BF9-469B183AC48C}"/>
              </a:ext>
            </a:extLst>
          </p:cNvPr>
          <p:cNvSpPr>
            <a:spLocks noGrp="1"/>
          </p:cNvSpPr>
          <p:nvPr>
            <p:ph type="title"/>
          </p:nvPr>
        </p:nvSpPr>
        <p:spPr>
          <a:xfrm>
            <a:off x="335253" y="548101"/>
            <a:ext cx="8405963" cy="857250"/>
          </a:xfrm>
        </p:spPr>
        <p:txBody>
          <a:bodyPr>
            <a:noAutofit/>
          </a:bodyPr>
          <a:lstStyle/>
          <a:p>
            <a:r>
              <a:rPr lang="en-US" altLang="en-US" sz="4000" b="0" dirty="0">
                <a:solidFill>
                  <a:schemeClr val="tx1">
                    <a:lumMod val="75000"/>
                    <a:lumOff val="25000"/>
                  </a:schemeClr>
                </a:solidFill>
                <a:cs typeface="Calibri" panose="020F0502020204030204" pitchFamily="34" charset="0"/>
              </a:rPr>
              <a:t>High coverage leads to healthier lives</a:t>
            </a:r>
            <a:endParaRPr lang="en-US" altLang="en-US" sz="4000" b="0" dirty="0">
              <a:solidFill>
                <a:schemeClr val="tx1">
                  <a:lumMod val="75000"/>
                  <a:lumOff val="25000"/>
                </a:schemeClr>
              </a:solidFill>
              <a:ea typeface="+mn-ea"/>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2C22AA50-B54B-4286-A8ED-0A93DC016812}"/>
              </a:ext>
            </a:extLst>
          </p:cNvPr>
          <p:cNvGraphicFramePr>
            <a:graphicFrameLocks noGrp="1"/>
          </p:cNvGraphicFramePr>
          <p:nvPr>
            <p:ph sz="half" idx="2"/>
            <p:extLst>
              <p:ext uri="{D42A27DB-BD31-4B8C-83A1-F6EECF244321}">
                <p14:modId xmlns:p14="http://schemas.microsoft.com/office/powerpoint/2010/main" val="3558085956"/>
              </p:ext>
            </p:extLst>
          </p:nvPr>
        </p:nvGraphicFramePr>
        <p:xfrm>
          <a:off x="403302" y="2591118"/>
          <a:ext cx="8337916" cy="1607899"/>
        </p:xfrm>
        <a:graphic>
          <a:graphicData uri="http://schemas.openxmlformats.org/drawingml/2006/table">
            <a:tbl>
              <a:tblPr firstRow="1" bandRow="1">
                <a:tableStyleId>{7DF18680-E054-41AD-8BC1-D1AEF772440D}</a:tableStyleId>
              </a:tblPr>
              <a:tblGrid>
                <a:gridCol w="1500542">
                  <a:extLst>
                    <a:ext uri="{9D8B030D-6E8A-4147-A177-3AD203B41FA5}">
                      <a16:colId xmlns:a16="http://schemas.microsoft.com/office/drawing/2014/main" val="20000"/>
                    </a:ext>
                  </a:extLst>
                </a:gridCol>
                <a:gridCol w="2107870">
                  <a:extLst>
                    <a:ext uri="{9D8B030D-6E8A-4147-A177-3AD203B41FA5}">
                      <a16:colId xmlns:a16="http://schemas.microsoft.com/office/drawing/2014/main" val="20001"/>
                    </a:ext>
                  </a:extLst>
                </a:gridCol>
                <a:gridCol w="2202873">
                  <a:extLst>
                    <a:ext uri="{9D8B030D-6E8A-4147-A177-3AD203B41FA5}">
                      <a16:colId xmlns:a16="http://schemas.microsoft.com/office/drawing/2014/main" val="20002"/>
                    </a:ext>
                  </a:extLst>
                </a:gridCol>
                <a:gridCol w="2526631">
                  <a:extLst>
                    <a:ext uri="{9D8B030D-6E8A-4147-A177-3AD203B41FA5}">
                      <a16:colId xmlns:a16="http://schemas.microsoft.com/office/drawing/2014/main" val="2442110370"/>
                    </a:ext>
                  </a:extLst>
                </a:gridCol>
              </a:tblGrid>
              <a:tr h="571222">
                <a:tc>
                  <a:txBody>
                    <a:bodyPr/>
                    <a:lstStyle/>
                    <a:p>
                      <a:pPr algn="l"/>
                      <a:r>
                        <a:rPr lang="en-AU" sz="1500" dirty="0"/>
                        <a:t>Measurement</a:t>
                      </a:r>
                      <a:endParaRPr lang="en-AU" sz="1500" dirty="0">
                        <a:solidFill>
                          <a:srgbClr val="FFFFFF"/>
                        </a:solidFill>
                        <a:latin typeface="Calibri" panose="020F0502020204030204" pitchFamily="34" charset="0"/>
                        <a:cs typeface="Calibri" panose="020F0502020204030204" pitchFamily="34" charset="0"/>
                      </a:endParaRPr>
                    </a:p>
                  </a:txBody>
                  <a:tcPr marL="40100" marR="40100" marT="25728" marB="25728" anchor="ctr">
                    <a:solidFill>
                      <a:schemeClr val="accent1">
                        <a:lumMod val="50000"/>
                      </a:schemeClr>
                    </a:solidFill>
                  </a:tcPr>
                </a:tc>
                <a:tc>
                  <a:txBody>
                    <a:bodyPr/>
                    <a:lstStyle/>
                    <a:p>
                      <a:pPr algn="ctr"/>
                      <a:r>
                        <a:rPr lang="en-AU" sz="1500" dirty="0"/>
                        <a:t>Percent deficient</a:t>
                      </a:r>
                    </a:p>
                    <a:p>
                      <a:pPr algn="ctr"/>
                      <a:r>
                        <a:rPr lang="en-AU" sz="1500" dirty="0"/>
                        <a:t>before,</a:t>
                      </a:r>
                      <a:r>
                        <a:rPr lang="en-AU" sz="1500" baseline="0" dirty="0"/>
                        <a:t> </a:t>
                      </a:r>
                      <a:r>
                        <a:rPr lang="en-AU" sz="1500" dirty="0"/>
                        <a:t>2004</a:t>
                      </a:r>
                      <a:endParaRPr lang="en-AU" sz="1500" b="1" dirty="0">
                        <a:solidFill>
                          <a:srgbClr val="FFFFFF"/>
                        </a:solidFill>
                        <a:latin typeface="Calibri" panose="020F0502020204030204" pitchFamily="34" charset="0"/>
                        <a:cs typeface="Calibri" panose="020F0502020204030204" pitchFamily="34" charset="0"/>
                      </a:endParaRPr>
                    </a:p>
                  </a:txBody>
                  <a:tcPr marL="40100" marR="40100" marT="25728" marB="25728">
                    <a:solidFill>
                      <a:schemeClr val="accent1">
                        <a:lumMod val="50000"/>
                      </a:schemeClr>
                    </a:solidFill>
                  </a:tcPr>
                </a:tc>
                <a:tc>
                  <a:txBody>
                    <a:bodyPr/>
                    <a:lstStyle/>
                    <a:p>
                      <a:pPr algn="ctr"/>
                      <a:r>
                        <a:rPr lang="en-AU" sz="1500" dirty="0"/>
                        <a:t>Percent deficient </a:t>
                      </a:r>
                      <a:br>
                        <a:rPr lang="en-AU" sz="1500" dirty="0"/>
                      </a:br>
                      <a:r>
                        <a:rPr lang="en-AU" sz="1500" dirty="0"/>
                        <a:t>after, 2010</a:t>
                      </a:r>
                      <a:r>
                        <a:rPr lang="en-AU" sz="1500" baseline="0" dirty="0"/>
                        <a:t> </a:t>
                      </a:r>
                      <a:endParaRPr lang="en-AU" sz="1500" b="1" dirty="0">
                        <a:solidFill>
                          <a:srgbClr val="FFFFFF"/>
                        </a:solidFill>
                        <a:latin typeface="Calibri" panose="020F0502020204030204" pitchFamily="34" charset="0"/>
                        <a:cs typeface="Calibri" panose="020F0502020204030204" pitchFamily="34" charset="0"/>
                      </a:endParaRPr>
                    </a:p>
                  </a:txBody>
                  <a:tcPr marL="40100" marR="40100" marT="25728" marB="25728">
                    <a:solidFill>
                      <a:schemeClr val="accent1">
                        <a:lumMod val="50000"/>
                      </a:schemeClr>
                    </a:solidFill>
                  </a:tcPr>
                </a:tc>
                <a:tc>
                  <a:txBody>
                    <a:bodyPr/>
                    <a:lstStyle/>
                    <a:p>
                      <a:pPr algn="ctr"/>
                      <a:r>
                        <a:rPr lang="en-AU" sz="1500" dirty="0"/>
                        <a:t>Cut offs used for </a:t>
                      </a:r>
                    </a:p>
                    <a:p>
                      <a:pPr algn="ctr"/>
                      <a:r>
                        <a:rPr lang="en-AU" sz="1500" dirty="0"/>
                        <a:t>deficiency in women</a:t>
                      </a:r>
                      <a:r>
                        <a:rPr lang="en-AU" sz="1500" baseline="30000" dirty="0"/>
                        <a:t>1</a:t>
                      </a:r>
                      <a:endParaRPr lang="en-AU" sz="1500" b="1" baseline="30000" dirty="0">
                        <a:solidFill>
                          <a:srgbClr val="FFFFFF"/>
                        </a:solidFill>
                        <a:latin typeface="Calibri" panose="020F0502020204030204" pitchFamily="34" charset="0"/>
                        <a:cs typeface="Calibri" panose="020F0502020204030204" pitchFamily="34" charset="0"/>
                      </a:endParaRPr>
                    </a:p>
                  </a:txBody>
                  <a:tcPr marL="40100" marR="40100" marT="25728" marB="25728">
                    <a:solidFill>
                      <a:schemeClr val="accent1">
                        <a:lumMod val="50000"/>
                      </a:schemeClr>
                    </a:solidFill>
                  </a:tcPr>
                </a:tc>
                <a:extLst>
                  <a:ext uri="{0D108BD9-81ED-4DB2-BD59-A6C34878D82A}">
                    <a16:rowId xmlns:a16="http://schemas.microsoft.com/office/drawing/2014/main" val="10000"/>
                  </a:ext>
                </a:extLst>
              </a:tr>
              <a:tr h="345559">
                <a:tc>
                  <a:txBody>
                    <a:bodyPr/>
                    <a:lstStyle/>
                    <a:p>
                      <a:pPr algn="l"/>
                      <a:r>
                        <a:rPr lang="en-AU" sz="1600" dirty="0"/>
                        <a:t>Serum folate</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8</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1</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 Serum folate &lt;10 nmol/L</a:t>
                      </a:r>
                      <a:endParaRPr lang="en-AU" sz="1600" b="0" dirty="0">
                        <a:latin typeface="Calibri" panose="020F0502020204030204" pitchFamily="34" charset="0"/>
                        <a:cs typeface="Calibri" panose="020F0502020204030204" pitchFamily="34" charset="0"/>
                      </a:endParaRPr>
                    </a:p>
                  </a:txBody>
                  <a:tcPr marL="40100" marR="40100" marT="25728" marB="25728" anchor="ctr"/>
                </a:tc>
                <a:extLst>
                  <a:ext uri="{0D108BD9-81ED-4DB2-BD59-A6C34878D82A}">
                    <a16:rowId xmlns:a16="http://schemas.microsoft.com/office/drawing/2014/main" val="10002"/>
                  </a:ext>
                </a:extLst>
              </a:tr>
              <a:tr h="345559">
                <a:tc>
                  <a:txBody>
                    <a:bodyPr/>
                    <a:lstStyle/>
                    <a:p>
                      <a:pPr algn="l"/>
                      <a:r>
                        <a:rPr lang="en-AU" sz="1600" dirty="0"/>
                        <a:t>Iron</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23</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8</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Serum ferritin &lt;15 mg/L</a:t>
                      </a:r>
                      <a:endParaRPr lang="en-AU" sz="1600" b="0" dirty="0">
                        <a:latin typeface="Calibri" panose="020F0502020204030204" pitchFamily="34" charset="0"/>
                        <a:cs typeface="Calibri" panose="020F0502020204030204" pitchFamily="34" charset="0"/>
                      </a:endParaRPr>
                    </a:p>
                  </a:txBody>
                  <a:tcPr marL="40100" marR="40100" marT="25728" marB="25728" anchor="ctr"/>
                </a:tc>
                <a:extLst>
                  <a:ext uri="{0D108BD9-81ED-4DB2-BD59-A6C34878D82A}">
                    <a16:rowId xmlns:a16="http://schemas.microsoft.com/office/drawing/2014/main" val="10001"/>
                  </a:ext>
                </a:extLst>
              </a:tr>
              <a:tr h="345559">
                <a:tc>
                  <a:txBody>
                    <a:bodyPr/>
                    <a:lstStyle/>
                    <a:p>
                      <a:pPr algn="l"/>
                      <a:r>
                        <a:rPr lang="en-AU" sz="1600" dirty="0"/>
                        <a:t>Zinc</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39</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0</a:t>
                      </a:r>
                      <a:endParaRPr lang="en-AU" sz="1600" b="1" dirty="0">
                        <a:latin typeface="Calibri" panose="020F0502020204030204" pitchFamily="34" charset="0"/>
                        <a:cs typeface="Calibri" panose="020F0502020204030204" pitchFamily="34" charset="0"/>
                      </a:endParaRPr>
                    </a:p>
                  </a:txBody>
                  <a:tcPr marL="40100" marR="40100" marT="25728" marB="25728" anchor="ctr"/>
                </a:tc>
                <a:tc>
                  <a:txBody>
                    <a:bodyPr/>
                    <a:lstStyle/>
                    <a:p>
                      <a:pPr algn="ctr"/>
                      <a:r>
                        <a:rPr lang="en-AU" sz="1600" dirty="0"/>
                        <a:t> Serum zinc &lt;10.1 </a:t>
                      </a:r>
                      <a:r>
                        <a:rPr lang="en-AU" sz="1600" dirty="0" err="1"/>
                        <a:t>mmol</a:t>
                      </a:r>
                      <a:r>
                        <a:rPr lang="en-AU" sz="1600" dirty="0"/>
                        <a:t>/L </a:t>
                      </a:r>
                      <a:endParaRPr lang="en-AU" sz="1600" b="0" dirty="0">
                        <a:latin typeface="Calibri" panose="020F0502020204030204" pitchFamily="34" charset="0"/>
                        <a:cs typeface="Calibri" panose="020F0502020204030204" pitchFamily="34" charset="0"/>
                      </a:endParaRPr>
                    </a:p>
                  </a:txBody>
                  <a:tcPr marL="40100" marR="40100" marT="25728" marB="25728" anchor="ctr"/>
                </a:tc>
                <a:extLst>
                  <a:ext uri="{0D108BD9-81ED-4DB2-BD59-A6C34878D82A}">
                    <a16:rowId xmlns:a16="http://schemas.microsoft.com/office/drawing/2014/main" val="10003"/>
                  </a:ext>
                </a:extLst>
              </a:tr>
            </a:tbl>
          </a:graphicData>
        </a:graphic>
      </p:graphicFrame>
      <p:sp>
        <p:nvSpPr>
          <p:cNvPr id="22555" name="TextBox 4">
            <a:extLst>
              <a:ext uri="{FF2B5EF4-FFF2-40B4-BE49-F238E27FC236}">
                <a16:creationId xmlns:a16="http://schemas.microsoft.com/office/drawing/2014/main" id="{055AC5F7-8840-469C-B81F-BC8ED73D9E35}"/>
              </a:ext>
            </a:extLst>
          </p:cNvPr>
          <p:cNvSpPr txBox="1">
            <a:spLocks noChangeArrowheads="1"/>
          </p:cNvSpPr>
          <p:nvPr/>
        </p:nvSpPr>
        <p:spPr bwMode="auto">
          <a:xfrm>
            <a:off x="421534" y="6215289"/>
            <a:ext cx="872246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B29C46"/>
              </a:buClr>
              <a:buFont typeface="Arial" panose="020B0604020202020204" pitchFamily="34" charset="0"/>
              <a:buChar char="•"/>
              <a:defRPr sz="3200">
                <a:solidFill>
                  <a:srgbClr val="004484"/>
                </a:solidFill>
                <a:latin typeface="Calibri" panose="020F0502020204030204" pitchFamily="34" charset="0"/>
                <a:cs typeface="Open Sans Condensed" pitchFamily="34" charset="0"/>
              </a:defRPr>
            </a:lvl1pPr>
            <a:lvl2pPr marL="742950" indent="-285750">
              <a:spcBef>
                <a:spcPct val="20000"/>
              </a:spcBef>
              <a:buClr>
                <a:srgbClr val="B29C46"/>
              </a:buClr>
              <a:buFont typeface="Arial" panose="020B0604020202020204" pitchFamily="34" charset="0"/>
              <a:buChar char="–"/>
              <a:defRPr sz="2800">
                <a:solidFill>
                  <a:srgbClr val="004484"/>
                </a:solidFill>
                <a:latin typeface="Calibri" panose="020F0502020204030204" pitchFamily="34" charset="0"/>
                <a:cs typeface="Open Sans" pitchFamily="34" charset="0"/>
              </a:defRPr>
            </a:lvl2pPr>
            <a:lvl3pPr marL="1143000" indent="-228600">
              <a:spcBef>
                <a:spcPct val="20000"/>
              </a:spcBef>
              <a:buClr>
                <a:srgbClr val="B29C46"/>
              </a:buClr>
              <a:buFont typeface="Arial" panose="020B0604020202020204" pitchFamily="34" charset="0"/>
              <a:buChar char="•"/>
              <a:defRPr sz="2400">
                <a:solidFill>
                  <a:srgbClr val="004484"/>
                </a:solidFill>
                <a:latin typeface="Calibri" panose="020F0502020204030204" pitchFamily="34" charset="0"/>
                <a:cs typeface="Open Sans" pitchFamily="34" charset="0"/>
              </a:defRPr>
            </a:lvl3pPr>
            <a:lvl4pPr marL="1600200" indent="-228600">
              <a:spcBef>
                <a:spcPct val="20000"/>
              </a:spcBef>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4pPr>
            <a:lvl5pPr marL="2057400" indent="-228600">
              <a:spcBef>
                <a:spcPct val="20000"/>
              </a:spcBef>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5pPr>
            <a:lvl6pPr marL="25146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6pPr>
            <a:lvl7pPr marL="29718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7pPr>
            <a:lvl8pPr marL="34290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8pPr>
            <a:lvl9pPr marL="38862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9pPr>
          </a:lstStyle>
          <a:p>
            <a:pPr>
              <a:spcBef>
                <a:spcPct val="0"/>
              </a:spcBef>
              <a:buClrTx/>
              <a:buNone/>
            </a:pPr>
            <a:r>
              <a:rPr lang="en-US" altLang="en-US" sz="750" dirty="0">
                <a:solidFill>
                  <a:schemeClr val="tx1"/>
                </a:solidFill>
              </a:rPr>
              <a:t>Only 16.1% of the women had taken nutrient supplements in the six months prior to the survey</a:t>
            </a:r>
          </a:p>
          <a:p>
            <a:pPr>
              <a:spcBef>
                <a:spcPct val="0"/>
              </a:spcBef>
              <a:buClrTx/>
              <a:buNone/>
            </a:pPr>
            <a:r>
              <a:rPr lang="en-US" altLang="en-US" sz="750" dirty="0">
                <a:solidFill>
                  <a:schemeClr val="tx1"/>
                </a:solidFill>
              </a:rPr>
              <a:t>National Food and Nutrition Centre 2010 ffinetwork.org/monitor/Documents/Fiji.pdf</a:t>
            </a:r>
          </a:p>
          <a:p>
            <a:pPr>
              <a:spcBef>
                <a:spcPct val="0"/>
              </a:spcBef>
              <a:buClrTx/>
              <a:buNone/>
            </a:pPr>
            <a:r>
              <a:rPr lang="en-US" sz="750" baseline="30000" dirty="0">
                <a:solidFill>
                  <a:schemeClr val="tx1"/>
                </a:solidFill>
                <a:cs typeface="Calibri" panose="020F0502020204030204" pitchFamily="34" charset="0"/>
              </a:rPr>
              <a:t>1</a:t>
            </a:r>
            <a:r>
              <a:rPr lang="en-US" sz="750" dirty="0">
                <a:solidFill>
                  <a:schemeClr val="tx1"/>
                </a:solidFill>
                <a:cs typeface="Calibri" panose="020F0502020204030204" pitchFamily="34" charset="0"/>
              </a:rPr>
              <a:t> World Health Organization apps.who.int/iris/</a:t>
            </a:r>
            <a:r>
              <a:rPr lang="en-US" sz="750" dirty="0" err="1">
                <a:solidFill>
                  <a:schemeClr val="tx1"/>
                </a:solidFill>
                <a:cs typeface="Calibri" panose="020F0502020204030204" pitchFamily="34" charset="0"/>
              </a:rPr>
              <a:t>bitstream</a:t>
            </a:r>
            <a:r>
              <a:rPr lang="en-US" sz="750" dirty="0">
                <a:solidFill>
                  <a:schemeClr val="tx1"/>
                </a:solidFill>
                <a:cs typeface="Calibri" panose="020F0502020204030204" pitchFamily="34" charset="0"/>
              </a:rPr>
              <a:t>/10665/161988/1/9789241549042_eng.pdf</a:t>
            </a:r>
            <a:endParaRPr lang="en-US" altLang="en-US" sz="750" dirty="0">
              <a:solidFill>
                <a:schemeClr val="tx1"/>
              </a:solidFill>
            </a:endParaRPr>
          </a:p>
        </p:txBody>
      </p:sp>
      <p:sp>
        <p:nvSpPr>
          <p:cNvPr id="3" name="TextBox 2">
            <a:extLst>
              <a:ext uri="{FF2B5EF4-FFF2-40B4-BE49-F238E27FC236}">
                <a16:creationId xmlns:a16="http://schemas.microsoft.com/office/drawing/2014/main" id="{D5F12BBF-DEE4-49ED-901C-5A8A2080AE0F}"/>
              </a:ext>
            </a:extLst>
          </p:cNvPr>
          <p:cNvSpPr txBox="1"/>
          <p:nvPr/>
        </p:nvSpPr>
        <p:spPr>
          <a:xfrm>
            <a:off x="2387335" y="4545266"/>
            <a:ext cx="4369850" cy="946413"/>
          </a:xfrm>
          <a:prstGeom prst="rect">
            <a:avLst/>
          </a:prstGeom>
          <a:noFill/>
        </p:spPr>
        <p:txBody>
          <a:bodyPr wrap="none" rtlCol="0">
            <a:spAutoFit/>
          </a:bodyPr>
          <a:lstStyle/>
          <a:p>
            <a:pPr algn="ctr"/>
            <a:r>
              <a:rPr lang="en-US" sz="2100" i="1" dirty="0">
                <a:solidFill>
                  <a:schemeClr val="accent1">
                    <a:lumMod val="75000"/>
                  </a:schemeClr>
                </a:solidFill>
                <a:latin typeface="Calibri" panose="020F0502020204030204" pitchFamily="34" charset="0"/>
                <a:cs typeface="Calibri" panose="020F0502020204030204" pitchFamily="34" charset="0"/>
              </a:rPr>
              <a:t>In addition, anemia prevalence among</a:t>
            </a:r>
          </a:p>
          <a:p>
            <a:pPr algn="ctr"/>
            <a:r>
              <a:rPr lang="en-US" sz="2100" i="1" dirty="0">
                <a:solidFill>
                  <a:schemeClr val="accent1">
                    <a:lumMod val="75000"/>
                  </a:schemeClr>
                </a:solidFill>
                <a:latin typeface="Calibri" panose="020F0502020204030204" pitchFamily="34" charset="0"/>
                <a:cs typeface="Calibri" panose="020F0502020204030204" pitchFamily="34" charset="0"/>
              </a:rPr>
              <a:t>this group dropped from 40% to 28%.</a:t>
            </a:r>
          </a:p>
          <a:p>
            <a:pPr algn="ctr"/>
            <a:r>
              <a:rPr lang="en-US" sz="1350" dirty="0">
                <a:solidFill>
                  <a:schemeClr val="tx1">
                    <a:lumMod val="75000"/>
                    <a:lumOff val="25000"/>
                  </a:schemeClr>
                </a:solidFill>
                <a:latin typeface="Calibri" panose="020F0502020204030204" pitchFamily="34" charset="0"/>
                <a:cs typeface="Calibri" panose="020F0502020204030204" pitchFamily="34" charset="0"/>
              </a:rPr>
              <a:t>Anemia defined as hemoglobin &lt;12g/</a:t>
            </a:r>
            <a:r>
              <a:rPr lang="en-US" sz="1350" dirty="0" err="1">
                <a:solidFill>
                  <a:schemeClr val="tx1">
                    <a:lumMod val="75000"/>
                    <a:lumOff val="25000"/>
                  </a:schemeClr>
                </a:solidFill>
                <a:latin typeface="Calibri" panose="020F0502020204030204" pitchFamily="34" charset="0"/>
                <a:cs typeface="Calibri" panose="020F0502020204030204" pitchFamily="34" charset="0"/>
              </a:rPr>
              <a:t>dL</a:t>
            </a:r>
            <a:endParaRPr lang="en-US" sz="135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7471212-A179-49B3-8372-16756F6AC569}"/>
              </a:ext>
            </a:extLst>
          </p:cNvPr>
          <p:cNvSpPr txBox="1"/>
          <p:nvPr/>
        </p:nvSpPr>
        <p:spPr>
          <a:xfrm>
            <a:off x="335255" y="2244869"/>
            <a:ext cx="8056566" cy="346249"/>
          </a:xfrm>
          <a:prstGeom prst="rect">
            <a:avLst/>
          </a:prstGeom>
          <a:noFill/>
        </p:spPr>
        <p:txBody>
          <a:bodyPr wrap="square" rtlCol="0">
            <a:spAutoFit/>
          </a:bodyPr>
          <a:lstStyle/>
          <a:p>
            <a:r>
              <a:rPr lang="en-US" sz="1650" b="1" dirty="0">
                <a:solidFill>
                  <a:schemeClr val="accent1">
                    <a:lumMod val="50000"/>
                  </a:schemeClr>
                </a:solidFill>
                <a:latin typeface="Calibri" panose="020F0502020204030204" pitchFamily="34" charset="0"/>
                <a:cs typeface="Calibri" panose="020F0502020204030204" pitchFamily="34" charset="0"/>
              </a:rPr>
              <a:t>Percent of women aged 15–45 deficient before and after flour fortification, Fiji, N=869 </a:t>
            </a:r>
          </a:p>
        </p:txBody>
      </p:sp>
      <p:sp>
        <p:nvSpPr>
          <p:cNvPr id="9" name="Slide Number Placeholder 6"/>
          <p:cNvSpPr txBox="1">
            <a:spLocks/>
          </p:cNvSpPr>
          <p:nvPr/>
        </p:nvSpPr>
        <p:spPr>
          <a:xfrm>
            <a:off x="64579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4F2D3B-3156-4227-932F-D9143BFC4A89}" type="slidenum">
              <a:rPr lang="en-US" sz="1200" smtClean="0">
                <a:solidFill>
                  <a:schemeClr val="tx1">
                    <a:lumMod val="75000"/>
                    <a:lumOff val="25000"/>
                  </a:schemeClr>
                </a:solidFill>
              </a:rPr>
              <a:pPr algn="r"/>
              <a:t>12</a:t>
            </a:fld>
            <a:endParaRPr lang="en-US" sz="1200" dirty="0">
              <a:solidFill>
                <a:schemeClr val="tx1">
                  <a:lumMod val="75000"/>
                  <a:lumOff val="25000"/>
                </a:schemeClr>
              </a:solidFill>
            </a:endParaRPr>
          </a:p>
        </p:txBody>
      </p:sp>
      <p:sp>
        <p:nvSpPr>
          <p:cNvPr id="8" name="Title 1">
            <a:extLst>
              <a:ext uri="{FF2B5EF4-FFF2-40B4-BE49-F238E27FC236}">
                <a16:creationId xmlns:a16="http://schemas.microsoft.com/office/drawing/2014/main" id="{FA6AE155-0E9D-4184-A286-ECC11D2D098C}"/>
              </a:ext>
            </a:extLst>
          </p:cNvPr>
          <p:cNvSpPr txBox="1">
            <a:spLocks/>
          </p:cNvSpPr>
          <p:nvPr/>
        </p:nvSpPr>
        <p:spPr>
          <a:xfrm>
            <a:off x="335253" y="1586169"/>
            <a:ext cx="8405963" cy="6615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4484"/>
                </a:solidFill>
                <a:latin typeface="+mj-lt"/>
                <a:ea typeface="+mj-ea"/>
                <a:cs typeface="+mj-cs"/>
              </a:defRPr>
            </a:lvl1pPr>
          </a:lstStyle>
          <a:p>
            <a:r>
              <a:rPr lang="en-US" altLang="en-US" sz="2800" dirty="0">
                <a:solidFill>
                  <a:schemeClr val="tx1">
                    <a:lumMod val="75000"/>
                    <a:lumOff val="25000"/>
                  </a:schemeClr>
                </a:solidFill>
                <a:cs typeface="Calibri" panose="020F0502020204030204" pitchFamily="34" charset="0"/>
              </a:rPr>
              <a:t>Folate and other nutrient deficiencies decreasing in Fiji</a:t>
            </a:r>
            <a:endParaRPr lang="en-US" altLang="en-US" sz="2800" dirty="0">
              <a:solidFill>
                <a:schemeClr val="tx1">
                  <a:lumMod val="75000"/>
                  <a:lumOff val="25000"/>
                </a:schemeClr>
              </a:solidFill>
              <a:ea typeface="+mn-ea"/>
              <a:cs typeface="Calibri" panose="020F0502020204030204" pitchFamily="34" charset="0"/>
            </a:endParaRPr>
          </a:p>
        </p:txBody>
      </p:sp>
    </p:spTree>
    <p:extLst>
      <p:ext uri="{BB962C8B-B14F-4D97-AF65-F5344CB8AC3E}">
        <p14:creationId xmlns:p14="http://schemas.microsoft.com/office/powerpoint/2010/main" val="3885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 y="0"/>
            <a:ext cx="9144000" cy="6858000"/>
          </a:xfrm>
          <a:prstGeom prst="rect">
            <a:avLst/>
          </a:prstGeom>
          <a:solidFill>
            <a:schemeClr val="tx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3F9A5106-6FCD-4E14-A41F-FCFB054FD60D}"/>
              </a:ext>
            </a:extLst>
          </p:cNvPr>
          <p:cNvSpPr txBox="1">
            <a:spLocks/>
          </p:cNvSpPr>
          <p:nvPr/>
        </p:nvSpPr>
        <p:spPr>
          <a:xfrm>
            <a:off x="3306046" y="1216788"/>
            <a:ext cx="6897171" cy="4457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FFFFFF"/>
                </a:solidFill>
              </a:rPr>
              <a:t>FORTIFICATION</a:t>
            </a:r>
          </a:p>
          <a:p>
            <a:r>
              <a:rPr lang="en-US" sz="7200" dirty="0">
                <a:solidFill>
                  <a:srgbClr val="FFFFFF"/>
                </a:solidFill>
              </a:rPr>
              <a:t>Opportunities</a:t>
            </a:r>
          </a:p>
          <a:p>
            <a:r>
              <a:rPr lang="en-US" sz="7200" dirty="0">
                <a:solidFill>
                  <a:srgbClr val="FFFFFF"/>
                </a:solidFill>
              </a:rPr>
              <a:t>in Asia</a:t>
            </a:r>
          </a:p>
        </p:txBody>
      </p:sp>
      <p:cxnSp>
        <p:nvCxnSpPr>
          <p:cNvPr id="4" name="Straight Connector 3">
            <a:extLst>
              <a:ext uri="{FF2B5EF4-FFF2-40B4-BE49-F238E27FC236}">
                <a16:creationId xmlns:a16="http://schemas.microsoft.com/office/drawing/2014/main" id="{2DA8E357-9FCD-4942-A62E-6A59039B4A86}"/>
              </a:ext>
            </a:extLst>
          </p:cNvPr>
          <p:cNvCxnSpPr/>
          <p:nvPr/>
        </p:nvCxnSpPr>
        <p:spPr>
          <a:xfrm>
            <a:off x="2991558" y="2291645"/>
            <a:ext cx="1" cy="23819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DD4F2D3B-3156-4227-932F-D9143BFC4A89}" type="slidenum">
              <a:rPr lang="en-US" smtClean="0">
                <a:solidFill>
                  <a:schemeClr val="bg2">
                    <a:lumMod val="50000"/>
                  </a:schemeClr>
                </a:solidFill>
              </a:rPr>
              <a:t>13</a:t>
            </a:fld>
            <a:endParaRPr lang="en-US" dirty="0">
              <a:solidFill>
                <a:schemeClr val="bg2">
                  <a:lumMod val="50000"/>
                </a:schemeClr>
              </a:solidFill>
            </a:endParaRPr>
          </a:p>
        </p:txBody>
      </p:sp>
      <p:sp>
        <p:nvSpPr>
          <p:cNvPr id="7" name="Rectangle 6">
            <a:extLst>
              <a:ext uri="{FF2B5EF4-FFF2-40B4-BE49-F238E27FC236}">
                <a16:creationId xmlns:a16="http://schemas.microsoft.com/office/drawing/2014/main" id="{B3F2F3B0-EA86-453D-A161-3B263AFAEBB9}"/>
              </a:ext>
            </a:extLst>
          </p:cNvPr>
          <p:cNvSpPr/>
          <p:nvPr/>
        </p:nvSpPr>
        <p:spPr>
          <a:xfrm>
            <a:off x="7214994" y="6613754"/>
            <a:ext cx="1300356" cy="215444"/>
          </a:xfrm>
          <a:prstGeom prst="rect">
            <a:avLst/>
          </a:prstGeom>
        </p:spPr>
        <p:txBody>
          <a:bodyPr wrap="none">
            <a:spAutoFit/>
          </a:bodyPr>
          <a:lstStyle/>
          <a:p>
            <a:pPr algn="r"/>
            <a:r>
              <a:rPr lang="en-US" sz="800" dirty="0">
                <a:solidFill>
                  <a:schemeClr val="bg2">
                    <a:lumMod val="50000"/>
                  </a:schemeClr>
                </a:solidFill>
              </a:rPr>
              <a:t>Photo: </a:t>
            </a:r>
            <a:r>
              <a:rPr lang="en-US" sz="800" dirty="0" err="1">
                <a:solidFill>
                  <a:schemeClr val="bg2">
                    <a:lumMod val="50000"/>
                  </a:schemeClr>
                </a:solidFill>
              </a:rPr>
              <a:t>Muthuraman</a:t>
            </a:r>
            <a:r>
              <a:rPr lang="en-US" sz="800" dirty="0">
                <a:solidFill>
                  <a:schemeClr val="bg2">
                    <a:lumMod val="50000"/>
                  </a:schemeClr>
                </a:solidFill>
              </a:rPr>
              <a:t>/Flickr</a:t>
            </a:r>
          </a:p>
        </p:txBody>
      </p:sp>
    </p:spTree>
    <p:extLst>
      <p:ext uri="{BB962C8B-B14F-4D97-AF65-F5344CB8AC3E}">
        <p14:creationId xmlns:p14="http://schemas.microsoft.com/office/powerpoint/2010/main" val="87131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C189BE-ADC2-45C3-A417-F44F06CCEF05}"/>
              </a:ext>
            </a:extLst>
          </p:cNvPr>
          <p:cNvSpPr/>
          <p:nvPr/>
        </p:nvSpPr>
        <p:spPr>
          <a:xfrm>
            <a:off x="0" y="0"/>
            <a:ext cx="5193791" cy="6878932"/>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Content Placeholder 2">
            <a:extLst>
              <a:ext uri="{FF2B5EF4-FFF2-40B4-BE49-F238E27FC236}">
                <a16:creationId xmlns:a16="http://schemas.microsoft.com/office/drawing/2014/main" id="{6ACD48C9-9765-49BB-B0C5-8696D818D24E}"/>
              </a:ext>
            </a:extLst>
          </p:cNvPr>
          <p:cNvSpPr txBox="1">
            <a:spLocks/>
          </p:cNvSpPr>
          <p:nvPr/>
        </p:nvSpPr>
        <p:spPr>
          <a:xfrm>
            <a:off x="278262" y="1481794"/>
            <a:ext cx="4779318" cy="4407920"/>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spcBef>
                <a:spcPct val="20000"/>
              </a:spcBef>
              <a:buClr>
                <a:schemeClr val="accent1">
                  <a:lumMod val="50000"/>
                </a:schemeClr>
              </a:buClr>
              <a:buNone/>
            </a:pPr>
            <a:r>
              <a:rPr lang="en-US" kern="0" dirty="0">
                <a:solidFill>
                  <a:schemeClr val="tx1">
                    <a:lumMod val="75000"/>
                    <a:lumOff val="25000"/>
                  </a:schemeClr>
                </a:solidFill>
                <a:ea typeface="Helvetica Neue" charset="0"/>
                <a:cs typeface="Helvetica Neue" charset="0"/>
              </a:rPr>
              <a:t>FFI is supporting 7 countries in Asia-Pacific through 2021.</a:t>
            </a:r>
          </a:p>
          <a:p>
            <a:pPr lvl="1" eaLnBrk="0" hangingPunct="0">
              <a:spcBef>
                <a:spcPct val="20000"/>
              </a:spcBef>
              <a:buClr>
                <a:schemeClr val="accent1">
                  <a:lumMod val="50000"/>
                </a:schemeClr>
              </a:buClr>
              <a:buFont typeface="Arial" charset="0"/>
              <a:buChar char="•"/>
            </a:pPr>
            <a:endParaRPr lang="en-US" sz="2800" kern="0" dirty="0">
              <a:solidFill>
                <a:schemeClr val="tx1">
                  <a:lumMod val="75000"/>
                  <a:lumOff val="25000"/>
                </a:schemeClr>
              </a:solidFill>
              <a:ea typeface="Helvetica Neue" charset="0"/>
              <a:cs typeface="Helvetica Neue" charset="0"/>
            </a:endParaRPr>
          </a:p>
          <a:p>
            <a:pPr marL="457166" lvl="1" indent="0" eaLnBrk="0" hangingPunct="0">
              <a:spcBef>
                <a:spcPct val="20000"/>
              </a:spcBef>
              <a:buClr>
                <a:schemeClr val="accent1">
                  <a:lumMod val="50000"/>
                </a:schemeClr>
              </a:buClr>
              <a:buNone/>
            </a:pPr>
            <a:endParaRPr lang="en-US" sz="2800" kern="0" dirty="0">
              <a:solidFill>
                <a:schemeClr val="tx1">
                  <a:lumMod val="75000"/>
                  <a:lumOff val="25000"/>
                </a:schemeClr>
              </a:solidFill>
              <a:ea typeface="Helvetica Neue" charset="0"/>
              <a:cs typeface="Helvetica Neue" charset="0"/>
            </a:endParaRPr>
          </a:p>
          <a:p>
            <a:pPr lvl="1" eaLnBrk="0" hangingPunct="0">
              <a:spcBef>
                <a:spcPct val="20000"/>
              </a:spcBef>
              <a:buClr>
                <a:schemeClr val="accent1">
                  <a:lumMod val="50000"/>
                </a:schemeClr>
              </a:buClr>
              <a:buFont typeface="Arial" charset="0"/>
              <a:buChar char="•"/>
            </a:pPr>
            <a:endParaRPr lang="en-US" sz="2800" kern="0" dirty="0">
              <a:solidFill>
                <a:schemeClr val="tx1">
                  <a:lumMod val="75000"/>
                  <a:lumOff val="25000"/>
                </a:schemeClr>
              </a:solidFill>
              <a:ea typeface="Helvetica Neue" charset="0"/>
              <a:cs typeface="Helvetica Neue" charset="0"/>
            </a:endParaRPr>
          </a:p>
          <a:p>
            <a:pPr lvl="1" eaLnBrk="0" hangingPunct="0">
              <a:spcBef>
                <a:spcPct val="20000"/>
              </a:spcBef>
              <a:buClr>
                <a:schemeClr val="accent1">
                  <a:lumMod val="50000"/>
                </a:schemeClr>
              </a:buClr>
              <a:buFont typeface="Arial" charset="0"/>
              <a:buChar char="•"/>
            </a:pPr>
            <a:endParaRPr lang="en-US" sz="2800" kern="0" dirty="0">
              <a:solidFill>
                <a:schemeClr val="tx1">
                  <a:lumMod val="75000"/>
                  <a:lumOff val="25000"/>
                </a:schemeClr>
              </a:solidFill>
              <a:ea typeface="Helvetica Neue" charset="0"/>
              <a:cs typeface="Helvetica Neue" charset="0"/>
            </a:endParaRPr>
          </a:p>
          <a:p>
            <a:pPr lvl="1" eaLnBrk="0" hangingPunct="0">
              <a:spcBef>
                <a:spcPct val="20000"/>
              </a:spcBef>
              <a:buClr>
                <a:schemeClr val="accent1">
                  <a:lumMod val="50000"/>
                </a:schemeClr>
              </a:buClr>
              <a:buFont typeface="Arial" charset="0"/>
              <a:buChar char="•"/>
            </a:pPr>
            <a:endParaRPr lang="en-US" sz="1800" kern="0" dirty="0">
              <a:solidFill>
                <a:schemeClr val="tx1">
                  <a:lumMod val="75000"/>
                  <a:lumOff val="25000"/>
                </a:schemeClr>
              </a:solidFill>
              <a:ea typeface="Helvetica Neue" charset="0"/>
              <a:cs typeface="Helvetica Neue" charset="0"/>
            </a:endParaRPr>
          </a:p>
        </p:txBody>
      </p:sp>
      <p:sp>
        <p:nvSpPr>
          <p:cNvPr id="4" name="Rectangle 3"/>
          <p:cNvSpPr/>
          <p:nvPr/>
        </p:nvSpPr>
        <p:spPr>
          <a:xfrm>
            <a:off x="14852" y="0"/>
            <a:ext cx="5193791" cy="1158124"/>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a:r>
              <a:rPr lang="en-US" sz="3600" b="1" dirty="0">
                <a:solidFill>
                  <a:schemeClr val="bg1"/>
                </a:solidFill>
                <a:latin typeface="+mj-lt"/>
                <a:ea typeface="Helvetica Neue" charset="0"/>
                <a:cs typeface="Helvetica Neue" charset="0"/>
              </a:rPr>
              <a:t>ASIA-PACIFIC</a:t>
            </a:r>
          </a:p>
          <a:p>
            <a:pPr marL="285744"/>
            <a:r>
              <a:rPr lang="en-US" sz="2000" dirty="0">
                <a:solidFill>
                  <a:schemeClr val="bg1"/>
                </a:solidFill>
                <a:latin typeface="+mj-lt"/>
                <a:ea typeface="Helvetica Neue" charset="0"/>
                <a:cs typeface="Helvetica Neue" charset="0"/>
              </a:rPr>
              <a:t>Opportunities</a:t>
            </a:r>
          </a:p>
        </p:txBody>
      </p:sp>
      <p:graphicFrame>
        <p:nvGraphicFramePr>
          <p:cNvPr id="7" name="Table 6"/>
          <p:cNvGraphicFramePr>
            <a:graphicFrameLocks noGrp="1"/>
          </p:cNvGraphicFramePr>
          <p:nvPr>
            <p:extLst>
              <p:ext uri="{D42A27DB-BD31-4B8C-83A1-F6EECF244321}">
                <p14:modId xmlns:p14="http://schemas.microsoft.com/office/powerpoint/2010/main" val="4203742621"/>
              </p:ext>
            </p:extLst>
          </p:nvPr>
        </p:nvGraphicFramePr>
        <p:xfrm>
          <a:off x="319572" y="2439967"/>
          <a:ext cx="4649992" cy="2379348"/>
        </p:xfrm>
        <a:graphic>
          <a:graphicData uri="http://schemas.openxmlformats.org/drawingml/2006/table">
            <a:tbl>
              <a:tblPr firstRow="1" bandRow="1">
                <a:tableStyleId>{F5AB1C69-6EDB-4FF4-983F-18BD219EF322}</a:tableStyleId>
              </a:tblPr>
              <a:tblGrid>
                <a:gridCol w="1162498">
                  <a:extLst>
                    <a:ext uri="{9D8B030D-6E8A-4147-A177-3AD203B41FA5}">
                      <a16:colId xmlns:a16="http://schemas.microsoft.com/office/drawing/2014/main" val="3521873193"/>
                    </a:ext>
                  </a:extLst>
                </a:gridCol>
                <a:gridCol w="1162498">
                  <a:extLst>
                    <a:ext uri="{9D8B030D-6E8A-4147-A177-3AD203B41FA5}">
                      <a16:colId xmlns:a16="http://schemas.microsoft.com/office/drawing/2014/main" val="3432255939"/>
                    </a:ext>
                  </a:extLst>
                </a:gridCol>
                <a:gridCol w="1162498">
                  <a:extLst>
                    <a:ext uri="{9D8B030D-6E8A-4147-A177-3AD203B41FA5}">
                      <a16:colId xmlns:a16="http://schemas.microsoft.com/office/drawing/2014/main" val="775922073"/>
                    </a:ext>
                  </a:extLst>
                </a:gridCol>
                <a:gridCol w="1162498">
                  <a:extLst>
                    <a:ext uri="{9D8B030D-6E8A-4147-A177-3AD203B41FA5}">
                      <a16:colId xmlns:a16="http://schemas.microsoft.com/office/drawing/2014/main" val="3475396901"/>
                    </a:ext>
                  </a:extLst>
                </a:gridCol>
              </a:tblGrid>
              <a:tr h="350997">
                <a:tc>
                  <a:txBody>
                    <a:bodyPr/>
                    <a:lstStyle/>
                    <a:p>
                      <a:r>
                        <a:rPr lang="en-US" sz="1300" dirty="0">
                          <a:solidFill>
                            <a:schemeClr val="bg1"/>
                          </a:solidFill>
                        </a:rPr>
                        <a:t>EXPLORE</a:t>
                      </a:r>
                    </a:p>
                  </a:txBody>
                  <a:tcPr>
                    <a:solidFill>
                      <a:schemeClr val="accent1">
                        <a:lumMod val="40000"/>
                        <a:lumOff val="60000"/>
                      </a:schemeClr>
                    </a:solidFill>
                  </a:tcPr>
                </a:tc>
                <a:tc>
                  <a:txBody>
                    <a:bodyPr/>
                    <a:lstStyle/>
                    <a:p>
                      <a:r>
                        <a:rPr lang="en-US" sz="1300" dirty="0">
                          <a:solidFill>
                            <a:schemeClr val="bg1"/>
                          </a:solidFill>
                        </a:rPr>
                        <a:t>CHAMPION</a:t>
                      </a:r>
                    </a:p>
                  </a:txBody>
                  <a:tcPr>
                    <a:solidFill>
                      <a:schemeClr val="accent1">
                        <a:lumMod val="60000"/>
                        <a:lumOff val="40000"/>
                      </a:schemeClr>
                    </a:solidFill>
                  </a:tcPr>
                </a:tc>
                <a:tc>
                  <a:txBody>
                    <a:bodyPr/>
                    <a:lstStyle/>
                    <a:p>
                      <a:r>
                        <a:rPr lang="en-US" sz="1300" dirty="0">
                          <a:solidFill>
                            <a:schemeClr val="bg1"/>
                          </a:solidFill>
                        </a:rPr>
                        <a:t>DESIGN</a:t>
                      </a:r>
                    </a:p>
                  </a:txBody>
                  <a:tcPr>
                    <a:solidFill>
                      <a:schemeClr val="accent1">
                        <a:lumMod val="75000"/>
                      </a:schemeClr>
                    </a:solidFill>
                  </a:tcPr>
                </a:tc>
                <a:tc>
                  <a:txBody>
                    <a:bodyPr/>
                    <a:lstStyle/>
                    <a:p>
                      <a:r>
                        <a:rPr lang="en-US" sz="1300" dirty="0">
                          <a:solidFill>
                            <a:schemeClr val="bg1"/>
                          </a:solidFill>
                        </a:rPr>
                        <a:t>IMPLEMENT</a:t>
                      </a:r>
                    </a:p>
                  </a:txBody>
                  <a:tcPr>
                    <a:solidFill>
                      <a:schemeClr val="accent1">
                        <a:lumMod val="50000"/>
                      </a:schemeClr>
                    </a:solidFill>
                  </a:tcPr>
                </a:tc>
                <a:extLst>
                  <a:ext uri="{0D108BD9-81ED-4DB2-BD59-A6C34878D82A}">
                    <a16:rowId xmlns:a16="http://schemas.microsoft.com/office/drawing/2014/main" val="1396170865"/>
                  </a:ext>
                </a:extLst>
              </a:tr>
              <a:tr h="350997">
                <a:tc>
                  <a:txBody>
                    <a:bodyPr/>
                    <a:lstStyle/>
                    <a:p>
                      <a:pPr marL="0" lvl="1" indent="0" algn="l" eaLnBrk="0" hangingPunct="0">
                        <a:spcBef>
                          <a:spcPct val="20000"/>
                        </a:spcBef>
                        <a:buClr>
                          <a:schemeClr val="accent1">
                            <a:lumMod val="50000"/>
                          </a:schemeClr>
                        </a:buClr>
                      </a:pPr>
                      <a:r>
                        <a:rPr lang="en-US" sz="1300" dirty="0">
                          <a:solidFill>
                            <a:schemeClr val="bg1"/>
                          </a:solidFill>
                        </a:rPr>
                        <a:t>Malaysia</a:t>
                      </a:r>
                    </a:p>
                  </a:txBody>
                  <a:tcPr>
                    <a:solidFill>
                      <a:schemeClr val="accent1">
                        <a:lumMod val="40000"/>
                        <a:lumOff val="60000"/>
                      </a:schemeClr>
                    </a:solidFill>
                  </a:tcPr>
                </a:tc>
                <a:tc>
                  <a:txBody>
                    <a:bodyPr/>
                    <a:lstStyle/>
                    <a:p>
                      <a:r>
                        <a:rPr lang="en-US" sz="1300" dirty="0">
                          <a:solidFill>
                            <a:schemeClr val="bg1"/>
                          </a:solidFill>
                        </a:rPr>
                        <a:t>Indonesia</a:t>
                      </a:r>
                    </a:p>
                  </a:txBody>
                  <a:tcPr>
                    <a:solidFill>
                      <a:schemeClr val="accent1">
                        <a:lumMod val="60000"/>
                        <a:lumOff val="40000"/>
                      </a:schemeClr>
                    </a:solidFill>
                  </a:tcPr>
                </a:tc>
                <a:tc>
                  <a:txBody>
                    <a:bodyPr/>
                    <a:lstStyle/>
                    <a:p>
                      <a:r>
                        <a:rPr lang="en-US" sz="1300" dirty="0">
                          <a:solidFill>
                            <a:schemeClr val="bg1"/>
                          </a:solidFill>
                        </a:rPr>
                        <a:t>Mongolia</a:t>
                      </a:r>
                    </a:p>
                  </a:txBody>
                  <a:tcPr>
                    <a:solidFill>
                      <a:schemeClr val="accent1">
                        <a:lumMod val="7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300" dirty="0">
                          <a:solidFill>
                            <a:schemeClr val="bg1"/>
                          </a:solidFill>
                        </a:rPr>
                        <a:t>Solomon Islands</a:t>
                      </a:r>
                    </a:p>
                  </a:txBody>
                  <a:tcPr>
                    <a:solidFill>
                      <a:schemeClr val="accent1">
                        <a:lumMod val="50000"/>
                      </a:schemeClr>
                    </a:solidFill>
                  </a:tcPr>
                </a:tc>
                <a:extLst>
                  <a:ext uri="{0D108BD9-81ED-4DB2-BD59-A6C34878D82A}">
                    <a16:rowId xmlns:a16="http://schemas.microsoft.com/office/drawing/2014/main" val="3701642853"/>
                  </a:ext>
                </a:extLst>
              </a:tr>
              <a:tr h="350997">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300" dirty="0">
                          <a:solidFill>
                            <a:schemeClr val="bg1"/>
                          </a:solidFill>
                        </a:rPr>
                        <a:t>Papua New Guinea</a:t>
                      </a:r>
                    </a:p>
                  </a:txBody>
                  <a:tcPr>
                    <a:solidFill>
                      <a:schemeClr val="accent1">
                        <a:lumMod val="40000"/>
                        <a:lumOff val="60000"/>
                      </a:schemeClr>
                    </a:solidFill>
                  </a:tcPr>
                </a:tc>
                <a:tc>
                  <a:txBody>
                    <a:bodyPr/>
                    <a:lstStyle/>
                    <a:p>
                      <a:r>
                        <a:rPr lang="en-US" sz="1300" dirty="0">
                          <a:solidFill>
                            <a:schemeClr val="bg1"/>
                          </a:solidFill>
                        </a:rPr>
                        <a:t>Philippines</a:t>
                      </a:r>
                    </a:p>
                  </a:txBody>
                  <a:tcPr>
                    <a:solidFill>
                      <a:schemeClr val="accent1">
                        <a:lumMod val="60000"/>
                        <a:lumOff val="4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300" dirty="0">
                        <a:solidFill>
                          <a:schemeClr val="bg1"/>
                        </a:solidFill>
                      </a:endParaRPr>
                    </a:p>
                  </a:txBody>
                  <a:tcPr>
                    <a:solidFill>
                      <a:schemeClr val="accent1">
                        <a:lumMod val="75000"/>
                      </a:schemeClr>
                    </a:solidFill>
                  </a:tcPr>
                </a:tc>
                <a:tc>
                  <a:txBody>
                    <a:bodyPr/>
                    <a:lstStyle/>
                    <a:p>
                      <a:r>
                        <a:rPr lang="en-US" sz="1300" dirty="0">
                          <a:solidFill>
                            <a:schemeClr val="bg1"/>
                          </a:solidFill>
                        </a:rPr>
                        <a:t>Viet Nam</a:t>
                      </a:r>
                    </a:p>
                  </a:txBody>
                  <a:tcPr>
                    <a:solidFill>
                      <a:schemeClr val="accent1">
                        <a:lumMod val="50000"/>
                      </a:schemeClr>
                    </a:solidFill>
                  </a:tcPr>
                </a:tc>
                <a:extLst>
                  <a:ext uri="{0D108BD9-81ED-4DB2-BD59-A6C34878D82A}">
                    <a16:rowId xmlns:a16="http://schemas.microsoft.com/office/drawing/2014/main" val="3763267110"/>
                  </a:ext>
                </a:extLst>
              </a:tr>
              <a:tr h="350997">
                <a:tc>
                  <a:txBody>
                    <a:bodyPr/>
                    <a:lstStyle/>
                    <a:p>
                      <a:pPr marL="0" lvl="1" indent="0" algn="l" eaLnBrk="0" hangingPunct="0">
                        <a:spcBef>
                          <a:spcPct val="20000"/>
                        </a:spcBef>
                        <a:buClr>
                          <a:schemeClr val="accent1">
                            <a:lumMod val="50000"/>
                          </a:schemeClr>
                        </a:buClr>
                      </a:pPr>
                      <a:endParaRPr lang="en-US" sz="1300" dirty="0">
                        <a:solidFill>
                          <a:schemeClr val="bg1"/>
                        </a:solidFill>
                      </a:endParaRPr>
                    </a:p>
                  </a:txBody>
                  <a:tcPr>
                    <a:solidFill>
                      <a:schemeClr val="accent1">
                        <a:lumMod val="40000"/>
                        <a:lumOff val="60000"/>
                      </a:schemeClr>
                    </a:solidFill>
                  </a:tcPr>
                </a:tc>
                <a:tc>
                  <a:txBody>
                    <a:bodyPr/>
                    <a:lstStyle/>
                    <a:p>
                      <a:endParaRPr lang="en-US" sz="1300" dirty="0">
                        <a:solidFill>
                          <a:schemeClr val="bg1"/>
                        </a:solidFill>
                      </a:endParaRPr>
                    </a:p>
                  </a:txBody>
                  <a:tcPr>
                    <a:solidFill>
                      <a:schemeClr val="accent1">
                        <a:lumMod val="60000"/>
                        <a:lumOff val="40000"/>
                      </a:schemeClr>
                    </a:solidFill>
                  </a:tcPr>
                </a:tc>
                <a:tc>
                  <a:txBody>
                    <a:bodyPr/>
                    <a:lstStyle/>
                    <a:p>
                      <a:endParaRPr lang="en-US" sz="1300" dirty="0">
                        <a:solidFill>
                          <a:schemeClr val="bg1"/>
                        </a:solidFill>
                      </a:endParaRPr>
                    </a:p>
                  </a:txBody>
                  <a:tcPr>
                    <a:solidFill>
                      <a:schemeClr val="accent1">
                        <a:lumMod val="75000"/>
                      </a:schemeClr>
                    </a:solidFill>
                  </a:tcPr>
                </a:tc>
                <a:tc>
                  <a:txBody>
                    <a:bodyPr/>
                    <a:lstStyle/>
                    <a:p>
                      <a:endParaRPr lang="en-US" sz="1300" dirty="0">
                        <a:solidFill>
                          <a:schemeClr val="bg1"/>
                        </a:solidFill>
                      </a:endParaRPr>
                    </a:p>
                  </a:txBody>
                  <a:tcPr>
                    <a:solidFill>
                      <a:schemeClr val="accent1">
                        <a:lumMod val="50000"/>
                      </a:schemeClr>
                    </a:solidFill>
                  </a:tcPr>
                </a:tc>
                <a:extLst>
                  <a:ext uri="{0D108BD9-81ED-4DB2-BD59-A6C34878D82A}">
                    <a16:rowId xmlns:a16="http://schemas.microsoft.com/office/drawing/2014/main" val="1075412493"/>
                  </a:ext>
                </a:extLst>
              </a:tr>
              <a:tr h="350997">
                <a:tc>
                  <a:txBody>
                    <a:bodyPr/>
                    <a:lstStyle/>
                    <a:p>
                      <a:pPr algn="l"/>
                      <a:endParaRPr lang="en-US" sz="1300" dirty="0">
                        <a:solidFill>
                          <a:schemeClr val="bg1"/>
                        </a:solidFill>
                      </a:endParaRPr>
                    </a:p>
                  </a:txBody>
                  <a:tcPr>
                    <a:solidFill>
                      <a:schemeClr val="accent1">
                        <a:lumMod val="40000"/>
                        <a:lumOff val="60000"/>
                      </a:schemeClr>
                    </a:solidFill>
                  </a:tcPr>
                </a:tc>
                <a:tc>
                  <a:txBody>
                    <a:bodyPr/>
                    <a:lstStyle/>
                    <a:p>
                      <a:endParaRPr lang="en-US" sz="1300" dirty="0">
                        <a:solidFill>
                          <a:schemeClr val="bg1"/>
                        </a:solidFill>
                      </a:endParaRPr>
                    </a:p>
                  </a:txBody>
                  <a:tcPr>
                    <a:solidFill>
                      <a:schemeClr val="accent1">
                        <a:lumMod val="60000"/>
                        <a:lumOff val="40000"/>
                      </a:schemeClr>
                    </a:solidFill>
                  </a:tcPr>
                </a:tc>
                <a:tc>
                  <a:txBody>
                    <a:bodyPr/>
                    <a:lstStyle/>
                    <a:p>
                      <a:endParaRPr lang="en-US" sz="1300" dirty="0">
                        <a:solidFill>
                          <a:schemeClr val="bg1"/>
                        </a:solidFill>
                      </a:endParaRPr>
                    </a:p>
                  </a:txBody>
                  <a:tcPr>
                    <a:solidFill>
                      <a:schemeClr val="accent1">
                        <a:lumMod val="75000"/>
                      </a:schemeClr>
                    </a:solidFill>
                  </a:tcPr>
                </a:tc>
                <a:tc>
                  <a:txBody>
                    <a:bodyPr/>
                    <a:lstStyle/>
                    <a:p>
                      <a:endParaRPr lang="en-US" sz="1300" dirty="0"/>
                    </a:p>
                  </a:txBody>
                  <a:tcPr>
                    <a:solidFill>
                      <a:schemeClr val="accent1">
                        <a:lumMod val="50000"/>
                      </a:schemeClr>
                    </a:solidFill>
                  </a:tcPr>
                </a:tc>
                <a:extLst>
                  <a:ext uri="{0D108BD9-81ED-4DB2-BD59-A6C34878D82A}">
                    <a16:rowId xmlns:a16="http://schemas.microsoft.com/office/drawing/2014/main" val="1003739424"/>
                  </a:ext>
                </a:extLst>
              </a:tr>
              <a:tr h="350997">
                <a:tc>
                  <a:txBody>
                    <a:bodyPr/>
                    <a:lstStyle/>
                    <a:p>
                      <a:endParaRPr lang="en-US" sz="1300" dirty="0">
                        <a:solidFill>
                          <a:schemeClr val="bg1"/>
                        </a:solidFill>
                      </a:endParaRPr>
                    </a:p>
                  </a:txBody>
                  <a:tcPr>
                    <a:solidFill>
                      <a:schemeClr val="accent1">
                        <a:lumMod val="40000"/>
                        <a:lumOff val="60000"/>
                      </a:schemeClr>
                    </a:solidFill>
                  </a:tcPr>
                </a:tc>
                <a:tc>
                  <a:txBody>
                    <a:bodyPr/>
                    <a:lstStyle/>
                    <a:p>
                      <a:endParaRPr lang="en-US" sz="1300" dirty="0">
                        <a:solidFill>
                          <a:schemeClr val="bg1"/>
                        </a:solidFill>
                      </a:endParaRPr>
                    </a:p>
                  </a:txBody>
                  <a:tcPr>
                    <a:solidFill>
                      <a:schemeClr val="accent1">
                        <a:lumMod val="60000"/>
                        <a:lumOff val="40000"/>
                      </a:schemeClr>
                    </a:solidFill>
                  </a:tcPr>
                </a:tc>
                <a:tc>
                  <a:txBody>
                    <a:bodyPr/>
                    <a:lstStyle/>
                    <a:p>
                      <a:endParaRPr lang="en-US" sz="1300" dirty="0">
                        <a:solidFill>
                          <a:schemeClr val="bg1"/>
                        </a:solidFill>
                      </a:endParaRPr>
                    </a:p>
                  </a:txBody>
                  <a:tcPr>
                    <a:solidFill>
                      <a:schemeClr val="accent1">
                        <a:lumMod val="75000"/>
                      </a:schemeClr>
                    </a:solidFill>
                  </a:tcPr>
                </a:tc>
                <a:tc>
                  <a:txBody>
                    <a:bodyPr/>
                    <a:lstStyle/>
                    <a:p>
                      <a:endParaRPr lang="en-US" sz="1300" dirty="0"/>
                    </a:p>
                  </a:txBody>
                  <a:tcPr>
                    <a:solidFill>
                      <a:schemeClr val="accent1">
                        <a:lumMod val="50000"/>
                      </a:schemeClr>
                    </a:solidFill>
                  </a:tcPr>
                </a:tc>
                <a:extLst>
                  <a:ext uri="{0D108BD9-81ED-4DB2-BD59-A6C34878D82A}">
                    <a16:rowId xmlns:a16="http://schemas.microsoft.com/office/drawing/2014/main" val="1833915427"/>
                  </a:ext>
                </a:extLst>
              </a:tr>
            </a:tbl>
          </a:graphicData>
        </a:graphic>
      </p:graphicFrame>
      <p:sp>
        <p:nvSpPr>
          <p:cNvPr id="2" name="Slide Number Placeholder 1"/>
          <p:cNvSpPr>
            <a:spLocks noGrp="1"/>
          </p:cNvSpPr>
          <p:nvPr>
            <p:ph type="sldNum" sz="quarter" idx="12"/>
          </p:nvPr>
        </p:nvSpPr>
        <p:spPr/>
        <p:txBody>
          <a:bodyPr/>
          <a:lstStyle/>
          <a:p>
            <a:fld id="{DD4F2D3B-3156-4227-932F-D9143BFC4A89}" type="slidenum">
              <a:rPr lang="en-US" smtClean="0"/>
              <a:t>14</a:t>
            </a:fld>
            <a:endParaRPr lang="en-US" dirty="0"/>
          </a:p>
        </p:txBody>
      </p:sp>
      <p:sp>
        <p:nvSpPr>
          <p:cNvPr id="8" name="Rectangle 7">
            <a:extLst>
              <a:ext uri="{FF2B5EF4-FFF2-40B4-BE49-F238E27FC236}">
                <a16:creationId xmlns:a16="http://schemas.microsoft.com/office/drawing/2014/main" id="{E3770EED-D7F7-4B5E-9AC3-3DCAA6AC8D1D}"/>
              </a:ext>
            </a:extLst>
          </p:cNvPr>
          <p:cNvSpPr/>
          <p:nvPr/>
        </p:nvSpPr>
        <p:spPr>
          <a:xfrm>
            <a:off x="7538801" y="6613754"/>
            <a:ext cx="976549" cy="215444"/>
          </a:xfrm>
          <a:prstGeom prst="rect">
            <a:avLst/>
          </a:prstGeom>
        </p:spPr>
        <p:txBody>
          <a:bodyPr wrap="none">
            <a:spAutoFit/>
          </a:bodyPr>
          <a:lstStyle/>
          <a:p>
            <a:pPr algn="r"/>
            <a:r>
              <a:rPr lang="en-US" sz="800" dirty="0">
                <a:solidFill>
                  <a:schemeClr val="bg2">
                    <a:lumMod val="75000"/>
                  </a:schemeClr>
                </a:solidFill>
              </a:rPr>
              <a:t>Photo: Steve Evans</a:t>
            </a:r>
          </a:p>
        </p:txBody>
      </p:sp>
      <p:grpSp>
        <p:nvGrpSpPr>
          <p:cNvPr id="9" name="Group 143">
            <a:extLst>
              <a:ext uri="{FF2B5EF4-FFF2-40B4-BE49-F238E27FC236}">
                <a16:creationId xmlns:a16="http://schemas.microsoft.com/office/drawing/2014/main" id="{1F68DCA8-718D-4CEE-99ED-59B5A9962A2A}"/>
              </a:ext>
            </a:extLst>
          </p:cNvPr>
          <p:cNvGrpSpPr>
            <a:grpSpLocks/>
          </p:cNvGrpSpPr>
          <p:nvPr/>
        </p:nvGrpSpPr>
        <p:grpSpPr bwMode="auto">
          <a:xfrm>
            <a:off x="-1570872" y="2953007"/>
            <a:ext cx="5109837" cy="3876191"/>
            <a:chOff x="707" y="1379"/>
            <a:chExt cx="3527" cy="2605"/>
          </a:xfrm>
        </p:grpSpPr>
        <p:sp>
          <p:nvSpPr>
            <p:cNvPr id="10" name="Freeform 4">
              <a:extLst>
                <a:ext uri="{FF2B5EF4-FFF2-40B4-BE49-F238E27FC236}">
                  <a16:creationId xmlns:a16="http://schemas.microsoft.com/office/drawing/2014/main" id="{5F68087C-3F41-404C-80A7-027DF641BB4C}"/>
                </a:ext>
              </a:extLst>
            </p:cNvPr>
            <p:cNvSpPr>
              <a:spLocks/>
            </p:cNvSpPr>
            <p:nvPr/>
          </p:nvSpPr>
          <p:spPr bwMode="auto">
            <a:xfrm>
              <a:off x="4163" y="3934"/>
              <a:ext cx="31" cy="20"/>
            </a:xfrm>
            <a:custGeom>
              <a:avLst/>
              <a:gdLst/>
              <a:ahLst/>
              <a:cxnLst>
                <a:cxn ang="0">
                  <a:pos x="60" y="39"/>
                </a:cxn>
                <a:cxn ang="0">
                  <a:pos x="63" y="35"/>
                </a:cxn>
                <a:cxn ang="0">
                  <a:pos x="6" y="0"/>
                </a:cxn>
                <a:cxn ang="0">
                  <a:pos x="0" y="16"/>
                </a:cxn>
                <a:cxn ang="0">
                  <a:pos x="60" y="39"/>
                </a:cxn>
              </a:cxnLst>
              <a:rect l="0" t="0" r="r" b="b"/>
              <a:pathLst>
                <a:path w="63" h="39">
                  <a:moveTo>
                    <a:pt x="60" y="39"/>
                  </a:moveTo>
                  <a:lnTo>
                    <a:pt x="63" y="35"/>
                  </a:lnTo>
                  <a:lnTo>
                    <a:pt x="6" y="0"/>
                  </a:lnTo>
                  <a:lnTo>
                    <a:pt x="0" y="16"/>
                  </a:lnTo>
                  <a:lnTo>
                    <a:pt x="60" y="39"/>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1" name="Freeform 5">
              <a:extLst>
                <a:ext uri="{FF2B5EF4-FFF2-40B4-BE49-F238E27FC236}">
                  <a16:creationId xmlns:a16="http://schemas.microsoft.com/office/drawing/2014/main" id="{B78AD040-B74A-4E2B-A944-7A0A5B0CE28B}"/>
                </a:ext>
              </a:extLst>
            </p:cNvPr>
            <p:cNvSpPr>
              <a:spLocks/>
            </p:cNvSpPr>
            <p:nvPr/>
          </p:nvSpPr>
          <p:spPr bwMode="auto">
            <a:xfrm>
              <a:off x="4081" y="3848"/>
              <a:ext cx="25" cy="24"/>
            </a:xfrm>
            <a:custGeom>
              <a:avLst/>
              <a:gdLst/>
              <a:ahLst/>
              <a:cxnLst>
                <a:cxn ang="0">
                  <a:pos x="0" y="0"/>
                </a:cxn>
                <a:cxn ang="0">
                  <a:pos x="51" y="47"/>
                </a:cxn>
                <a:cxn ang="0">
                  <a:pos x="17" y="35"/>
                </a:cxn>
                <a:cxn ang="0">
                  <a:pos x="0" y="0"/>
                </a:cxn>
              </a:cxnLst>
              <a:rect l="0" t="0" r="r" b="b"/>
              <a:pathLst>
                <a:path w="51" h="47">
                  <a:moveTo>
                    <a:pt x="0" y="0"/>
                  </a:moveTo>
                  <a:lnTo>
                    <a:pt x="51" y="47"/>
                  </a:lnTo>
                  <a:lnTo>
                    <a:pt x="17" y="35"/>
                  </a:lnTo>
                  <a:lnTo>
                    <a:pt x="0" y="0"/>
                  </a:lnTo>
                  <a:close/>
                </a:path>
              </a:pathLst>
            </a:custGeom>
            <a:solidFill>
              <a:schemeClr val="accent1">
                <a:lumMod val="5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2" name="Freeform 6">
              <a:extLst>
                <a:ext uri="{FF2B5EF4-FFF2-40B4-BE49-F238E27FC236}">
                  <a16:creationId xmlns:a16="http://schemas.microsoft.com/office/drawing/2014/main" id="{83789649-4A8D-4932-95BB-0274F063D3A8}"/>
                </a:ext>
              </a:extLst>
            </p:cNvPr>
            <p:cNvSpPr>
              <a:spLocks/>
            </p:cNvSpPr>
            <p:nvPr/>
          </p:nvSpPr>
          <p:spPr bwMode="auto">
            <a:xfrm>
              <a:off x="4208" y="3963"/>
              <a:ext cx="26" cy="21"/>
            </a:xfrm>
            <a:custGeom>
              <a:avLst/>
              <a:gdLst/>
              <a:ahLst/>
              <a:cxnLst>
                <a:cxn ang="0">
                  <a:pos x="52" y="43"/>
                </a:cxn>
                <a:cxn ang="0">
                  <a:pos x="8" y="14"/>
                </a:cxn>
                <a:cxn ang="0">
                  <a:pos x="0" y="0"/>
                </a:cxn>
                <a:cxn ang="0">
                  <a:pos x="51" y="32"/>
                </a:cxn>
                <a:cxn ang="0">
                  <a:pos x="52" y="43"/>
                </a:cxn>
              </a:cxnLst>
              <a:rect l="0" t="0" r="r" b="b"/>
              <a:pathLst>
                <a:path w="52" h="43">
                  <a:moveTo>
                    <a:pt x="52" y="43"/>
                  </a:moveTo>
                  <a:lnTo>
                    <a:pt x="8" y="14"/>
                  </a:lnTo>
                  <a:lnTo>
                    <a:pt x="0" y="0"/>
                  </a:lnTo>
                  <a:lnTo>
                    <a:pt x="51" y="32"/>
                  </a:lnTo>
                  <a:lnTo>
                    <a:pt x="52" y="43"/>
                  </a:lnTo>
                  <a:close/>
                </a:path>
              </a:pathLst>
            </a:custGeom>
            <a:solidFill>
              <a:srgbClr val="CC0099"/>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3" name="Freeform 7">
              <a:extLst>
                <a:ext uri="{FF2B5EF4-FFF2-40B4-BE49-F238E27FC236}">
                  <a16:creationId xmlns:a16="http://schemas.microsoft.com/office/drawing/2014/main" id="{20334A74-D5DF-4B1F-8331-607AD7DEB87B}"/>
                </a:ext>
              </a:extLst>
            </p:cNvPr>
            <p:cNvSpPr>
              <a:spLocks/>
            </p:cNvSpPr>
            <p:nvPr/>
          </p:nvSpPr>
          <p:spPr bwMode="auto">
            <a:xfrm>
              <a:off x="4101" y="3892"/>
              <a:ext cx="14" cy="17"/>
            </a:xfrm>
            <a:custGeom>
              <a:avLst/>
              <a:gdLst/>
              <a:ahLst/>
              <a:cxnLst>
                <a:cxn ang="0">
                  <a:pos x="29" y="34"/>
                </a:cxn>
                <a:cxn ang="0">
                  <a:pos x="14" y="0"/>
                </a:cxn>
                <a:cxn ang="0">
                  <a:pos x="0" y="12"/>
                </a:cxn>
                <a:cxn ang="0">
                  <a:pos x="11" y="15"/>
                </a:cxn>
                <a:cxn ang="0">
                  <a:pos x="29" y="34"/>
                </a:cxn>
              </a:cxnLst>
              <a:rect l="0" t="0" r="r" b="b"/>
              <a:pathLst>
                <a:path w="29" h="34">
                  <a:moveTo>
                    <a:pt x="29" y="34"/>
                  </a:moveTo>
                  <a:lnTo>
                    <a:pt x="14" y="0"/>
                  </a:lnTo>
                  <a:lnTo>
                    <a:pt x="0" y="12"/>
                  </a:lnTo>
                  <a:lnTo>
                    <a:pt x="11" y="15"/>
                  </a:lnTo>
                  <a:lnTo>
                    <a:pt x="29" y="34"/>
                  </a:lnTo>
                  <a:close/>
                </a:path>
              </a:pathLst>
            </a:custGeom>
            <a:solidFill>
              <a:srgbClr val="CC0099"/>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4" name="Freeform 8">
              <a:extLst>
                <a:ext uri="{FF2B5EF4-FFF2-40B4-BE49-F238E27FC236}">
                  <a16:creationId xmlns:a16="http://schemas.microsoft.com/office/drawing/2014/main" id="{F04E4CFB-2B3C-453E-B595-A4F09943E2DA}"/>
                </a:ext>
              </a:extLst>
            </p:cNvPr>
            <p:cNvSpPr>
              <a:spLocks/>
            </p:cNvSpPr>
            <p:nvPr/>
          </p:nvSpPr>
          <p:spPr bwMode="auto">
            <a:xfrm>
              <a:off x="4191" y="3902"/>
              <a:ext cx="16" cy="41"/>
            </a:xfrm>
            <a:custGeom>
              <a:avLst/>
              <a:gdLst/>
              <a:ahLst/>
              <a:cxnLst>
                <a:cxn ang="0">
                  <a:pos x="0" y="0"/>
                </a:cxn>
                <a:cxn ang="0">
                  <a:pos x="30" y="81"/>
                </a:cxn>
                <a:cxn ang="0">
                  <a:pos x="0" y="15"/>
                </a:cxn>
                <a:cxn ang="0">
                  <a:pos x="0" y="0"/>
                </a:cxn>
              </a:cxnLst>
              <a:rect l="0" t="0" r="r" b="b"/>
              <a:pathLst>
                <a:path w="30" h="81">
                  <a:moveTo>
                    <a:pt x="0" y="0"/>
                  </a:moveTo>
                  <a:lnTo>
                    <a:pt x="30" y="81"/>
                  </a:lnTo>
                  <a:lnTo>
                    <a:pt x="0" y="15"/>
                  </a:lnTo>
                  <a:lnTo>
                    <a:pt x="0" y="0"/>
                  </a:lnTo>
                  <a:close/>
                </a:path>
              </a:pathLst>
            </a:custGeom>
            <a:solidFill>
              <a:srgbClr val="CC0099"/>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5" name="Freeform 9">
              <a:extLst>
                <a:ext uri="{FF2B5EF4-FFF2-40B4-BE49-F238E27FC236}">
                  <a16:creationId xmlns:a16="http://schemas.microsoft.com/office/drawing/2014/main" id="{7D87FA27-1466-4B52-BA50-A069B18D604B}"/>
                </a:ext>
              </a:extLst>
            </p:cNvPr>
            <p:cNvSpPr>
              <a:spLocks/>
            </p:cNvSpPr>
            <p:nvPr/>
          </p:nvSpPr>
          <p:spPr bwMode="auto">
            <a:xfrm>
              <a:off x="4135" y="3879"/>
              <a:ext cx="34" cy="31"/>
            </a:xfrm>
            <a:custGeom>
              <a:avLst/>
              <a:gdLst/>
              <a:ahLst/>
              <a:cxnLst>
                <a:cxn ang="0">
                  <a:pos x="65" y="63"/>
                </a:cxn>
                <a:cxn ang="0">
                  <a:pos x="69" y="63"/>
                </a:cxn>
                <a:cxn ang="0">
                  <a:pos x="36" y="32"/>
                </a:cxn>
                <a:cxn ang="0">
                  <a:pos x="0" y="0"/>
                </a:cxn>
                <a:cxn ang="0">
                  <a:pos x="33" y="31"/>
                </a:cxn>
                <a:cxn ang="0">
                  <a:pos x="65" y="63"/>
                </a:cxn>
              </a:cxnLst>
              <a:rect l="0" t="0" r="r" b="b"/>
              <a:pathLst>
                <a:path w="69" h="63">
                  <a:moveTo>
                    <a:pt x="65" y="63"/>
                  </a:moveTo>
                  <a:lnTo>
                    <a:pt x="69" y="63"/>
                  </a:lnTo>
                  <a:lnTo>
                    <a:pt x="36" y="32"/>
                  </a:lnTo>
                  <a:lnTo>
                    <a:pt x="0" y="0"/>
                  </a:lnTo>
                  <a:lnTo>
                    <a:pt x="33" y="31"/>
                  </a:lnTo>
                  <a:lnTo>
                    <a:pt x="65" y="63"/>
                  </a:lnTo>
                  <a:close/>
                </a:path>
              </a:pathLst>
            </a:custGeom>
            <a:solidFill>
              <a:srgbClr val="CC0099"/>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6" name="Freeform 10">
              <a:extLst>
                <a:ext uri="{FF2B5EF4-FFF2-40B4-BE49-F238E27FC236}">
                  <a16:creationId xmlns:a16="http://schemas.microsoft.com/office/drawing/2014/main" id="{2B27A69F-E41B-4551-A715-10D79F39A50D}"/>
                </a:ext>
              </a:extLst>
            </p:cNvPr>
            <p:cNvSpPr>
              <a:spLocks/>
            </p:cNvSpPr>
            <p:nvPr/>
          </p:nvSpPr>
          <p:spPr bwMode="auto">
            <a:xfrm>
              <a:off x="2948" y="3472"/>
              <a:ext cx="26" cy="30"/>
            </a:xfrm>
            <a:custGeom>
              <a:avLst/>
              <a:gdLst/>
              <a:ahLst/>
              <a:cxnLst>
                <a:cxn ang="0">
                  <a:pos x="26" y="59"/>
                </a:cxn>
                <a:cxn ang="0">
                  <a:pos x="0" y="24"/>
                </a:cxn>
                <a:cxn ang="0">
                  <a:pos x="9" y="21"/>
                </a:cxn>
                <a:cxn ang="0">
                  <a:pos x="29" y="9"/>
                </a:cxn>
                <a:cxn ang="0">
                  <a:pos x="44" y="0"/>
                </a:cxn>
                <a:cxn ang="0">
                  <a:pos x="50" y="1"/>
                </a:cxn>
                <a:cxn ang="0">
                  <a:pos x="49" y="6"/>
                </a:cxn>
                <a:cxn ang="0">
                  <a:pos x="39" y="35"/>
                </a:cxn>
                <a:cxn ang="0">
                  <a:pos x="26" y="59"/>
                </a:cxn>
              </a:cxnLst>
              <a:rect l="0" t="0" r="r" b="b"/>
              <a:pathLst>
                <a:path w="50" h="59">
                  <a:moveTo>
                    <a:pt x="26" y="59"/>
                  </a:moveTo>
                  <a:lnTo>
                    <a:pt x="0" y="24"/>
                  </a:lnTo>
                  <a:lnTo>
                    <a:pt x="9" y="21"/>
                  </a:lnTo>
                  <a:lnTo>
                    <a:pt x="29" y="9"/>
                  </a:lnTo>
                  <a:lnTo>
                    <a:pt x="44" y="0"/>
                  </a:lnTo>
                  <a:lnTo>
                    <a:pt x="50" y="1"/>
                  </a:lnTo>
                  <a:lnTo>
                    <a:pt x="49" y="6"/>
                  </a:lnTo>
                  <a:lnTo>
                    <a:pt x="39" y="35"/>
                  </a:lnTo>
                  <a:lnTo>
                    <a:pt x="26" y="59"/>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7" name="Freeform 11">
              <a:extLst>
                <a:ext uri="{FF2B5EF4-FFF2-40B4-BE49-F238E27FC236}">
                  <a16:creationId xmlns:a16="http://schemas.microsoft.com/office/drawing/2014/main" id="{F8B69CFA-C452-4EC5-9D62-6357270C746A}"/>
                </a:ext>
              </a:extLst>
            </p:cNvPr>
            <p:cNvSpPr>
              <a:spLocks/>
            </p:cNvSpPr>
            <p:nvPr/>
          </p:nvSpPr>
          <p:spPr bwMode="auto">
            <a:xfrm>
              <a:off x="2808" y="3492"/>
              <a:ext cx="270" cy="271"/>
            </a:xfrm>
            <a:custGeom>
              <a:avLst/>
              <a:gdLst/>
              <a:ahLst/>
              <a:cxnLst>
                <a:cxn ang="0">
                  <a:pos x="540" y="224"/>
                </a:cxn>
                <a:cxn ang="0">
                  <a:pos x="491" y="220"/>
                </a:cxn>
                <a:cxn ang="0">
                  <a:pos x="488" y="218"/>
                </a:cxn>
                <a:cxn ang="0">
                  <a:pos x="460" y="304"/>
                </a:cxn>
                <a:cxn ang="0">
                  <a:pos x="468" y="310"/>
                </a:cxn>
                <a:cxn ang="0">
                  <a:pos x="457" y="339"/>
                </a:cxn>
                <a:cxn ang="0">
                  <a:pos x="423" y="356"/>
                </a:cxn>
                <a:cxn ang="0">
                  <a:pos x="402" y="398"/>
                </a:cxn>
                <a:cxn ang="0">
                  <a:pos x="405" y="425"/>
                </a:cxn>
                <a:cxn ang="0">
                  <a:pos x="414" y="425"/>
                </a:cxn>
                <a:cxn ang="0">
                  <a:pos x="400" y="445"/>
                </a:cxn>
                <a:cxn ang="0">
                  <a:pos x="391" y="470"/>
                </a:cxn>
                <a:cxn ang="0">
                  <a:pos x="380" y="516"/>
                </a:cxn>
                <a:cxn ang="0">
                  <a:pos x="310" y="542"/>
                </a:cxn>
                <a:cxn ang="0">
                  <a:pos x="300" y="509"/>
                </a:cxn>
                <a:cxn ang="0">
                  <a:pos x="290" y="499"/>
                </a:cxn>
                <a:cxn ang="0">
                  <a:pos x="256" y="499"/>
                </a:cxn>
                <a:cxn ang="0">
                  <a:pos x="221" y="480"/>
                </a:cxn>
                <a:cxn ang="0">
                  <a:pos x="192" y="499"/>
                </a:cxn>
                <a:cxn ang="0">
                  <a:pos x="161" y="502"/>
                </a:cxn>
                <a:cxn ang="0">
                  <a:pos x="152" y="470"/>
                </a:cxn>
                <a:cxn ang="0">
                  <a:pos x="104" y="476"/>
                </a:cxn>
                <a:cxn ang="0">
                  <a:pos x="109" y="471"/>
                </a:cxn>
                <a:cxn ang="0">
                  <a:pos x="96" y="477"/>
                </a:cxn>
                <a:cxn ang="0">
                  <a:pos x="73" y="470"/>
                </a:cxn>
                <a:cxn ang="0">
                  <a:pos x="60" y="404"/>
                </a:cxn>
                <a:cxn ang="0">
                  <a:pos x="60" y="355"/>
                </a:cxn>
                <a:cxn ang="0">
                  <a:pos x="24" y="330"/>
                </a:cxn>
                <a:cxn ang="0">
                  <a:pos x="15" y="321"/>
                </a:cxn>
                <a:cxn ang="0">
                  <a:pos x="18" y="281"/>
                </a:cxn>
                <a:cxn ang="0">
                  <a:pos x="0" y="261"/>
                </a:cxn>
                <a:cxn ang="0">
                  <a:pos x="3" y="229"/>
                </a:cxn>
                <a:cxn ang="0">
                  <a:pos x="0" y="204"/>
                </a:cxn>
                <a:cxn ang="0">
                  <a:pos x="24" y="184"/>
                </a:cxn>
                <a:cxn ang="0">
                  <a:pos x="43" y="149"/>
                </a:cxn>
                <a:cxn ang="0">
                  <a:pos x="54" y="191"/>
                </a:cxn>
                <a:cxn ang="0">
                  <a:pos x="104" y="224"/>
                </a:cxn>
                <a:cxn ang="0">
                  <a:pos x="176" y="207"/>
                </a:cxn>
                <a:cxn ang="0">
                  <a:pos x="195" y="181"/>
                </a:cxn>
                <a:cxn ang="0">
                  <a:pos x="265" y="198"/>
                </a:cxn>
                <a:cxn ang="0">
                  <a:pos x="310" y="180"/>
                </a:cxn>
                <a:cxn ang="0">
                  <a:pos x="334" y="123"/>
                </a:cxn>
                <a:cxn ang="0">
                  <a:pos x="348" y="91"/>
                </a:cxn>
                <a:cxn ang="0">
                  <a:pos x="362" y="45"/>
                </a:cxn>
                <a:cxn ang="0">
                  <a:pos x="376" y="0"/>
                </a:cxn>
                <a:cxn ang="0">
                  <a:pos x="420" y="7"/>
                </a:cxn>
                <a:cxn ang="0">
                  <a:pos x="466" y="13"/>
                </a:cxn>
                <a:cxn ang="0">
                  <a:pos x="460" y="22"/>
                </a:cxn>
                <a:cxn ang="0">
                  <a:pos x="463" y="28"/>
                </a:cxn>
                <a:cxn ang="0">
                  <a:pos x="475" y="48"/>
                </a:cxn>
                <a:cxn ang="0">
                  <a:pos x="463" y="46"/>
                </a:cxn>
                <a:cxn ang="0">
                  <a:pos x="478" y="77"/>
                </a:cxn>
                <a:cxn ang="0">
                  <a:pos x="454" y="72"/>
                </a:cxn>
                <a:cxn ang="0">
                  <a:pos x="492" y="138"/>
                </a:cxn>
                <a:cxn ang="0">
                  <a:pos x="480" y="160"/>
                </a:cxn>
                <a:cxn ang="0">
                  <a:pos x="511" y="192"/>
                </a:cxn>
                <a:cxn ang="0">
                  <a:pos x="540" y="224"/>
                </a:cxn>
              </a:cxnLst>
              <a:rect l="0" t="0" r="r" b="b"/>
              <a:pathLst>
                <a:path w="540" h="542">
                  <a:moveTo>
                    <a:pt x="540" y="224"/>
                  </a:moveTo>
                  <a:lnTo>
                    <a:pt x="491" y="220"/>
                  </a:lnTo>
                  <a:lnTo>
                    <a:pt x="488" y="218"/>
                  </a:lnTo>
                  <a:lnTo>
                    <a:pt x="460" y="304"/>
                  </a:lnTo>
                  <a:lnTo>
                    <a:pt x="468" y="310"/>
                  </a:lnTo>
                  <a:lnTo>
                    <a:pt x="457" y="339"/>
                  </a:lnTo>
                  <a:lnTo>
                    <a:pt x="423" y="356"/>
                  </a:lnTo>
                  <a:lnTo>
                    <a:pt x="402" y="398"/>
                  </a:lnTo>
                  <a:lnTo>
                    <a:pt x="405" y="425"/>
                  </a:lnTo>
                  <a:lnTo>
                    <a:pt x="414" y="425"/>
                  </a:lnTo>
                  <a:lnTo>
                    <a:pt x="400" y="445"/>
                  </a:lnTo>
                  <a:lnTo>
                    <a:pt x="391" y="470"/>
                  </a:lnTo>
                  <a:lnTo>
                    <a:pt x="380" y="516"/>
                  </a:lnTo>
                  <a:lnTo>
                    <a:pt x="310" y="542"/>
                  </a:lnTo>
                  <a:lnTo>
                    <a:pt x="300" y="509"/>
                  </a:lnTo>
                  <a:lnTo>
                    <a:pt x="290" y="499"/>
                  </a:lnTo>
                  <a:lnTo>
                    <a:pt x="256" y="499"/>
                  </a:lnTo>
                  <a:lnTo>
                    <a:pt x="221" y="480"/>
                  </a:lnTo>
                  <a:lnTo>
                    <a:pt x="192" y="499"/>
                  </a:lnTo>
                  <a:lnTo>
                    <a:pt x="161" y="502"/>
                  </a:lnTo>
                  <a:lnTo>
                    <a:pt x="152" y="470"/>
                  </a:lnTo>
                  <a:lnTo>
                    <a:pt x="104" y="476"/>
                  </a:lnTo>
                  <a:lnTo>
                    <a:pt x="109" y="471"/>
                  </a:lnTo>
                  <a:lnTo>
                    <a:pt x="96" y="477"/>
                  </a:lnTo>
                  <a:lnTo>
                    <a:pt x="73" y="470"/>
                  </a:lnTo>
                  <a:lnTo>
                    <a:pt x="60" y="404"/>
                  </a:lnTo>
                  <a:lnTo>
                    <a:pt x="60" y="355"/>
                  </a:lnTo>
                  <a:lnTo>
                    <a:pt x="24" y="330"/>
                  </a:lnTo>
                  <a:lnTo>
                    <a:pt x="15" y="321"/>
                  </a:lnTo>
                  <a:lnTo>
                    <a:pt x="18" y="281"/>
                  </a:lnTo>
                  <a:lnTo>
                    <a:pt x="0" y="261"/>
                  </a:lnTo>
                  <a:lnTo>
                    <a:pt x="3" y="229"/>
                  </a:lnTo>
                  <a:lnTo>
                    <a:pt x="0" y="204"/>
                  </a:lnTo>
                  <a:lnTo>
                    <a:pt x="24" y="184"/>
                  </a:lnTo>
                  <a:lnTo>
                    <a:pt x="43" y="149"/>
                  </a:lnTo>
                  <a:lnTo>
                    <a:pt x="54" y="191"/>
                  </a:lnTo>
                  <a:lnTo>
                    <a:pt x="104" y="224"/>
                  </a:lnTo>
                  <a:lnTo>
                    <a:pt x="176" y="207"/>
                  </a:lnTo>
                  <a:lnTo>
                    <a:pt x="195" y="181"/>
                  </a:lnTo>
                  <a:lnTo>
                    <a:pt x="265" y="198"/>
                  </a:lnTo>
                  <a:lnTo>
                    <a:pt x="310" y="180"/>
                  </a:lnTo>
                  <a:lnTo>
                    <a:pt x="334" y="123"/>
                  </a:lnTo>
                  <a:lnTo>
                    <a:pt x="348" y="91"/>
                  </a:lnTo>
                  <a:lnTo>
                    <a:pt x="362" y="45"/>
                  </a:lnTo>
                  <a:lnTo>
                    <a:pt x="376" y="0"/>
                  </a:lnTo>
                  <a:lnTo>
                    <a:pt x="420" y="7"/>
                  </a:lnTo>
                  <a:lnTo>
                    <a:pt x="466" y="13"/>
                  </a:lnTo>
                  <a:lnTo>
                    <a:pt x="460" y="22"/>
                  </a:lnTo>
                  <a:lnTo>
                    <a:pt x="463" y="28"/>
                  </a:lnTo>
                  <a:lnTo>
                    <a:pt x="475" y="48"/>
                  </a:lnTo>
                  <a:lnTo>
                    <a:pt x="463" y="46"/>
                  </a:lnTo>
                  <a:lnTo>
                    <a:pt x="478" y="77"/>
                  </a:lnTo>
                  <a:lnTo>
                    <a:pt x="454" y="72"/>
                  </a:lnTo>
                  <a:lnTo>
                    <a:pt x="492" y="138"/>
                  </a:lnTo>
                  <a:lnTo>
                    <a:pt x="480" y="160"/>
                  </a:lnTo>
                  <a:lnTo>
                    <a:pt x="511" y="192"/>
                  </a:lnTo>
                  <a:lnTo>
                    <a:pt x="540" y="224"/>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8" name="Freeform 12">
              <a:extLst>
                <a:ext uri="{FF2B5EF4-FFF2-40B4-BE49-F238E27FC236}">
                  <a16:creationId xmlns:a16="http://schemas.microsoft.com/office/drawing/2014/main" id="{5F825F9E-915A-4D1D-91B3-925184800B03}"/>
                </a:ext>
              </a:extLst>
            </p:cNvPr>
            <p:cNvSpPr>
              <a:spLocks/>
            </p:cNvSpPr>
            <p:nvPr/>
          </p:nvSpPr>
          <p:spPr bwMode="auto">
            <a:xfrm>
              <a:off x="2444" y="3454"/>
              <a:ext cx="290" cy="369"/>
            </a:xfrm>
            <a:custGeom>
              <a:avLst/>
              <a:gdLst/>
              <a:ahLst/>
              <a:cxnLst>
                <a:cxn ang="0">
                  <a:pos x="580" y="567"/>
                </a:cxn>
                <a:cxn ang="0">
                  <a:pos x="575" y="573"/>
                </a:cxn>
                <a:cxn ang="0">
                  <a:pos x="569" y="654"/>
                </a:cxn>
                <a:cxn ang="0">
                  <a:pos x="564" y="736"/>
                </a:cxn>
                <a:cxn ang="0">
                  <a:pos x="538" y="711"/>
                </a:cxn>
                <a:cxn ang="0">
                  <a:pos x="534" y="727"/>
                </a:cxn>
                <a:cxn ang="0">
                  <a:pos x="506" y="716"/>
                </a:cxn>
                <a:cxn ang="0">
                  <a:pos x="506" y="736"/>
                </a:cxn>
                <a:cxn ang="0">
                  <a:pos x="451" y="679"/>
                </a:cxn>
                <a:cxn ang="0">
                  <a:pos x="422" y="648"/>
                </a:cxn>
                <a:cxn ang="0">
                  <a:pos x="392" y="618"/>
                </a:cxn>
                <a:cxn ang="0">
                  <a:pos x="363" y="585"/>
                </a:cxn>
                <a:cxn ang="0">
                  <a:pos x="334" y="555"/>
                </a:cxn>
                <a:cxn ang="0">
                  <a:pos x="311" y="501"/>
                </a:cxn>
                <a:cxn ang="0">
                  <a:pos x="287" y="447"/>
                </a:cxn>
                <a:cxn ang="0">
                  <a:pos x="277" y="440"/>
                </a:cxn>
                <a:cxn ang="0">
                  <a:pos x="250" y="391"/>
                </a:cxn>
                <a:cxn ang="0">
                  <a:pos x="221" y="343"/>
                </a:cxn>
                <a:cxn ang="0">
                  <a:pos x="204" y="300"/>
                </a:cxn>
                <a:cxn ang="0">
                  <a:pos x="188" y="257"/>
                </a:cxn>
                <a:cxn ang="0">
                  <a:pos x="147" y="211"/>
                </a:cxn>
                <a:cxn ang="0">
                  <a:pos x="113" y="159"/>
                </a:cxn>
                <a:cxn ang="0">
                  <a:pos x="73" y="116"/>
                </a:cxn>
                <a:cxn ang="0">
                  <a:pos x="35" y="73"/>
                </a:cxn>
                <a:cxn ang="0">
                  <a:pos x="0" y="0"/>
                </a:cxn>
                <a:cxn ang="0">
                  <a:pos x="37" y="6"/>
                </a:cxn>
                <a:cxn ang="0">
                  <a:pos x="76" y="14"/>
                </a:cxn>
                <a:cxn ang="0">
                  <a:pos x="118" y="21"/>
                </a:cxn>
                <a:cxn ang="0">
                  <a:pos x="164" y="79"/>
                </a:cxn>
                <a:cxn ang="0">
                  <a:pos x="170" y="95"/>
                </a:cxn>
                <a:cxn ang="0">
                  <a:pos x="216" y="141"/>
                </a:cxn>
                <a:cxn ang="0">
                  <a:pos x="262" y="187"/>
                </a:cxn>
                <a:cxn ang="0">
                  <a:pos x="302" y="233"/>
                </a:cxn>
                <a:cxn ang="0">
                  <a:pos x="300" y="211"/>
                </a:cxn>
                <a:cxn ang="0">
                  <a:pos x="345" y="251"/>
                </a:cxn>
                <a:cxn ang="0">
                  <a:pos x="373" y="286"/>
                </a:cxn>
                <a:cxn ang="0">
                  <a:pos x="420" y="325"/>
                </a:cxn>
                <a:cxn ang="0">
                  <a:pos x="428" y="326"/>
                </a:cxn>
                <a:cxn ang="0">
                  <a:pos x="460" y="359"/>
                </a:cxn>
                <a:cxn ang="0">
                  <a:pos x="438" y="372"/>
                </a:cxn>
                <a:cxn ang="0">
                  <a:pos x="443" y="383"/>
                </a:cxn>
                <a:cxn ang="0">
                  <a:pos x="438" y="392"/>
                </a:cxn>
                <a:cxn ang="0">
                  <a:pos x="445" y="414"/>
                </a:cxn>
                <a:cxn ang="0">
                  <a:pos x="488" y="424"/>
                </a:cxn>
                <a:cxn ang="0">
                  <a:pos x="498" y="472"/>
                </a:cxn>
                <a:cxn ang="0">
                  <a:pos x="509" y="487"/>
                </a:cxn>
                <a:cxn ang="0">
                  <a:pos x="511" y="515"/>
                </a:cxn>
                <a:cxn ang="0">
                  <a:pos x="552" y="513"/>
                </a:cxn>
                <a:cxn ang="0">
                  <a:pos x="580" y="567"/>
                </a:cxn>
              </a:cxnLst>
              <a:rect l="0" t="0" r="r" b="b"/>
              <a:pathLst>
                <a:path w="580" h="736">
                  <a:moveTo>
                    <a:pt x="580" y="567"/>
                  </a:moveTo>
                  <a:lnTo>
                    <a:pt x="575" y="573"/>
                  </a:lnTo>
                  <a:lnTo>
                    <a:pt x="569" y="654"/>
                  </a:lnTo>
                  <a:lnTo>
                    <a:pt x="564" y="736"/>
                  </a:lnTo>
                  <a:lnTo>
                    <a:pt x="538" y="711"/>
                  </a:lnTo>
                  <a:lnTo>
                    <a:pt x="534" y="727"/>
                  </a:lnTo>
                  <a:lnTo>
                    <a:pt x="506" y="716"/>
                  </a:lnTo>
                  <a:lnTo>
                    <a:pt x="506" y="736"/>
                  </a:lnTo>
                  <a:lnTo>
                    <a:pt x="451" y="679"/>
                  </a:lnTo>
                  <a:lnTo>
                    <a:pt x="422" y="648"/>
                  </a:lnTo>
                  <a:lnTo>
                    <a:pt x="392" y="618"/>
                  </a:lnTo>
                  <a:lnTo>
                    <a:pt x="363" y="585"/>
                  </a:lnTo>
                  <a:lnTo>
                    <a:pt x="334" y="555"/>
                  </a:lnTo>
                  <a:lnTo>
                    <a:pt x="311" y="501"/>
                  </a:lnTo>
                  <a:lnTo>
                    <a:pt x="287" y="447"/>
                  </a:lnTo>
                  <a:lnTo>
                    <a:pt x="277" y="440"/>
                  </a:lnTo>
                  <a:lnTo>
                    <a:pt x="250" y="391"/>
                  </a:lnTo>
                  <a:lnTo>
                    <a:pt x="221" y="343"/>
                  </a:lnTo>
                  <a:lnTo>
                    <a:pt x="204" y="300"/>
                  </a:lnTo>
                  <a:lnTo>
                    <a:pt x="188" y="257"/>
                  </a:lnTo>
                  <a:lnTo>
                    <a:pt x="147" y="211"/>
                  </a:lnTo>
                  <a:lnTo>
                    <a:pt x="113" y="159"/>
                  </a:lnTo>
                  <a:lnTo>
                    <a:pt x="73" y="116"/>
                  </a:lnTo>
                  <a:lnTo>
                    <a:pt x="35" y="73"/>
                  </a:lnTo>
                  <a:lnTo>
                    <a:pt x="0" y="0"/>
                  </a:lnTo>
                  <a:lnTo>
                    <a:pt x="37" y="6"/>
                  </a:lnTo>
                  <a:lnTo>
                    <a:pt x="76" y="14"/>
                  </a:lnTo>
                  <a:lnTo>
                    <a:pt x="118" y="21"/>
                  </a:lnTo>
                  <a:lnTo>
                    <a:pt x="164" y="79"/>
                  </a:lnTo>
                  <a:lnTo>
                    <a:pt x="170" y="95"/>
                  </a:lnTo>
                  <a:lnTo>
                    <a:pt x="216" y="141"/>
                  </a:lnTo>
                  <a:lnTo>
                    <a:pt x="262" y="187"/>
                  </a:lnTo>
                  <a:lnTo>
                    <a:pt x="302" y="233"/>
                  </a:lnTo>
                  <a:lnTo>
                    <a:pt x="300" y="211"/>
                  </a:lnTo>
                  <a:lnTo>
                    <a:pt x="345" y="251"/>
                  </a:lnTo>
                  <a:lnTo>
                    <a:pt x="373" y="286"/>
                  </a:lnTo>
                  <a:lnTo>
                    <a:pt x="420" y="325"/>
                  </a:lnTo>
                  <a:lnTo>
                    <a:pt x="428" y="326"/>
                  </a:lnTo>
                  <a:lnTo>
                    <a:pt x="460" y="359"/>
                  </a:lnTo>
                  <a:lnTo>
                    <a:pt x="438" y="372"/>
                  </a:lnTo>
                  <a:lnTo>
                    <a:pt x="443" y="383"/>
                  </a:lnTo>
                  <a:lnTo>
                    <a:pt x="438" y="392"/>
                  </a:lnTo>
                  <a:lnTo>
                    <a:pt x="445" y="414"/>
                  </a:lnTo>
                  <a:lnTo>
                    <a:pt x="488" y="424"/>
                  </a:lnTo>
                  <a:lnTo>
                    <a:pt x="498" y="472"/>
                  </a:lnTo>
                  <a:lnTo>
                    <a:pt x="509" y="487"/>
                  </a:lnTo>
                  <a:lnTo>
                    <a:pt x="511" y="515"/>
                  </a:lnTo>
                  <a:lnTo>
                    <a:pt x="552" y="513"/>
                  </a:lnTo>
                  <a:lnTo>
                    <a:pt x="580" y="567"/>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9" name="Freeform 13">
              <a:extLst>
                <a:ext uri="{FF2B5EF4-FFF2-40B4-BE49-F238E27FC236}">
                  <a16:creationId xmlns:a16="http://schemas.microsoft.com/office/drawing/2014/main" id="{63F952AE-495D-4173-B9F8-919A1470A619}"/>
                </a:ext>
              </a:extLst>
            </p:cNvPr>
            <p:cNvSpPr>
              <a:spLocks/>
            </p:cNvSpPr>
            <p:nvPr/>
          </p:nvSpPr>
          <p:spPr bwMode="auto">
            <a:xfrm>
              <a:off x="3402" y="3647"/>
              <a:ext cx="263" cy="281"/>
            </a:xfrm>
            <a:custGeom>
              <a:avLst/>
              <a:gdLst/>
              <a:ahLst/>
              <a:cxnLst>
                <a:cxn ang="0">
                  <a:pos x="420" y="474"/>
                </a:cxn>
                <a:cxn ang="0">
                  <a:pos x="432" y="497"/>
                </a:cxn>
                <a:cxn ang="0">
                  <a:pos x="493" y="525"/>
                </a:cxn>
                <a:cxn ang="0">
                  <a:pos x="526" y="511"/>
                </a:cxn>
                <a:cxn ang="0">
                  <a:pos x="526" y="405"/>
                </a:cxn>
                <a:cxn ang="0">
                  <a:pos x="526" y="299"/>
                </a:cxn>
                <a:cxn ang="0">
                  <a:pos x="526" y="193"/>
                </a:cxn>
                <a:cxn ang="0">
                  <a:pos x="496" y="124"/>
                </a:cxn>
                <a:cxn ang="0">
                  <a:pos x="358" y="68"/>
                </a:cxn>
                <a:cxn ang="0">
                  <a:pos x="274" y="130"/>
                </a:cxn>
                <a:cxn ang="0">
                  <a:pos x="199" y="167"/>
                </a:cxn>
                <a:cxn ang="0">
                  <a:pos x="174" y="150"/>
                </a:cxn>
                <a:cxn ang="0">
                  <a:pos x="168" y="28"/>
                </a:cxn>
                <a:cxn ang="0">
                  <a:pos x="104" y="9"/>
                </a:cxn>
                <a:cxn ang="0">
                  <a:pos x="7" y="35"/>
                </a:cxn>
                <a:cxn ang="0">
                  <a:pos x="41" y="81"/>
                </a:cxn>
                <a:cxn ang="0">
                  <a:pos x="107" y="117"/>
                </a:cxn>
                <a:cxn ang="0">
                  <a:pos x="144" y="129"/>
                </a:cxn>
                <a:cxn ang="0">
                  <a:pos x="134" y="137"/>
                </a:cxn>
                <a:cxn ang="0">
                  <a:pos x="69" y="149"/>
                </a:cxn>
                <a:cxn ang="0">
                  <a:pos x="96" y="203"/>
                </a:cxn>
                <a:cxn ang="0">
                  <a:pos x="116" y="232"/>
                </a:cxn>
                <a:cxn ang="0">
                  <a:pos x="139" y="210"/>
                </a:cxn>
                <a:cxn ang="0">
                  <a:pos x="199" y="229"/>
                </a:cxn>
                <a:cxn ang="0">
                  <a:pos x="236" y="264"/>
                </a:cxn>
                <a:cxn ang="0">
                  <a:pos x="315" y="296"/>
                </a:cxn>
                <a:cxn ang="0">
                  <a:pos x="378" y="341"/>
                </a:cxn>
                <a:cxn ang="0">
                  <a:pos x="426" y="425"/>
                </a:cxn>
                <a:cxn ang="0">
                  <a:pos x="429" y="440"/>
                </a:cxn>
                <a:cxn ang="0">
                  <a:pos x="414" y="462"/>
                </a:cxn>
                <a:cxn ang="0">
                  <a:pos x="351" y="515"/>
                </a:cxn>
                <a:cxn ang="0">
                  <a:pos x="418" y="471"/>
                </a:cxn>
              </a:cxnLst>
              <a:rect l="0" t="0" r="r" b="b"/>
              <a:pathLst>
                <a:path w="526" h="563">
                  <a:moveTo>
                    <a:pt x="418" y="471"/>
                  </a:moveTo>
                  <a:lnTo>
                    <a:pt x="420" y="474"/>
                  </a:lnTo>
                  <a:lnTo>
                    <a:pt x="418" y="505"/>
                  </a:lnTo>
                  <a:lnTo>
                    <a:pt x="432" y="497"/>
                  </a:lnTo>
                  <a:lnTo>
                    <a:pt x="475" y="489"/>
                  </a:lnTo>
                  <a:lnTo>
                    <a:pt x="493" y="525"/>
                  </a:lnTo>
                  <a:lnTo>
                    <a:pt x="526" y="563"/>
                  </a:lnTo>
                  <a:lnTo>
                    <a:pt x="526" y="511"/>
                  </a:lnTo>
                  <a:lnTo>
                    <a:pt x="526" y="457"/>
                  </a:lnTo>
                  <a:lnTo>
                    <a:pt x="526" y="405"/>
                  </a:lnTo>
                  <a:lnTo>
                    <a:pt x="526" y="351"/>
                  </a:lnTo>
                  <a:lnTo>
                    <a:pt x="526" y="299"/>
                  </a:lnTo>
                  <a:lnTo>
                    <a:pt x="526" y="245"/>
                  </a:lnTo>
                  <a:lnTo>
                    <a:pt x="526" y="193"/>
                  </a:lnTo>
                  <a:lnTo>
                    <a:pt x="526" y="141"/>
                  </a:lnTo>
                  <a:lnTo>
                    <a:pt x="496" y="124"/>
                  </a:lnTo>
                  <a:lnTo>
                    <a:pt x="424" y="100"/>
                  </a:lnTo>
                  <a:lnTo>
                    <a:pt x="358" y="68"/>
                  </a:lnTo>
                  <a:lnTo>
                    <a:pt x="323" y="98"/>
                  </a:lnTo>
                  <a:lnTo>
                    <a:pt x="274" y="130"/>
                  </a:lnTo>
                  <a:lnTo>
                    <a:pt x="222" y="190"/>
                  </a:lnTo>
                  <a:lnTo>
                    <a:pt x="199" y="167"/>
                  </a:lnTo>
                  <a:lnTo>
                    <a:pt x="177" y="138"/>
                  </a:lnTo>
                  <a:lnTo>
                    <a:pt x="174" y="150"/>
                  </a:lnTo>
                  <a:lnTo>
                    <a:pt x="168" y="75"/>
                  </a:lnTo>
                  <a:lnTo>
                    <a:pt x="168" y="28"/>
                  </a:lnTo>
                  <a:lnTo>
                    <a:pt x="153" y="20"/>
                  </a:lnTo>
                  <a:lnTo>
                    <a:pt x="104" y="9"/>
                  </a:lnTo>
                  <a:lnTo>
                    <a:pt x="55" y="0"/>
                  </a:lnTo>
                  <a:lnTo>
                    <a:pt x="7" y="35"/>
                  </a:lnTo>
                  <a:lnTo>
                    <a:pt x="0" y="66"/>
                  </a:lnTo>
                  <a:lnTo>
                    <a:pt x="41" y="81"/>
                  </a:lnTo>
                  <a:lnTo>
                    <a:pt x="67" y="118"/>
                  </a:lnTo>
                  <a:lnTo>
                    <a:pt x="107" y="117"/>
                  </a:lnTo>
                  <a:lnTo>
                    <a:pt x="145" y="115"/>
                  </a:lnTo>
                  <a:lnTo>
                    <a:pt x="144" y="129"/>
                  </a:lnTo>
                  <a:lnTo>
                    <a:pt x="139" y="135"/>
                  </a:lnTo>
                  <a:lnTo>
                    <a:pt x="134" y="137"/>
                  </a:lnTo>
                  <a:lnTo>
                    <a:pt x="116" y="135"/>
                  </a:lnTo>
                  <a:lnTo>
                    <a:pt x="69" y="149"/>
                  </a:lnTo>
                  <a:lnTo>
                    <a:pt x="49" y="161"/>
                  </a:lnTo>
                  <a:lnTo>
                    <a:pt x="96" y="203"/>
                  </a:lnTo>
                  <a:lnTo>
                    <a:pt x="90" y="229"/>
                  </a:lnTo>
                  <a:lnTo>
                    <a:pt x="116" y="232"/>
                  </a:lnTo>
                  <a:lnTo>
                    <a:pt x="147" y="172"/>
                  </a:lnTo>
                  <a:lnTo>
                    <a:pt x="139" y="210"/>
                  </a:lnTo>
                  <a:lnTo>
                    <a:pt x="185" y="229"/>
                  </a:lnTo>
                  <a:lnTo>
                    <a:pt x="199" y="229"/>
                  </a:lnTo>
                  <a:lnTo>
                    <a:pt x="196" y="247"/>
                  </a:lnTo>
                  <a:lnTo>
                    <a:pt x="236" y="264"/>
                  </a:lnTo>
                  <a:lnTo>
                    <a:pt x="276" y="279"/>
                  </a:lnTo>
                  <a:lnTo>
                    <a:pt x="315" y="296"/>
                  </a:lnTo>
                  <a:lnTo>
                    <a:pt x="355" y="311"/>
                  </a:lnTo>
                  <a:lnTo>
                    <a:pt x="378" y="341"/>
                  </a:lnTo>
                  <a:lnTo>
                    <a:pt x="411" y="413"/>
                  </a:lnTo>
                  <a:lnTo>
                    <a:pt x="426" y="425"/>
                  </a:lnTo>
                  <a:lnTo>
                    <a:pt x="400" y="425"/>
                  </a:lnTo>
                  <a:lnTo>
                    <a:pt x="429" y="440"/>
                  </a:lnTo>
                  <a:lnTo>
                    <a:pt x="406" y="442"/>
                  </a:lnTo>
                  <a:lnTo>
                    <a:pt x="414" y="462"/>
                  </a:lnTo>
                  <a:lnTo>
                    <a:pt x="378" y="456"/>
                  </a:lnTo>
                  <a:lnTo>
                    <a:pt x="351" y="515"/>
                  </a:lnTo>
                  <a:lnTo>
                    <a:pt x="398" y="506"/>
                  </a:lnTo>
                  <a:lnTo>
                    <a:pt x="418" y="471"/>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0" name="Freeform 14">
              <a:extLst>
                <a:ext uri="{FF2B5EF4-FFF2-40B4-BE49-F238E27FC236}">
                  <a16:creationId xmlns:a16="http://schemas.microsoft.com/office/drawing/2014/main" id="{4C6FFDBA-514B-4E95-B524-190127A58C53}"/>
                </a:ext>
              </a:extLst>
            </p:cNvPr>
            <p:cNvSpPr>
              <a:spLocks/>
            </p:cNvSpPr>
            <p:nvPr/>
          </p:nvSpPr>
          <p:spPr bwMode="auto">
            <a:xfrm>
              <a:off x="3076" y="3579"/>
              <a:ext cx="170" cy="237"/>
            </a:xfrm>
            <a:custGeom>
              <a:avLst/>
              <a:gdLst/>
              <a:ahLst/>
              <a:cxnLst>
                <a:cxn ang="0">
                  <a:pos x="341" y="12"/>
                </a:cxn>
                <a:cxn ang="0">
                  <a:pos x="324" y="0"/>
                </a:cxn>
                <a:cxn ang="0">
                  <a:pos x="272" y="55"/>
                </a:cxn>
                <a:cxn ang="0">
                  <a:pos x="204" y="43"/>
                </a:cxn>
                <a:cxn ang="0">
                  <a:pos x="137" y="32"/>
                </a:cxn>
                <a:cxn ang="0">
                  <a:pos x="104" y="30"/>
                </a:cxn>
                <a:cxn ang="0">
                  <a:pos x="83" y="56"/>
                </a:cxn>
                <a:cxn ang="0">
                  <a:pos x="72" y="55"/>
                </a:cxn>
                <a:cxn ang="0">
                  <a:pos x="45" y="109"/>
                </a:cxn>
                <a:cxn ang="0">
                  <a:pos x="51" y="164"/>
                </a:cxn>
                <a:cxn ang="0">
                  <a:pos x="43" y="158"/>
                </a:cxn>
                <a:cxn ang="0">
                  <a:pos x="23" y="217"/>
                </a:cxn>
                <a:cxn ang="0">
                  <a:pos x="0" y="280"/>
                </a:cxn>
                <a:cxn ang="0">
                  <a:pos x="6" y="337"/>
                </a:cxn>
                <a:cxn ang="0">
                  <a:pos x="32" y="342"/>
                </a:cxn>
                <a:cxn ang="0">
                  <a:pos x="25" y="388"/>
                </a:cxn>
                <a:cxn ang="0">
                  <a:pos x="25" y="446"/>
                </a:cxn>
                <a:cxn ang="0">
                  <a:pos x="37" y="473"/>
                </a:cxn>
                <a:cxn ang="0">
                  <a:pos x="83" y="464"/>
                </a:cxn>
                <a:cxn ang="0">
                  <a:pos x="78" y="386"/>
                </a:cxn>
                <a:cxn ang="0">
                  <a:pos x="75" y="306"/>
                </a:cxn>
                <a:cxn ang="0">
                  <a:pos x="109" y="280"/>
                </a:cxn>
                <a:cxn ang="0">
                  <a:pos x="112" y="320"/>
                </a:cxn>
                <a:cxn ang="0">
                  <a:pos x="118" y="348"/>
                </a:cxn>
                <a:cxn ang="0">
                  <a:pos x="143" y="381"/>
                </a:cxn>
                <a:cxn ang="0">
                  <a:pos x="150" y="421"/>
                </a:cxn>
                <a:cxn ang="0">
                  <a:pos x="169" y="411"/>
                </a:cxn>
                <a:cxn ang="0">
                  <a:pos x="204" y="389"/>
                </a:cxn>
                <a:cxn ang="0">
                  <a:pos x="215" y="381"/>
                </a:cxn>
                <a:cxn ang="0">
                  <a:pos x="181" y="328"/>
                </a:cxn>
                <a:cxn ang="0">
                  <a:pos x="187" y="311"/>
                </a:cxn>
                <a:cxn ang="0">
                  <a:pos x="160" y="268"/>
                </a:cxn>
                <a:cxn ang="0">
                  <a:pos x="134" y="225"/>
                </a:cxn>
                <a:cxn ang="0">
                  <a:pos x="154" y="228"/>
                </a:cxn>
                <a:cxn ang="0">
                  <a:pos x="190" y="197"/>
                </a:cxn>
                <a:cxn ang="0">
                  <a:pos x="229" y="165"/>
                </a:cxn>
                <a:cxn ang="0">
                  <a:pos x="241" y="167"/>
                </a:cxn>
                <a:cxn ang="0">
                  <a:pos x="232" y="145"/>
                </a:cxn>
                <a:cxn ang="0">
                  <a:pos x="213" y="153"/>
                </a:cxn>
                <a:cxn ang="0">
                  <a:pos x="149" y="165"/>
                </a:cxn>
                <a:cxn ang="0">
                  <a:pos x="104" y="197"/>
                </a:cxn>
                <a:cxn ang="0">
                  <a:pos x="61" y="133"/>
                </a:cxn>
                <a:cxn ang="0">
                  <a:pos x="81" y="76"/>
                </a:cxn>
                <a:cxn ang="0">
                  <a:pos x="157" y="81"/>
                </a:cxn>
                <a:cxn ang="0">
                  <a:pos x="230" y="84"/>
                </a:cxn>
                <a:cxn ang="0">
                  <a:pos x="304" y="70"/>
                </a:cxn>
                <a:cxn ang="0">
                  <a:pos x="341" y="12"/>
                </a:cxn>
              </a:cxnLst>
              <a:rect l="0" t="0" r="r" b="b"/>
              <a:pathLst>
                <a:path w="341" h="473">
                  <a:moveTo>
                    <a:pt x="341" y="12"/>
                  </a:moveTo>
                  <a:lnTo>
                    <a:pt x="324" y="0"/>
                  </a:lnTo>
                  <a:lnTo>
                    <a:pt x="272" y="55"/>
                  </a:lnTo>
                  <a:lnTo>
                    <a:pt x="204" y="43"/>
                  </a:lnTo>
                  <a:lnTo>
                    <a:pt x="137" y="32"/>
                  </a:lnTo>
                  <a:lnTo>
                    <a:pt x="104" y="30"/>
                  </a:lnTo>
                  <a:lnTo>
                    <a:pt x="83" y="56"/>
                  </a:lnTo>
                  <a:lnTo>
                    <a:pt x="72" y="55"/>
                  </a:lnTo>
                  <a:lnTo>
                    <a:pt x="45" y="109"/>
                  </a:lnTo>
                  <a:lnTo>
                    <a:pt x="51" y="164"/>
                  </a:lnTo>
                  <a:lnTo>
                    <a:pt x="43" y="158"/>
                  </a:lnTo>
                  <a:lnTo>
                    <a:pt x="23" y="217"/>
                  </a:lnTo>
                  <a:lnTo>
                    <a:pt x="0" y="280"/>
                  </a:lnTo>
                  <a:lnTo>
                    <a:pt x="6" y="337"/>
                  </a:lnTo>
                  <a:lnTo>
                    <a:pt x="32" y="342"/>
                  </a:lnTo>
                  <a:lnTo>
                    <a:pt x="25" y="388"/>
                  </a:lnTo>
                  <a:lnTo>
                    <a:pt x="25" y="446"/>
                  </a:lnTo>
                  <a:lnTo>
                    <a:pt x="37" y="473"/>
                  </a:lnTo>
                  <a:lnTo>
                    <a:pt x="83" y="464"/>
                  </a:lnTo>
                  <a:lnTo>
                    <a:pt x="78" y="386"/>
                  </a:lnTo>
                  <a:lnTo>
                    <a:pt x="75" y="306"/>
                  </a:lnTo>
                  <a:lnTo>
                    <a:pt x="109" y="280"/>
                  </a:lnTo>
                  <a:lnTo>
                    <a:pt x="112" y="320"/>
                  </a:lnTo>
                  <a:lnTo>
                    <a:pt x="118" y="348"/>
                  </a:lnTo>
                  <a:lnTo>
                    <a:pt x="143" y="381"/>
                  </a:lnTo>
                  <a:lnTo>
                    <a:pt x="150" y="421"/>
                  </a:lnTo>
                  <a:lnTo>
                    <a:pt x="169" y="411"/>
                  </a:lnTo>
                  <a:lnTo>
                    <a:pt x="204" y="389"/>
                  </a:lnTo>
                  <a:lnTo>
                    <a:pt x="215" y="381"/>
                  </a:lnTo>
                  <a:lnTo>
                    <a:pt x="181" y="328"/>
                  </a:lnTo>
                  <a:lnTo>
                    <a:pt x="187" y="311"/>
                  </a:lnTo>
                  <a:lnTo>
                    <a:pt x="160" y="268"/>
                  </a:lnTo>
                  <a:lnTo>
                    <a:pt x="134" y="225"/>
                  </a:lnTo>
                  <a:lnTo>
                    <a:pt x="154" y="228"/>
                  </a:lnTo>
                  <a:lnTo>
                    <a:pt x="190" y="197"/>
                  </a:lnTo>
                  <a:lnTo>
                    <a:pt x="229" y="165"/>
                  </a:lnTo>
                  <a:lnTo>
                    <a:pt x="241" y="167"/>
                  </a:lnTo>
                  <a:lnTo>
                    <a:pt x="232" y="145"/>
                  </a:lnTo>
                  <a:lnTo>
                    <a:pt x="213" y="153"/>
                  </a:lnTo>
                  <a:lnTo>
                    <a:pt x="149" y="165"/>
                  </a:lnTo>
                  <a:lnTo>
                    <a:pt x="104" y="197"/>
                  </a:lnTo>
                  <a:lnTo>
                    <a:pt x="61" y="133"/>
                  </a:lnTo>
                  <a:lnTo>
                    <a:pt x="81" y="76"/>
                  </a:lnTo>
                  <a:lnTo>
                    <a:pt x="157" y="81"/>
                  </a:lnTo>
                  <a:lnTo>
                    <a:pt x="230" y="84"/>
                  </a:lnTo>
                  <a:lnTo>
                    <a:pt x="304" y="70"/>
                  </a:lnTo>
                  <a:lnTo>
                    <a:pt x="341" y="12"/>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1" name="Freeform 15">
              <a:extLst>
                <a:ext uri="{FF2B5EF4-FFF2-40B4-BE49-F238E27FC236}">
                  <a16:creationId xmlns:a16="http://schemas.microsoft.com/office/drawing/2014/main" id="{D3CFC89D-2266-4EEA-9323-8B397FED00EA}"/>
                </a:ext>
              </a:extLst>
            </p:cNvPr>
            <p:cNvSpPr>
              <a:spLocks/>
            </p:cNvSpPr>
            <p:nvPr/>
          </p:nvSpPr>
          <p:spPr bwMode="auto">
            <a:xfrm>
              <a:off x="2714" y="3822"/>
              <a:ext cx="248" cy="95"/>
            </a:xfrm>
            <a:custGeom>
              <a:avLst/>
              <a:gdLst/>
              <a:ahLst/>
              <a:cxnLst>
                <a:cxn ang="0">
                  <a:pos x="495" y="190"/>
                </a:cxn>
                <a:cxn ang="0">
                  <a:pos x="489" y="179"/>
                </a:cxn>
                <a:cxn ang="0">
                  <a:pos x="487" y="129"/>
                </a:cxn>
                <a:cxn ang="0">
                  <a:pos x="481" y="124"/>
                </a:cxn>
                <a:cxn ang="0">
                  <a:pos x="469" y="119"/>
                </a:cxn>
                <a:cxn ang="0">
                  <a:pos x="460" y="116"/>
                </a:cxn>
                <a:cxn ang="0">
                  <a:pos x="451" y="119"/>
                </a:cxn>
                <a:cxn ang="0">
                  <a:pos x="435" y="118"/>
                </a:cxn>
                <a:cxn ang="0">
                  <a:pos x="426" y="121"/>
                </a:cxn>
                <a:cxn ang="0">
                  <a:pos x="417" y="124"/>
                </a:cxn>
                <a:cxn ang="0">
                  <a:pos x="408" y="118"/>
                </a:cxn>
                <a:cxn ang="0">
                  <a:pos x="388" y="73"/>
                </a:cxn>
                <a:cxn ang="0">
                  <a:pos x="325" y="56"/>
                </a:cxn>
                <a:cxn ang="0">
                  <a:pos x="300" y="38"/>
                </a:cxn>
                <a:cxn ang="0">
                  <a:pos x="279" y="66"/>
                </a:cxn>
                <a:cxn ang="0">
                  <a:pos x="237" y="66"/>
                </a:cxn>
                <a:cxn ang="0">
                  <a:pos x="191" y="63"/>
                </a:cxn>
                <a:cxn ang="0">
                  <a:pos x="164" y="30"/>
                </a:cxn>
                <a:cxn ang="0">
                  <a:pos x="110" y="12"/>
                </a:cxn>
                <a:cxn ang="0">
                  <a:pos x="35" y="0"/>
                </a:cxn>
                <a:cxn ang="0">
                  <a:pos x="17" y="50"/>
                </a:cxn>
                <a:cxn ang="0">
                  <a:pos x="0" y="56"/>
                </a:cxn>
                <a:cxn ang="0">
                  <a:pos x="56" y="75"/>
                </a:cxn>
                <a:cxn ang="0">
                  <a:pos x="56" y="90"/>
                </a:cxn>
                <a:cxn ang="0">
                  <a:pos x="102" y="112"/>
                </a:cxn>
                <a:cxn ang="0">
                  <a:pos x="167" y="127"/>
                </a:cxn>
                <a:cxn ang="0">
                  <a:pos x="219" y="133"/>
                </a:cxn>
                <a:cxn ang="0">
                  <a:pos x="276" y="148"/>
                </a:cxn>
                <a:cxn ang="0">
                  <a:pos x="340" y="159"/>
                </a:cxn>
                <a:cxn ang="0">
                  <a:pos x="409" y="164"/>
                </a:cxn>
                <a:cxn ang="0">
                  <a:pos x="451" y="176"/>
                </a:cxn>
                <a:cxn ang="0">
                  <a:pos x="495" y="190"/>
                </a:cxn>
              </a:cxnLst>
              <a:rect l="0" t="0" r="r" b="b"/>
              <a:pathLst>
                <a:path w="495" h="190">
                  <a:moveTo>
                    <a:pt x="495" y="190"/>
                  </a:moveTo>
                  <a:lnTo>
                    <a:pt x="489" y="179"/>
                  </a:lnTo>
                  <a:lnTo>
                    <a:pt x="487" y="129"/>
                  </a:lnTo>
                  <a:lnTo>
                    <a:pt x="481" y="124"/>
                  </a:lnTo>
                  <a:lnTo>
                    <a:pt x="469" y="119"/>
                  </a:lnTo>
                  <a:lnTo>
                    <a:pt x="460" y="116"/>
                  </a:lnTo>
                  <a:lnTo>
                    <a:pt x="451" y="119"/>
                  </a:lnTo>
                  <a:lnTo>
                    <a:pt x="435" y="118"/>
                  </a:lnTo>
                  <a:lnTo>
                    <a:pt x="426" y="121"/>
                  </a:lnTo>
                  <a:lnTo>
                    <a:pt x="417" y="124"/>
                  </a:lnTo>
                  <a:lnTo>
                    <a:pt x="408" y="118"/>
                  </a:lnTo>
                  <a:lnTo>
                    <a:pt x="388" y="73"/>
                  </a:lnTo>
                  <a:lnTo>
                    <a:pt x="325" y="56"/>
                  </a:lnTo>
                  <a:lnTo>
                    <a:pt x="300" y="38"/>
                  </a:lnTo>
                  <a:lnTo>
                    <a:pt x="279" y="66"/>
                  </a:lnTo>
                  <a:lnTo>
                    <a:pt x="237" y="66"/>
                  </a:lnTo>
                  <a:lnTo>
                    <a:pt x="191" y="63"/>
                  </a:lnTo>
                  <a:lnTo>
                    <a:pt x="164" y="30"/>
                  </a:lnTo>
                  <a:lnTo>
                    <a:pt x="110" y="12"/>
                  </a:lnTo>
                  <a:lnTo>
                    <a:pt x="35" y="0"/>
                  </a:lnTo>
                  <a:lnTo>
                    <a:pt x="17" y="50"/>
                  </a:lnTo>
                  <a:lnTo>
                    <a:pt x="0" y="56"/>
                  </a:lnTo>
                  <a:lnTo>
                    <a:pt x="56" y="75"/>
                  </a:lnTo>
                  <a:lnTo>
                    <a:pt x="56" y="90"/>
                  </a:lnTo>
                  <a:lnTo>
                    <a:pt x="102" y="112"/>
                  </a:lnTo>
                  <a:lnTo>
                    <a:pt x="167" y="127"/>
                  </a:lnTo>
                  <a:lnTo>
                    <a:pt x="219" y="133"/>
                  </a:lnTo>
                  <a:lnTo>
                    <a:pt x="276" y="148"/>
                  </a:lnTo>
                  <a:lnTo>
                    <a:pt x="340" y="159"/>
                  </a:lnTo>
                  <a:lnTo>
                    <a:pt x="409" y="164"/>
                  </a:lnTo>
                  <a:lnTo>
                    <a:pt x="451" y="176"/>
                  </a:lnTo>
                  <a:lnTo>
                    <a:pt x="495" y="190"/>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2" name="Freeform 16">
              <a:extLst>
                <a:ext uri="{FF2B5EF4-FFF2-40B4-BE49-F238E27FC236}">
                  <a16:creationId xmlns:a16="http://schemas.microsoft.com/office/drawing/2014/main" id="{C1DE5492-A99B-4685-9049-28B09EA536DE}"/>
                </a:ext>
              </a:extLst>
            </p:cNvPr>
            <p:cNvSpPr>
              <a:spLocks/>
            </p:cNvSpPr>
            <p:nvPr/>
          </p:nvSpPr>
          <p:spPr bwMode="auto">
            <a:xfrm>
              <a:off x="3198" y="3905"/>
              <a:ext cx="102" cy="64"/>
            </a:xfrm>
            <a:custGeom>
              <a:avLst/>
              <a:gdLst/>
              <a:ahLst/>
              <a:cxnLst>
                <a:cxn ang="0">
                  <a:pos x="204" y="1"/>
                </a:cxn>
                <a:cxn ang="0">
                  <a:pos x="159" y="0"/>
                </a:cxn>
                <a:cxn ang="0">
                  <a:pos x="110" y="6"/>
                </a:cxn>
                <a:cxn ang="0">
                  <a:pos x="76" y="32"/>
                </a:cxn>
                <a:cxn ang="0">
                  <a:pos x="27" y="60"/>
                </a:cxn>
                <a:cxn ang="0">
                  <a:pos x="6" y="103"/>
                </a:cxn>
                <a:cxn ang="0">
                  <a:pos x="0" y="110"/>
                </a:cxn>
                <a:cxn ang="0">
                  <a:pos x="12" y="127"/>
                </a:cxn>
                <a:cxn ang="0">
                  <a:pos x="73" y="86"/>
                </a:cxn>
                <a:cxn ang="0">
                  <a:pos x="138" y="43"/>
                </a:cxn>
                <a:cxn ang="0">
                  <a:pos x="204" y="1"/>
                </a:cxn>
              </a:cxnLst>
              <a:rect l="0" t="0" r="r" b="b"/>
              <a:pathLst>
                <a:path w="204" h="127">
                  <a:moveTo>
                    <a:pt x="204" y="1"/>
                  </a:moveTo>
                  <a:lnTo>
                    <a:pt x="159" y="0"/>
                  </a:lnTo>
                  <a:lnTo>
                    <a:pt x="110" y="6"/>
                  </a:lnTo>
                  <a:lnTo>
                    <a:pt x="76" y="32"/>
                  </a:lnTo>
                  <a:lnTo>
                    <a:pt x="27" y="60"/>
                  </a:lnTo>
                  <a:lnTo>
                    <a:pt x="6" y="103"/>
                  </a:lnTo>
                  <a:lnTo>
                    <a:pt x="0" y="110"/>
                  </a:lnTo>
                  <a:lnTo>
                    <a:pt x="12" y="127"/>
                  </a:lnTo>
                  <a:lnTo>
                    <a:pt x="73" y="86"/>
                  </a:lnTo>
                  <a:lnTo>
                    <a:pt x="138" y="43"/>
                  </a:lnTo>
                  <a:lnTo>
                    <a:pt x="204" y="1"/>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3" name="Freeform 17">
              <a:extLst>
                <a:ext uri="{FF2B5EF4-FFF2-40B4-BE49-F238E27FC236}">
                  <a16:creationId xmlns:a16="http://schemas.microsoft.com/office/drawing/2014/main" id="{9C596372-D63B-487A-8AF1-17BD9E467F50}"/>
                </a:ext>
              </a:extLst>
            </p:cNvPr>
            <p:cNvSpPr>
              <a:spLocks/>
            </p:cNvSpPr>
            <p:nvPr/>
          </p:nvSpPr>
          <p:spPr bwMode="auto">
            <a:xfrm>
              <a:off x="3299" y="3564"/>
              <a:ext cx="44" cy="98"/>
            </a:xfrm>
            <a:custGeom>
              <a:avLst/>
              <a:gdLst/>
              <a:ahLst/>
              <a:cxnLst>
                <a:cxn ang="0">
                  <a:pos x="87" y="124"/>
                </a:cxn>
                <a:cxn ang="0">
                  <a:pos x="55" y="79"/>
                </a:cxn>
                <a:cxn ang="0">
                  <a:pos x="78" y="50"/>
                </a:cxn>
                <a:cxn ang="0">
                  <a:pos x="64" y="36"/>
                </a:cxn>
                <a:cxn ang="0">
                  <a:pos x="46" y="55"/>
                </a:cxn>
                <a:cxn ang="0">
                  <a:pos x="28" y="85"/>
                </a:cxn>
                <a:cxn ang="0">
                  <a:pos x="26" y="67"/>
                </a:cxn>
                <a:cxn ang="0">
                  <a:pos x="38" y="24"/>
                </a:cxn>
                <a:cxn ang="0">
                  <a:pos x="41" y="0"/>
                </a:cxn>
                <a:cxn ang="0">
                  <a:pos x="14" y="44"/>
                </a:cxn>
                <a:cxn ang="0">
                  <a:pos x="0" y="87"/>
                </a:cxn>
                <a:cxn ang="0">
                  <a:pos x="21" y="139"/>
                </a:cxn>
                <a:cxn ang="0">
                  <a:pos x="55" y="194"/>
                </a:cxn>
                <a:cxn ang="0">
                  <a:pos x="32" y="118"/>
                </a:cxn>
                <a:cxn ang="0">
                  <a:pos x="87" y="124"/>
                </a:cxn>
              </a:cxnLst>
              <a:rect l="0" t="0" r="r" b="b"/>
              <a:pathLst>
                <a:path w="87" h="194">
                  <a:moveTo>
                    <a:pt x="87" y="124"/>
                  </a:moveTo>
                  <a:lnTo>
                    <a:pt x="55" y="79"/>
                  </a:lnTo>
                  <a:lnTo>
                    <a:pt x="78" y="50"/>
                  </a:lnTo>
                  <a:lnTo>
                    <a:pt x="64" y="36"/>
                  </a:lnTo>
                  <a:lnTo>
                    <a:pt x="46" y="55"/>
                  </a:lnTo>
                  <a:lnTo>
                    <a:pt x="28" y="85"/>
                  </a:lnTo>
                  <a:lnTo>
                    <a:pt x="26" y="67"/>
                  </a:lnTo>
                  <a:lnTo>
                    <a:pt x="38" y="24"/>
                  </a:lnTo>
                  <a:lnTo>
                    <a:pt x="41" y="0"/>
                  </a:lnTo>
                  <a:lnTo>
                    <a:pt x="14" y="44"/>
                  </a:lnTo>
                  <a:lnTo>
                    <a:pt x="0" y="87"/>
                  </a:lnTo>
                  <a:lnTo>
                    <a:pt x="21" y="139"/>
                  </a:lnTo>
                  <a:lnTo>
                    <a:pt x="55" y="194"/>
                  </a:lnTo>
                  <a:lnTo>
                    <a:pt x="32" y="118"/>
                  </a:lnTo>
                  <a:lnTo>
                    <a:pt x="87" y="124"/>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4" name="Freeform 18">
              <a:extLst>
                <a:ext uri="{FF2B5EF4-FFF2-40B4-BE49-F238E27FC236}">
                  <a16:creationId xmlns:a16="http://schemas.microsoft.com/office/drawing/2014/main" id="{514AA9D6-5C8E-4B91-85BA-D14E2F9C888F}"/>
                </a:ext>
              </a:extLst>
            </p:cNvPr>
            <p:cNvSpPr>
              <a:spLocks/>
            </p:cNvSpPr>
            <p:nvPr/>
          </p:nvSpPr>
          <p:spPr bwMode="auto">
            <a:xfrm>
              <a:off x="3317" y="3725"/>
              <a:ext cx="78" cy="31"/>
            </a:xfrm>
            <a:custGeom>
              <a:avLst/>
              <a:gdLst/>
              <a:ahLst/>
              <a:cxnLst>
                <a:cxn ang="0">
                  <a:pos x="157" y="50"/>
                </a:cxn>
                <a:cxn ang="0">
                  <a:pos x="149" y="64"/>
                </a:cxn>
                <a:cxn ang="0">
                  <a:pos x="85" y="32"/>
                </a:cxn>
                <a:cxn ang="0">
                  <a:pos x="31" y="41"/>
                </a:cxn>
                <a:cxn ang="0">
                  <a:pos x="13" y="64"/>
                </a:cxn>
                <a:cxn ang="0">
                  <a:pos x="0" y="36"/>
                </a:cxn>
                <a:cxn ang="0">
                  <a:pos x="3" y="15"/>
                </a:cxn>
                <a:cxn ang="0">
                  <a:pos x="34" y="0"/>
                </a:cxn>
                <a:cxn ang="0">
                  <a:pos x="82" y="4"/>
                </a:cxn>
                <a:cxn ang="0">
                  <a:pos x="131" y="9"/>
                </a:cxn>
                <a:cxn ang="0">
                  <a:pos x="157" y="50"/>
                </a:cxn>
              </a:cxnLst>
              <a:rect l="0" t="0" r="r" b="b"/>
              <a:pathLst>
                <a:path w="157" h="64">
                  <a:moveTo>
                    <a:pt x="157" y="50"/>
                  </a:moveTo>
                  <a:lnTo>
                    <a:pt x="149" y="64"/>
                  </a:lnTo>
                  <a:lnTo>
                    <a:pt x="85" y="32"/>
                  </a:lnTo>
                  <a:lnTo>
                    <a:pt x="31" y="41"/>
                  </a:lnTo>
                  <a:lnTo>
                    <a:pt x="13" y="64"/>
                  </a:lnTo>
                  <a:lnTo>
                    <a:pt x="0" y="36"/>
                  </a:lnTo>
                  <a:lnTo>
                    <a:pt x="3" y="15"/>
                  </a:lnTo>
                  <a:lnTo>
                    <a:pt x="34" y="0"/>
                  </a:lnTo>
                  <a:lnTo>
                    <a:pt x="82" y="4"/>
                  </a:lnTo>
                  <a:lnTo>
                    <a:pt x="131" y="9"/>
                  </a:lnTo>
                  <a:lnTo>
                    <a:pt x="157" y="50"/>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5" name="Freeform 19">
              <a:extLst>
                <a:ext uri="{FF2B5EF4-FFF2-40B4-BE49-F238E27FC236}">
                  <a16:creationId xmlns:a16="http://schemas.microsoft.com/office/drawing/2014/main" id="{C66368EB-DB47-42CB-B6C8-08E2179E74F9}"/>
                </a:ext>
              </a:extLst>
            </p:cNvPr>
            <p:cNvSpPr>
              <a:spLocks/>
            </p:cNvSpPr>
            <p:nvPr/>
          </p:nvSpPr>
          <p:spPr bwMode="auto">
            <a:xfrm>
              <a:off x="3100" y="3899"/>
              <a:ext cx="87" cy="23"/>
            </a:xfrm>
            <a:custGeom>
              <a:avLst/>
              <a:gdLst/>
              <a:ahLst/>
              <a:cxnLst>
                <a:cxn ang="0">
                  <a:pos x="174" y="6"/>
                </a:cxn>
                <a:cxn ang="0">
                  <a:pos x="172" y="1"/>
                </a:cxn>
                <a:cxn ang="0">
                  <a:pos x="160" y="0"/>
                </a:cxn>
                <a:cxn ang="0">
                  <a:pos x="144" y="16"/>
                </a:cxn>
                <a:cxn ang="0">
                  <a:pos x="114" y="16"/>
                </a:cxn>
                <a:cxn ang="0">
                  <a:pos x="71" y="9"/>
                </a:cxn>
                <a:cxn ang="0">
                  <a:pos x="26" y="3"/>
                </a:cxn>
                <a:cxn ang="0">
                  <a:pos x="0" y="29"/>
                </a:cxn>
                <a:cxn ang="0">
                  <a:pos x="25" y="39"/>
                </a:cxn>
                <a:cxn ang="0">
                  <a:pos x="77" y="38"/>
                </a:cxn>
                <a:cxn ang="0">
                  <a:pos x="101" y="44"/>
                </a:cxn>
                <a:cxn ang="0">
                  <a:pos x="131" y="33"/>
                </a:cxn>
                <a:cxn ang="0">
                  <a:pos x="174" y="6"/>
                </a:cxn>
              </a:cxnLst>
              <a:rect l="0" t="0" r="r" b="b"/>
              <a:pathLst>
                <a:path w="174" h="44">
                  <a:moveTo>
                    <a:pt x="174" y="6"/>
                  </a:moveTo>
                  <a:lnTo>
                    <a:pt x="172" y="1"/>
                  </a:lnTo>
                  <a:lnTo>
                    <a:pt x="160" y="0"/>
                  </a:lnTo>
                  <a:lnTo>
                    <a:pt x="144" y="16"/>
                  </a:lnTo>
                  <a:lnTo>
                    <a:pt x="114" y="16"/>
                  </a:lnTo>
                  <a:lnTo>
                    <a:pt x="71" y="9"/>
                  </a:lnTo>
                  <a:lnTo>
                    <a:pt x="26" y="3"/>
                  </a:lnTo>
                  <a:lnTo>
                    <a:pt x="0" y="29"/>
                  </a:lnTo>
                  <a:lnTo>
                    <a:pt x="25" y="39"/>
                  </a:lnTo>
                  <a:lnTo>
                    <a:pt x="77" y="38"/>
                  </a:lnTo>
                  <a:lnTo>
                    <a:pt x="101" y="44"/>
                  </a:lnTo>
                  <a:lnTo>
                    <a:pt x="131" y="33"/>
                  </a:lnTo>
                  <a:lnTo>
                    <a:pt x="174" y="6"/>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6" name="Freeform 20">
              <a:extLst>
                <a:ext uri="{FF2B5EF4-FFF2-40B4-BE49-F238E27FC236}">
                  <a16:creationId xmlns:a16="http://schemas.microsoft.com/office/drawing/2014/main" id="{B69DF89A-9A28-4E43-8D50-2BBABE99DA5F}"/>
                </a:ext>
              </a:extLst>
            </p:cNvPr>
            <p:cNvSpPr>
              <a:spLocks/>
            </p:cNvSpPr>
            <p:nvPr/>
          </p:nvSpPr>
          <p:spPr bwMode="auto">
            <a:xfrm>
              <a:off x="2705" y="3683"/>
              <a:ext cx="48" cy="50"/>
            </a:xfrm>
            <a:custGeom>
              <a:avLst/>
              <a:gdLst/>
              <a:ahLst/>
              <a:cxnLst>
                <a:cxn ang="0">
                  <a:pos x="98" y="68"/>
                </a:cxn>
                <a:cxn ang="0">
                  <a:pos x="94" y="98"/>
                </a:cxn>
                <a:cxn ang="0">
                  <a:pos x="79" y="100"/>
                </a:cxn>
                <a:cxn ang="0">
                  <a:pos x="49" y="69"/>
                </a:cxn>
                <a:cxn ang="0">
                  <a:pos x="28" y="40"/>
                </a:cxn>
                <a:cxn ang="0">
                  <a:pos x="0" y="32"/>
                </a:cxn>
                <a:cxn ang="0">
                  <a:pos x="36" y="6"/>
                </a:cxn>
                <a:cxn ang="0">
                  <a:pos x="46" y="0"/>
                </a:cxn>
                <a:cxn ang="0">
                  <a:pos x="65" y="20"/>
                </a:cxn>
                <a:cxn ang="0">
                  <a:pos x="63" y="37"/>
                </a:cxn>
                <a:cxn ang="0">
                  <a:pos x="68" y="52"/>
                </a:cxn>
                <a:cxn ang="0">
                  <a:pos x="98" y="68"/>
                </a:cxn>
              </a:cxnLst>
              <a:rect l="0" t="0" r="r" b="b"/>
              <a:pathLst>
                <a:path w="98" h="100">
                  <a:moveTo>
                    <a:pt x="98" y="68"/>
                  </a:moveTo>
                  <a:lnTo>
                    <a:pt x="94" y="98"/>
                  </a:lnTo>
                  <a:lnTo>
                    <a:pt x="79" y="100"/>
                  </a:lnTo>
                  <a:lnTo>
                    <a:pt x="49" y="69"/>
                  </a:lnTo>
                  <a:lnTo>
                    <a:pt x="28" y="40"/>
                  </a:lnTo>
                  <a:lnTo>
                    <a:pt x="0" y="32"/>
                  </a:lnTo>
                  <a:lnTo>
                    <a:pt x="36" y="6"/>
                  </a:lnTo>
                  <a:lnTo>
                    <a:pt x="46" y="0"/>
                  </a:lnTo>
                  <a:lnTo>
                    <a:pt x="65" y="20"/>
                  </a:lnTo>
                  <a:lnTo>
                    <a:pt x="63" y="37"/>
                  </a:lnTo>
                  <a:lnTo>
                    <a:pt x="68" y="52"/>
                  </a:lnTo>
                  <a:lnTo>
                    <a:pt x="98" y="68"/>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7" name="Freeform 21">
              <a:extLst>
                <a:ext uri="{FF2B5EF4-FFF2-40B4-BE49-F238E27FC236}">
                  <a16:creationId xmlns:a16="http://schemas.microsoft.com/office/drawing/2014/main" id="{F3D931DF-EC77-4A83-93E4-CF7BD07122B2}"/>
                </a:ext>
              </a:extLst>
            </p:cNvPr>
            <p:cNvSpPr>
              <a:spLocks/>
            </p:cNvSpPr>
            <p:nvPr/>
          </p:nvSpPr>
          <p:spPr bwMode="auto">
            <a:xfrm>
              <a:off x="3019" y="3895"/>
              <a:ext cx="65" cy="30"/>
            </a:xfrm>
            <a:custGeom>
              <a:avLst/>
              <a:gdLst/>
              <a:ahLst/>
              <a:cxnLst>
                <a:cxn ang="0">
                  <a:pos x="130" y="34"/>
                </a:cxn>
                <a:cxn ang="0">
                  <a:pos x="119" y="18"/>
                </a:cxn>
                <a:cxn ang="0">
                  <a:pos x="102" y="21"/>
                </a:cxn>
                <a:cxn ang="0">
                  <a:pos x="56" y="0"/>
                </a:cxn>
                <a:cxn ang="0">
                  <a:pos x="82" y="32"/>
                </a:cxn>
                <a:cxn ang="0">
                  <a:pos x="35" y="23"/>
                </a:cxn>
                <a:cxn ang="0">
                  <a:pos x="10" y="26"/>
                </a:cxn>
                <a:cxn ang="0">
                  <a:pos x="0" y="58"/>
                </a:cxn>
                <a:cxn ang="0">
                  <a:pos x="46" y="49"/>
                </a:cxn>
                <a:cxn ang="0">
                  <a:pos x="90" y="40"/>
                </a:cxn>
                <a:cxn ang="0">
                  <a:pos x="109" y="46"/>
                </a:cxn>
                <a:cxn ang="0">
                  <a:pos x="105" y="43"/>
                </a:cxn>
                <a:cxn ang="0">
                  <a:pos x="130" y="34"/>
                </a:cxn>
              </a:cxnLst>
              <a:rect l="0" t="0" r="r" b="b"/>
              <a:pathLst>
                <a:path w="130" h="58">
                  <a:moveTo>
                    <a:pt x="130" y="34"/>
                  </a:moveTo>
                  <a:lnTo>
                    <a:pt x="119" y="18"/>
                  </a:lnTo>
                  <a:lnTo>
                    <a:pt x="102" y="21"/>
                  </a:lnTo>
                  <a:lnTo>
                    <a:pt x="56" y="0"/>
                  </a:lnTo>
                  <a:lnTo>
                    <a:pt x="82" y="32"/>
                  </a:lnTo>
                  <a:lnTo>
                    <a:pt x="35" y="23"/>
                  </a:lnTo>
                  <a:lnTo>
                    <a:pt x="10" y="26"/>
                  </a:lnTo>
                  <a:lnTo>
                    <a:pt x="0" y="58"/>
                  </a:lnTo>
                  <a:lnTo>
                    <a:pt x="46" y="49"/>
                  </a:lnTo>
                  <a:lnTo>
                    <a:pt x="90" y="40"/>
                  </a:lnTo>
                  <a:lnTo>
                    <a:pt x="109" y="46"/>
                  </a:lnTo>
                  <a:lnTo>
                    <a:pt x="105" y="43"/>
                  </a:lnTo>
                  <a:lnTo>
                    <a:pt x="130" y="34"/>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8" name="Freeform 22">
              <a:extLst>
                <a:ext uri="{FF2B5EF4-FFF2-40B4-BE49-F238E27FC236}">
                  <a16:creationId xmlns:a16="http://schemas.microsoft.com/office/drawing/2014/main" id="{5C0C4295-E57F-400D-B750-C5338E8FB4D1}"/>
                </a:ext>
              </a:extLst>
            </p:cNvPr>
            <p:cNvSpPr>
              <a:spLocks/>
            </p:cNvSpPr>
            <p:nvPr/>
          </p:nvSpPr>
          <p:spPr bwMode="auto">
            <a:xfrm>
              <a:off x="3080" y="3938"/>
              <a:ext cx="48" cy="26"/>
            </a:xfrm>
            <a:custGeom>
              <a:avLst/>
              <a:gdLst/>
              <a:ahLst/>
              <a:cxnLst>
                <a:cxn ang="0">
                  <a:pos x="95" y="41"/>
                </a:cxn>
                <a:cxn ang="0">
                  <a:pos x="60" y="52"/>
                </a:cxn>
                <a:cxn ang="0">
                  <a:pos x="13" y="20"/>
                </a:cxn>
                <a:cxn ang="0">
                  <a:pos x="0" y="0"/>
                </a:cxn>
                <a:cxn ang="0">
                  <a:pos x="56" y="1"/>
                </a:cxn>
                <a:cxn ang="0">
                  <a:pos x="95" y="41"/>
                </a:cxn>
              </a:cxnLst>
              <a:rect l="0" t="0" r="r" b="b"/>
              <a:pathLst>
                <a:path w="95" h="52">
                  <a:moveTo>
                    <a:pt x="95" y="41"/>
                  </a:moveTo>
                  <a:lnTo>
                    <a:pt x="60" y="52"/>
                  </a:lnTo>
                  <a:lnTo>
                    <a:pt x="13" y="20"/>
                  </a:lnTo>
                  <a:lnTo>
                    <a:pt x="0" y="0"/>
                  </a:lnTo>
                  <a:lnTo>
                    <a:pt x="56" y="1"/>
                  </a:lnTo>
                  <a:lnTo>
                    <a:pt x="95" y="41"/>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29" name="Freeform 23">
              <a:extLst>
                <a:ext uri="{FF2B5EF4-FFF2-40B4-BE49-F238E27FC236}">
                  <a16:creationId xmlns:a16="http://schemas.microsoft.com/office/drawing/2014/main" id="{DD8D0355-9A3B-4148-9CD7-E2A530D68E64}"/>
                </a:ext>
              </a:extLst>
            </p:cNvPr>
            <p:cNvSpPr>
              <a:spLocks/>
            </p:cNvSpPr>
            <p:nvPr/>
          </p:nvSpPr>
          <p:spPr bwMode="auto">
            <a:xfrm>
              <a:off x="3266" y="3732"/>
              <a:ext cx="33" cy="24"/>
            </a:xfrm>
            <a:custGeom>
              <a:avLst/>
              <a:gdLst/>
              <a:ahLst/>
              <a:cxnLst>
                <a:cxn ang="0">
                  <a:pos x="67" y="22"/>
                </a:cxn>
                <a:cxn ang="0">
                  <a:pos x="42" y="48"/>
                </a:cxn>
                <a:cxn ang="0">
                  <a:pos x="0" y="19"/>
                </a:cxn>
                <a:cxn ang="0">
                  <a:pos x="21" y="0"/>
                </a:cxn>
                <a:cxn ang="0">
                  <a:pos x="67" y="22"/>
                </a:cxn>
              </a:cxnLst>
              <a:rect l="0" t="0" r="r" b="b"/>
              <a:pathLst>
                <a:path w="67" h="48">
                  <a:moveTo>
                    <a:pt x="67" y="22"/>
                  </a:moveTo>
                  <a:lnTo>
                    <a:pt x="42" y="48"/>
                  </a:lnTo>
                  <a:lnTo>
                    <a:pt x="0" y="19"/>
                  </a:lnTo>
                  <a:lnTo>
                    <a:pt x="21" y="0"/>
                  </a:lnTo>
                  <a:lnTo>
                    <a:pt x="67" y="22"/>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0" name="Freeform 24">
              <a:extLst>
                <a:ext uri="{FF2B5EF4-FFF2-40B4-BE49-F238E27FC236}">
                  <a16:creationId xmlns:a16="http://schemas.microsoft.com/office/drawing/2014/main" id="{2C03955F-67EE-4B40-9738-A75B5462A227}"/>
                </a:ext>
              </a:extLst>
            </p:cNvPr>
            <p:cNvSpPr>
              <a:spLocks/>
            </p:cNvSpPr>
            <p:nvPr/>
          </p:nvSpPr>
          <p:spPr bwMode="auto">
            <a:xfrm>
              <a:off x="2961" y="3894"/>
              <a:ext cx="30" cy="21"/>
            </a:xfrm>
            <a:custGeom>
              <a:avLst/>
              <a:gdLst/>
              <a:ahLst/>
              <a:cxnLst>
                <a:cxn ang="0">
                  <a:pos x="61" y="21"/>
                </a:cxn>
                <a:cxn ang="0">
                  <a:pos x="54" y="11"/>
                </a:cxn>
                <a:cxn ang="0">
                  <a:pos x="26" y="0"/>
                </a:cxn>
                <a:cxn ang="0">
                  <a:pos x="17" y="14"/>
                </a:cxn>
                <a:cxn ang="0">
                  <a:pos x="0" y="15"/>
                </a:cxn>
                <a:cxn ang="0">
                  <a:pos x="2" y="23"/>
                </a:cxn>
                <a:cxn ang="0">
                  <a:pos x="32" y="41"/>
                </a:cxn>
                <a:cxn ang="0">
                  <a:pos x="61" y="21"/>
                </a:cxn>
              </a:cxnLst>
              <a:rect l="0" t="0" r="r" b="b"/>
              <a:pathLst>
                <a:path w="61" h="41">
                  <a:moveTo>
                    <a:pt x="61" y="21"/>
                  </a:moveTo>
                  <a:lnTo>
                    <a:pt x="54" y="11"/>
                  </a:lnTo>
                  <a:lnTo>
                    <a:pt x="26" y="0"/>
                  </a:lnTo>
                  <a:lnTo>
                    <a:pt x="17" y="14"/>
                  </a:lnTo>
                  <a:lnTo>
                    <a:pt x="0" y="15"/>
                  </a:lnTo>
                  <a:lnTo>
                    <a:pt x="2" y="23"/>
                  </a:lnTo>
                  <a:lnTo>
                    <a:pt x="32" y="41"/>
                  </a:lnTo>
                  <a:lnTo>
                    <a:pt x="61" y="21"/>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1" name="Freeform 25">
              <a:extLst>
                <a:ext uri="{FF2B5EF4-FFF2-40B4-BE49-F238E27FC236}">
                  <a16:creationId xmlns:a16="http://schemas.microsoft.com/office/drawing/2014/main" id="{84D936C6-2766-4DB8-9DA9-51BD0CF72619}"/>
                </a:ext>
              </a:extLst>
            </p:cNvPr>
            <p:cNvSpPr>
              <a:spLocks/>
            </p:cNvSpPr>
            <p:nvPr/>
          </p:nvSpPr>
          <p:spPr bwMode="auto">
            <a:xfrm>
              <a:off x="2911" y="3855"/>
              <a:ext cx="38" cy="11"/>
            </a:xfrm>
            <a:custGeom>
              <a:avLst/>
              <a:gdLst/>
              <a:ahLst/>
              <a:cxnLst>
                <a:cxn ang="0">
                  <a:pos x="75" y="9"/>
                </a:cxn>
                <a:cxn ang="0">
                  <a:pos x="67" y="13"/>
                </a:cxn>
                <a:cxn ang="0">
                  <a:pos x="63" y="21"/>
                </a:cxn>
                <a:cxn ang="0">
                  <a:pos x="38" y="23"/>
                </a:cxn>
                <a:cxn ang="0">
                  <a:pos x="23" y="20"/>
                </a:cxn>
                <a:cxn ang="0">
                  <a:pos x="0" y="13"/>
                </a:cxn>
                <a:cxn ang="0">
                  <a:pos x="9" y="0"/>
                </a:cxn>
                <a:cxn ang="0">
                  <a:pos x="57" y="0"/>
                </a:cxn>
                <a:cxn ang="0">
                  <a:pos x="64" y="6"/>
                </a:cxn>
                <a:cxn ang="0">
                  <a:pos x="75" y="9"/>
                </a:cxn>
              </a:cxnLst>
              <a:rect l="0" t="0" r="r" b="b"/>
              <a:pathLst>
                <a:path w="75" h="23">
                  <a:moveTo>
                    <a:pt x="75" y="9"/>
                  </a:moveTo>
                  <a:lnTo>
                    <a:pt x="67" y="13"/>
                  </a:lnTo>
                  <a:lnTo>
                    <a:pt x="63" y="21"/>
                  </a:lnTo>
                  <a:lnTo>
                    <a:pt x="38" y="23"/>
                  </a:lnTo>
                  <a:lnTo>
                    <a:pt x="23" y="20"/>
                  </a:lnTo>
                  <a:lnTo>
                    <a:pt x="0" y="13"/>
                  </a:lnTo>
                  <a:lnTo>
                    <a:pt x="9" y="0"/>
                  </a:lnTo>
                  <a:lnTo>
                    <a:pt x="57" y="0"/>
                  </a:lnTo>
                  <a:lnTo>
                    <a:pt x="64" y="6"/>
                  </a:lnTo>
                  <a:lnTo>
                    <a:pt x="75" y="9"/>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2" name="Freeform 26">
              <a:extLst>
                <a:ext uri="{FF2B5EF4-FFF2-40B4-BE49-F238E27FC236}">
                  <a16:creationId xmlns:a16="http://schemas.microsoft.com/office/drawing/2014/main" id="{197B759B-35B5-4848-A982-5908AC73960B}"/>
                </a:ext>
              </a:extLst>
            </p:cNvPr>
            <p:cNvSpPr>
              <a:spLocks/>
            </p:cNvSpPr>
            <p:nvPr/>
          </p:nvSpPr>
          <p:spPr bwMode="auto">
            <a:xfrm>
              <a:off x="2495" y="3585"/>
              <a:ext cx="22" cy="31"/>
            </a:xfrm>
            <a:custGeom>
              <a:avLst/>
              <a:gdLst/>
              <a:ahLst/>
              <a:cxnLst>
                <a:cxn ang="0">
                  <a:pos x="45" y="34"/>
                </a:cxn>
                <a:cxn ang="0">
                  <a:pos x="38" y="61"/>
                </a:cxn>
                <a:cxn ang="0">
                  <a:pos x="0" y="6"/>
                </a:cxn>
                <a:cxn ang="0">
                  <a:pos x="12" y="0"/>
                </a:cxn>
                <a:cxn ang="0">
                  <a:pos x="45" y="34"/>
                </a:cxn>
              </a:cxnLst>
              <a:rect l="0" t="0" r="r" b="b"/>
              <a:pathLst>
                <a:path w="45" h="61">
                  <a:moveTo>
                    <a:pt x="45" y="34"/>
                  </a:moveTo>
                  <a:lnTo>
                    <a:pt x="38" y="61"/>
                  </a:lnTo>
                  <a:lnTo>
                    <a:pt x="0" y="6"/>
                  </a:lnTo>
                  <a:lnTo>
                    <a:pt x="12" y="0"/>
                  </a:lnTo>
                  <a:lnTo>
                    <a:pt x="45" y="34"/>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3" name="Freeform 27">
              <a:extLst>
                <a:ext uri="{FF2B5EF4-FFF2-40B4-BE49-F238E27FC236}">
                  <a16:creationId xmlns:a16="http://schemas.microsoft.com/office/drawing/2014/main" id="{4958A4FC-77D6-4D29-91FB-C8672BCF16C8}"/>
                </a:ext>
              </a:extLst>
            </p:cNvPr>
            <p:cNvSpPr>
              <a:spLocks/>
            </p:cNvSpPr>
            <p:nvPr/>
          </p:nvSpPr>
          <p:spPr bwMode="auto">
            <a:xfrm>
              <a:off x="2774" y="3718"/>
              <a:ext cx="20" cy="20"/>
            </a:xfrm>
            <a:custGeom>
              <a:avLst/>
              <a:gdLst/>
              <a:ahLst/>
              <a:cxnLst>
                <a:cxn ang="0">
                  <a:pos x="39" y="14"/>
                </a:cxn>
                <a:cxn ang="0">
                  <a:pos x="42" y="18"/>
                </a:cxn>
                <a:cxn ang="0">
                  <a:pos x="22" y="33"/>
                </a:cxn>
                <a:cxn ang="0">
                  <a:pos x="5" y="38"/>
                </a:cxn>
                <a:cxn ang="0">
                  <a:pos x="0" y="7"/>
                </a:cxn>
                <a:cxn ang="0">
                  <a:pos x="5" y="0"/>
                </a:cxn>
                <a:cxn ang="0">
                  <a:pos x="39" y="14"/>
                </a:cxn>
              </a:cxnLst>
              <a:rect l="0" t="0" r="r" b="b"/>
              <a:pathLst>
                <a:path w="42" h="38">
                  <a:moveTo>
                    <a:pt x="39" y="14"/>
                  </a:moveTo>
                  <a:lnTo>
                    <a:pt x="42" y="18"/>
                  </a:lnTo>
                  <a:lnTo>
                    <a:pt x="22" y="33"/>
                  </a:lnTo>
                  <a:lnTo>
                    <a:pt x="5" y="38"/>
                  </a:lnTo>
                  <a:lnTo>
                    <a:pt x="0" y="7"/>
                  </a:lnTo>
                  <a:lnTo>
                    <a:pt x="5" y="0"/>
                  </a:lnTo>
                  <a:lnTo>
                    <a:pt x="39" y="14"/>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4" name="Freeform 28">
              <a:extLst>
                <a:ext uri="{FF2B5EF4-FFF2-40B4-BE49-F238E27FC236}">
                  <a16:creationId xmlns:a16="http://schemas.microsoft.com/office/drawing/2014/main" id="{1A1A8142-8225-4956-AC12-A8822F2B9528}"/>
                </a:ext>
              </a:extLst>
            </p:cNvPr>
            <p:cNvSpPr>
              <a:spLocks/>
            </p:cNvSpPr>
            <p:nvPr/>
          </p:nvSpPr>
          <p:spPr bwMode="auto">
            <a:xfrm>
              <a:off x="2999" y="3899"/>
              <a:ext cx="20" cy="23"/>
            </a:xfrm>
            <a:custGeom>
              <a:avLst/>
              <a:gdLst/>
              <a:ahLst/>
              <a:cxnLst>
                <a:cxn ang="0">
                  <a:pos x="40" y="10"/>
                </a:cxn>
                <a:cxn ang="0">
                  <a:pos x="24" y="0"/>
                </a:cxn>
                <a:cxn ang="0">
                  <a:pos x="0" y="27"/>
                </a:cxn>
                <a:cxn ang="0">
                  <a:pos x="20" y="44"/>
                </a:cxn>
                <a:cxn ang="0">
                  <a:pos x="40" y="10"/>
                </a:cxn>
              </a:cxnLst>
              <a:rect l="0" t="0" r="r" b="b"/>
              <a:pathLst>
                <a:path w="40" h="44">
                  <a:moveTo>
                    <a:pt x="40" y="10"/>
                  </a:moveTo>
                  <a:lnTo>
                    <a:pt x="24" y="0"/>
                  </a:lnTo>
                  <a:lnTo>
                    <a:pt x="0" y="27"/>
                  </a:lnTo>
                  <a:lnTo>
                    <a:pt x="20" y="44"/>
                  </a:lnTo>
                  <a:lnTo>
                    <a:pt x="40" y="10"/>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5" name="Freeform 29">
              <a:extLst>
                <a:ext uri="{FF2B5EF4-FFF2-40B4-BE49-F238E27FC236}">
                  <a16:creationId xmlns:a16="http://schemas.microsoft.com/office/drawing/2014/main" id="{E0F22D02-EA50-4F4E-BBA7-84EA70DB403B}"/>
                </a:ext>
              </a:extLst>
            </p:cNvPr>
            <p:cNvSpPr>
              <a:spLocks/>
            </p:cNvSpPr>
            <p:nvPr/>
          </p:nvSpPr>
          <p:spPr bwMode="auto">
            <a:xfrm>
              <a:off x="3176" y="3777"/>
              <a:ext cx="15" cy="40"/>
            </a:xfrm>
            <a:custGeom>
              <a:avLst/>
              <a:gdLst/>
              <a:ahLst/>
              <a:cxnLst>
                <a:cxn ang="0">
                  <a:pos x="31" y="53"/>
                </a:cxn>
                <a:cxn ang="0">
                  <a:pos x="25" y="49"/>
                </a:cxn>
                <a:cxn ang="0">
                  <a:pos x="23" y="18"/>
                </a:cxn>
                <a:cxn ang="0">
                  <a:pos x="23" y="0"/>
                </a:cxn>
                <a:cxn ang="0">
                  <a:pos x="0" y="80"/>
                </a:cxn>
                <a:cxn ang="0">
                  <a:pos x="31" y="53"/>
                </a:cxn>
              </a:cxnLst>
              <a:rect l="0" t="0" r="r" b="b"/>
              <a:pathLst>
                <a:path w="31" h="80">
                  <a:moveTo>
                    <a:pt x="31" y="53"/>
                  </a:moveTo>
                  <a:lnTo>
                    <a:pt x="25" y="49"/>
                  </a:lnTo>
                  <a:lnTo>
                    <a:pt x="23" y="18"/>
                  </a:lnTo>
                  <a:lnTo>
                    <a:pt x="23" y="0"/>
                  </a:lnTo>
                  <a:lnTo>
                    <a:pt x="0" y="80"/>
                  </a:lnTo>
                  <a:lnTo>
                    <a:pt x="31" y="53"/>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6" name="Freeform 30">
              <a:extLst>
                <a:ext uri="{FF2B5EF4-FFF2-40B4-BE49-F238E27FC236}">
                  <a16:creationId xmlns:a16="http://schemas.microsoft.com/office/drawing/2014/main" id="{372224EE-A163-4DF5-B991-2B4B051F2C76}"/>
                </a:ext>
              </a:extLst>
            </p:cNvPr>
            <p:cNvSpPr>
              <a:spLocks/>
            </p:cNvSpPr>
            <p:nvPr/>
          </p:nvSpPr>
          <p:spPr bwMode="auto">
            <a:xfrm>
              <a:off x="3488" y="3813"/>
              <a:ext cx="12" cy="23"/>
            </a:xfrm>
            <a:custGeom>
              <a:avLst/>
              <a:gdLst/>
              <a:ahLst/>
              <a:cxnLst>
                <a:cxn ang="0">
                  <a:pos x="23" y="37"/>
                </a:cxn>
                <a:cxn ang="0">
                  <a:pos x="17" y="0"/>
                </a:cxn>
                <a:cxn ang="0">
                  <a:pos x="0" y="10"/>
                </a:cxn>
                <a:cxn ang="0">
                  <a:pos x="3" y="46"/>
                </a:cxn>
                <a:cxn ang="0">
                  <a:pos x="23" y="37"/>
                </a:cxn>
              </a:cxnLst>
              <a:rect l="0" t="0" r="r" b="b"/>
              <a:pathLst>
                <a:path w="23" h="46">
                  <a:moveTo>
                    <a:pt x="23" y="37"/>
                  </a:moveTo>
                  <a:lnTo>
                    <a:pt x="17" y="0"/>
                  </a:lnTo>
                  <a:lnTo>
                    <a:pt x="0" y="10"/>
                  </a:lnTo>
                  <a:lnTo>
                    <a:pt x="3" y="46"/>
                  </a:lnTo>
                  <a:lnTo>
                    <a:pt x="23" y="37"/>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7" name="Freeform 31">
              <a:extLst>
                <a:ext uri="{FF2B5EF4-FFF2-40B4-BE49-F238E27FC236}">
                  <a16:creationId xmlns:a16="http://schemas.microsoft.com/office/drawing/2014/main" id="{716D9B38-A731-4C56-A65C-B4AE850E6637}"/>
                </a:ext>
              </a:extLst>
            </p:cNvPr>
            <p:cNvSpPr>
              <a:spLocks/>
            </p:cNvSpPr>
            <p:nvPr/>
          </p:nvSpPr>
          <p:spPr bwMode="auto">
            <a:xfrm>
              <a:off x="2538" y="3664"/>
              <a:ext cx="16" cy="24"/>
            </a:xfrm>
            <a:custGeom>
              <a:avLst/>
              <a:gdLst/>
              <a:ahLst/>
              <a:cxnLst>
                <a:cxn ang="0">
                  <a:pos x="32" y="49"/>
                </a:cxn>
                <a:cxn ang="0">
                  <a:pos x="9" y="47"/>
                </a:cxn>
                <a:cxn ang="0">
                  <a:pos x="0" y="0"/>
                </a:cxn>
                <a:cxn ang="0">
                  <a:pos x="32" y="49"/>
                </a:cxn>
              </a:cxnLst>
              <a:rect l="0" t="0" r="r" b="b"/>
              <a:pathLst>
                <a:path w="32" h="49">
                  <a:moveTo>
                    <a:pt x="32" y="49"/>
                  </a:moveTo>
                  <a:lnTo>
                    <a:pt x="9" y="47"/>
                  </a:lnTo>
                  <a:lnTo>
                    <a:pt x="0" y="0"/>
                  </a:lnTo>
                  <a:lnTo>
                    <a:pt x="32" y="49"/>
                  </a:lnTo>
                  <a:close/>
                </a:path>
              </a:pathLst>
            </a:custGeom>
            <a:solidFill>
              <a:srgbClr val="00B050"/>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8" name="Freeform 32">
              <a:extLst>
                <a:ext uri="{FF2B5EF4-FFF2-40B4-BE49-F238E27FC236}">
                  <a16:creationId xmlns:a16="http://schemas.microsoft.com/office/drawing/2014/main" id="{C6B9E533-9F51-4398-84A3-F3DB7C287554}"/>
                </a:ext>
              </a:extLst>
            </p:cNvPr>
            <p:cNvSpPr>
              <a:spLocks/>
            </p:cNvSpPr>
            <p:nvPr/>
          </p:nvSpPr>
          <p:spPr bwMode="auto">
            <a:xfrm>
              <a:off x="3170" y="3784"/>
              <a:ext cx="10" cy="23"/>
            </a:xfrm>
            <a:custGeom>
              <a:avLst/>
              <a:gdLst/>
              <a:ahLst/>
              <a:cxnLst>
                <a:cxn ang="0">
                  <a:pos x="20" y="20"/>
                </a:cxn>
                <a:cxn ang="0">
                  <a:pos x="17" y="0"/>
                </a:cxn>
                <a:cxn ang="0">
                  <a:pos x="6" y="6"/>
                </a:cxn>
                <a:cxn ang="0">
                  <a:pos x="0" y="46"/>
                </a:cxn>
                <a:cxn ang="0">
                  <a:pos x="20" y="20"/>
                </a:cxn>
              </a:cxnLst>
              <a:rect l="0" t="0" r="r" b="b"/>
              <a:pathLst>
                <a:path w="20" h="46">
                  <a:moveTo>
                    <a:pt x="20" y="20"/>
                  </a:moveTo>
                  <a:lnTo>
                    <a:pt x="17" y="0"/>
                  </a:lnTo>
                  <a:lnTo>
                    <a:pt x="6" y="6"/>
                  </a:lnTo>
                  <a:lnTo>
                    <a:pt x="0" y="46"/>
                  </a:lnTo>
                  <a:lnTo>
                    <a:pt x="20" y="20"/>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39" name="Freeform 33">
              <a:extLst>
                <a:ext uri="{FF2B5EF4-FFF2-40B4-BE49-F238E27FC236}">
                  <a16:creationId xmlns:a16="http://schemas.microsoft.com/office/drawing/2014/main" id="{F9296CF8-C4AD-4AAC-B538-BF5AA0710ECD}"/>
                </a:ext>
              </a:extLst>
            </p:cNvPr>
            <p:cNvSpPr>
              <a:spLocks/>
            </p:cNvSpPr>
            <p:nvPr/>
          </p:nvSpPr>
          <p:spPr bwMode="auto">
            <a:xfrm>
              <a:off x="3221" y="3687"/>
              <a:ext cx="26" cy="7"/>
            </a:xfrm>
            <a:custGeom>
              <a:avLst/>
              <a:gdLst/>
              <a:ahLst/>
              <a:cxnLst>
                <a:cxn ang="0">
                  <a:pos x="52" y="14"/>
                </a:cxn>
                <a:cxn ang="0">
                  <a:pos x="23" y="0"/>
                </a:cxn>
                <a:cxn ang="0">
                  <a:pos x="0" y="14"/>
                </a:cxn>
                <a:cxn ang="0">
                  <a:pos x="52" y="14"/>
                </a:cxn>
              </a:cxnLst>
              <a:rect l="0" t="0" r="r" b="b"/>
              <a:pathLst>
                <a:path w="52" h="14">
                  <a:moveTo>
                    <a:pt x="52" y="14"/>
                  </a:moveTo>
                  <a:lnTo>
                    <a:pt x="23" y="0"/>
                  </a:lnTo>
                  <a:lnTo>
                    <a:pt x="0" y="14"/>
                  </a:lnTo>
                  <a:lnTo>
                    <a:pt x="52" y="14"/>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0" name="Freeform 34">
              <a:extLst>
                <a:ext uri="{FF2B5EF4-FFF2-40B4-BE49-F238E27FC236}">
                  <a16:creationId xmlns:a16="http://schemas.microsoft.com/office/drawing/2014/main" id="{1887011E-F7D4-4738-B06B-331CCAF722C8}"/>
                </a:ext>
              </a:extLst>
            </p:cNvPr>
            <p:cNvSpPr>
              <a:spLocks/>
            </p:cNvSpPr>
            <p:nvPr/>
          </p:nvSpPr>
          <p:spPr bwMode="auto">
            <a:xfrm>
              <a:off x="3482" y="3836"/>
              <a:ext cx="11" cy="20"/>
            </a:xfrm>
            <a:custGeom>
              <a:avLst/>
              <a:gdLst/>
              <a:ahLst/>
              <a:cxnLst>
                <a:cxn ang="0">
                  <a:pos x="22" y="20"/>
                </a:cxn>
                <a:cxn ang="0">
                  <a:pos x="8" y="38"/>
                </a:cxn>
                <a:cxn ang="0">
                  <a:pos x="0" y="0"/>
                </a:cxn>
                <a:cxn ang="0">
                  <a:pos x="22" y="20"/>
                </a:cxn>
              </a:cxnLst>
              <a:rect l="0" t="0" r="r" b="b"/>
              <a:pathLst>
                <a:path w="22" h="38">
                  <a:moveTo>
                    <a:pt x="22" y="20"/>
                  </a:moveTo>
                  <a:lnTo>
                    <a:pt x="8" y="38"/>
                  </a:lnTo>
                  <a:lnTo>
                    <a:pt x="0" y="0"/>
                  </a:lnTo>
                  <a:lnTo>
                    <a:pt x="22" y="20"/>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1" name="Freeform 35">
              <a:extLst>
                <a:ext uri="{FF2B5EF4-FFF2-40B4-BE49-F238E27FC236}">
                  <a16:creationId xmlns:a16="http://schemas.microsoft.com/office/drawing/2014/main" id="{D9271E60-0DE1-4F49-B232-30696091525C}"/>
                </a:ext>
              </a:extLst>
            </p:cNvPr>
            <p:cNvSpPr>
              <a:spLocks/>
            </p:cNvSpPr>
            <p:nvPr/>
          </p:nvSpPr>
          <p:spPr bwMode="auto">
            <a:xfrm>
              <a:off x="2829" y="3404"/>
              <a:ext cx="257" cy="200"/>
            </a:xfrm>
            <a:custGeom>
              <a:avLst/>
              <a:gdLst/>
              <a:ahLst/>
              <a:cxnLst>
                <a:cxn ang="0">
                  <a:pos x="403" y="15"/>
                </a:cxn>
                <a:cxn ang="0">
                  <a:pos x="425" y="37"/>
                </a:cxn>
                <a:cxn ang="0">
                  <a:pos x="419" y="77"/>
                </a:cxn>
                <a:cxn ang="0">
                  <a:pos x="445" y="66"/>
                </a:cxn>
                <a:cxn ang="0">
                  <a:pos x="457" y="74"/>
                </a:cxn>
                <a:cxn ang="0">
                  <a:pos x="454" y="87"/>
                </a:cxn>
                <a:cxn ang="0">
                  <a:pos x="514" y="118"/>
                </a:cxn>
                <a:cxn ang="0">
                  <a:pos x="466" y="138"/>
                </a:cxn>
                <a:cxn ang="0">
                  <a:pos x="489" y="172"/>
                </a:cxn>
                <a:cxn ang="0">
                  <a:pos x="445" y="190"/>
                </a:cxn>
                <a:cxn ang="0">
                  <a:pos x="423" y="189"/>
                </a:cxn>
                <a:cxn ang="0">
                  <a:pos x="377" y="183"/>
                </a:cxn>
                <a:cxn ang="0">
                  <a:pos x="333" y="176"/>
                </a:cxn>
                <a:cxn ang="0">
                  <a:pos x="319" y="221"/>
                </a:cxn>
                <a:cxn ang="0">
                  <a:pos x="305" y="267"/>
                </a:cxn>
                <a:cxn ang="0">
                  <a:pos x="291" y="299"/>
                </a:cxn>
                <a:cxn ang="0">
                  <a:pos x="267" y="356"/>
                </a:cxn>
                <a:cxn ang="0">
                  <a:pos x="222" y="374"/>
                </a:cxn>
                <a:cxn ang="0">
                  <a:pos x="152" y="357"/>
                </a:cxn>
                <a:cxn ang="0">
                  <a:pos x="133" y="383"/>
                </a:cxn>
                <a:cxn ang="0">
                  <a:pos x="61" y="400"/>
                </a:cxn>
                <a:cxn ang="0">
                  <a:pos x="11" y="367"/>
                </a:cxn>
                <a:cxn ang="0">
                  <a:pos x="0" y="325"/>
                </a:cxn>
                <a:cxn ang="0">
                  <a:pos x="4" y="330"/>
                </a:cxn>
                <a:cxn ang="0">
                  <a:pos x="44" y="354"/>
                </a:cxn>
                <a:cxn ang="0">
                  <a:pos x="86" y="368"/>
                </a:cxn>
                <a:cxn ang="0">
                  <a:pos x="76" y="365"/>
                </a:cxn>
                <a:cxn ang="0">
                  <a:pos x="84" y="351"/>
                </a:cxn>
                <a:cxn ang="0">
                  <a:pos x="90" y="319"/>
                </a:cxn>
                <a:cxn ang="0">
                  <a:pos x="92" y="307"/>
                </a:cxn>
                <a:cxn ang="0">
                  <a:pos x="96" y="285"/>
                </a:cxn>
                <a:cxn ang="0">
                  <a:pos x="132" y="264"/>
                </a:cxn>
                <a:cxn ang="0">
                  <a:pos x="172" y="258"/>
                </a:cxn>
                <a:cxn ang="0">
                  <a:pos x="204" y="210"/>
                </a:cxn>
                <a:cxn ang="0">
                  <a:pos x="238" y="161"/>
                </a:cxn>
                <a:cxn ang="0">
                  <a:pos x="264" y="196"/>
                </a:cxn>
                <a:cxn ang="0">
                  <a:pos x="277" y="172"/>
                </a:cxn>
                <a:cxn ang="0">
                  <a:pos x="287" y="143"/>
                </a:cxn>
                <a:cxn ang="0">
                  <a:pos x="299" y="176"/>
                </a:cxn>
                <a:cxn ang="0">
                  <a:pos x="299" y="150"/>
                </a:cxn>
                <a:cxn ang="0">
                  <a:pos x="305" y="133"/>
                </a:cxn>
                <a:cxn ang="0">
                  <a:pos x="294" y="114"/>
                </a:cxn>
                <a:cxn ang="0">
                  <a:pos x="320" y="100"/>
                </a:cxn>
                <a:cxn ang="0">
                  <a:pos x="348" y="35"/>
                </a:cxn>
                <a:cxn ang="0">
                  <a:pos x="397" y="0"/>
                </a:cxn>
                <a:cxn ang="0">
                  <a:pos x="380" y="28"/>
                </a:cxn>
                <a:cxn ang="0">
                  <a:pos x="403" y="15"/>
                </a:cxn>
              </a:cxnLst>
              <a:rect l="0" t="0" r="r" b="b"/>
              <a:pathLst>
                <a:path w="514" h="400">
                  <a:moveTo>
                    <a:pt x="403" y="15"/>
                  </a:moveTo>
                  <a:lnTo>
                    <a:pt x="425" y="37"/>
                  </a:lnTo>
                  <a:lnTo>
                    <a:pt x="419" y="77"/>
                  </a:lnTo>
                  <a:lnTo>
                    <a:pt x="445" y="66"/>
                  </a:lnTo>
                  <a:lnTo>
                    <a:pt x="457" y="74"/>
                  </a:lnTo>
                  <a:lnTo>
                    <a:pt x="454" y="87"/>
                  </a:lnTo>
                  <a:lnTo>
                    <a:pt x="514" y="118"/>
                  </a:lnTo>
                  <a:lnTo>
                    <a:pt x="466" y="138"/>
                  </a:lnTo>
                  <a:lnTo>
                    <a:pt x="489" y="172"/>
                  </a:lnTo>
                  <a:lnTo>
                    <a:pt x="445" y="190"/>
                  </a:lnTo>
                  <a:lnTo>
                    <a:pt x="423" y="189"/>
                  </a:lnTo>
                  <a:lnTo>
                    <a:pt x="377" y="183"/>
                  </a:lnTo>
                  <a:lnTo>
                    <a:pt x="333" y="176"/>
                  </a:lnTo>
                  <a:lnTo>
                    <a:pt x="319" y="221"/>
                  </a:lnTo>
                  <a:lnTo>
                    <a:pt x="305" y="267"/>
                  </a:lnTo>
                  <a:lnTo>
                    <a:pt x="291" y="299"/>
                  </a:lnTo>
                  <a:lnTo>
                    <a:pt x="267" y="356"/>
                  </a:lnTo>
                  <a:lnTo>
                    <a:pt x="222" y="374"/>
                  </a:lnTo>
                  <a:lnTo>
                    <a:pt x="152" y="357"/>
                  </a:lnTo>
                  <a:lnTo>
                    <a:pt x="133" y="383"/>
                  </a:lnTo>
                  <a:lnTo>
                    <a:pt x="61" y="400"/>
                  </a:lnTo>
                  <a:lnTo>
                    <a:pt x="11" y="367"/>
                  </a:lnTo>
                  <a:lnTo>
                    <a:pt x="0" y="325"/>
                  </a:lnTo>
                  <a:lnTo>
                    <a:pt x="4" y="330"/>
                  </a:lnTo>
                  <a:lnTo>
                    <a:pt x="44" y="354"/>
                  </a:lnTo>
                  <a:lnTo>
                    <a:pt x="86" y="368"/>
                  </a:lnTo>
                  <a:lnTo>
                    <a:pt x="76" y="365"/>
                  </a:lnTo>
                  <a:lnTo>
                    <a:pt x="84" y="351"/>
                  </a:lnTo>
                  <a:lnTo>
                    <a:pt x="90" y="319"/>
                  </a:lnTo>
                  <a:lnTo>
                    <a:pt x="92" y="307"/>
                  </a:lnTo>
                  <a:lnTo>
                    <a:pt x="96" y="285"/>
                  </a:lnTo>
                  <a:lnTo>
                    <a:pt x="132" y="264"/>
                  </a:lnTo>
                  <a:lnTo>
                    <a:pt x="172" y="258"/>
                  </a:lnTo>
                  <a:lnTo>
                    <a:pt x="204" y="210"/>
                  </a:lnTo>
                  <a:lnTo>
                    <a:pt x="238" y="161"/>
                  </a:lnTo>
                  <a:lnTo>
                    <a:pt x="264" y="196"/>
                  </a:lnTo>
                  <a:lnTo>
                    <a:pt x="277" y="172"/>
                  </a:lnTo>
                  <a:lnTo>
                    <a:pt x="287" y="143"/>
                  </a:lnTo>
                  <a:lnTo>
                    <a:pt x="299" y="176"/>
                  </a:lnTo>
                  <a:lnTo>
                    <a:pt x="299" y="150"/>
                  </a:lnTo>
                  <a:lnTo>
                    <a:pt x="305" y="133"/>
                  </a:lnTo>
                  <a:lnTo>
                    <a:pt x="294" y="114"/>
                  </a:lnTo>
                  <a:lnTo>
                    <a:pt x="320" y="100"/>
                  </a:lnTo>
                  <a:lnTo>
                    <a:pt x="348" y="35"/>
                  </a:lnTo>
                  <a:lnTo>
                    <a:pt x="397" y="0"/>
                  </a:lnTo>
                  <a:lnTo>
                    <a:pt x="380" y="28"/>
                  </a:lnTo>
                  <a:lnTo>
                    <a:pt x="403" y="15"/>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2" name="Freeform 36">
              <a:extLst>
                <a:ext uri="{FF2B5EF4-FFF2-40B4-BE49-F238E27FC236}">
                  <a16:creationId xmlns:a16="http://schemas.microsoft.com/office/drawing/2014/main" id="{56045147-B213-4A53-BCC9-279ACB2E3D80}"/>
                </a:ext>
              </a:extLst>
            </p:cNvPr>
            <p:cNvSpPr>
              <a:spLocks/>
            </p:cNvSpPr>
            <p:nvPr/>
          </p:nvSpPr>
          <p:spPr bwMode="auto">
            <a:xfrm>
              <a:off x="2576" y="3421"/>
              <a:ext cx="113" cy="167"/>
            </a:xfrm>
            <a:custGeom>
              <a:avLst/>
              <a:gdLst/>
              <a:ahLst/>
              <a:cxnLst>
                <a:cxn ang="0">
                  <a:pos x="178" y="334"/>
                </a:cxn>
                <a:cxn ang="0">
                  <a:pos x="112" y="287"/>
                </a:cxn>
                <a:cxn ang="0">
                  <a:pos x="61" y="237"/>
                </a:cxn>
                <a:cxn ang="0">
                  <a:pos x="33" y="164"/>
                </a:cxn>
                <a:cxn ang="0">
                  <a:pos x="16" y="87"/>
                </a:cxn>
                <a:cxn ang="0">
                  <a:pos x="0" y="9"/>
                </a:cxn>
                <a:cxn ang="0">
                  <a:pos x="3" y="0"/>
                </a:cxn>
                <a:cxn ang="0">
                  <a:pos x="43" y="21"/>
                </a:cxn>
                <a:cxn ang="0">
                  <a:pos x="44" y="50"/>
                </a:cxn>
                <a:cxn ang="0">
                  <a:pos x="81" y="47"/>
                </a:cxn>
                <a:cxn ang="0">
                  <a:pos x="104" y="21"/>
                </a:cxn>
                <a:cxn ang="0">
                  <a:pos x="107" y="20"/>
                </a:cxn>
                <a:cxn ang="0">
                  <a:pos x="127" y="35"/>
                </a:cxn>
                <a:cxn ang="0">
                  <a:pos x="153" y="67"/>
                </a:cxn>
                <a:cxn ang="0">
                  <a:pos x="176" y="106"/>
                </a:cxn>
                <a:cxn ang="0">
                  <a:pos x="176" y="150"/>
                </a:cxn>
                <a:cxn ang="0">
                  <a:pos x="174" y="210"/>
                </a:cxn>
                <a:cxn ang="0">
                  <a:pos x="201" y="271"/>
                </a:cxn>
                <a:cxn ang="0">
                  <a:pos x="225" y="323"/>
                </a:cxn>
                <a:cxn ang="0">
                  <a:pos x="220" y="331"/>
                </a:cxn>
                <a:cxn ang="0">
                  <a:pos x="204" y="320"/>
                </a:cxn>
                <a:cxn ang="0">
                  <a:pos x="191" y="329"/>
                </a:cxn>
                <a:cxn ang="0">
                  <a:pos x="178" y="334"/>
                </a:cxn>
              </a:cxnLst>
              <a:rect l="0" t="0" r="r" b="b"/>
              <a:pathLst>
                <a:path w="225" h="334">
                  <a:moveTo>
                    <a:pt x="178" y="334"/>
                  </a:moveTo>
                  <a:lnTo>
                    <a:pt x="112" y="287"/>
                  </a:lnTo>
                  <a:lnTo>
                    <a:pt x="61" y="237"/>
                  </a:lnTo>
                  <a:lnTo>
                    <a:pt x="33" y="164"/>
                  </a:lnTo>
                  <a:lnTo>
                    <a:pt x="16" y="87"/>
                  </a:lnTo>
                  <a:lnTo>
                    <a:pt x="0" y="9"/>
                  </a:lnTo>
                  <a:lnTo>
                    <a:pt x="3" y="0"/>
                  </a:lnTo>
                  <a:lnTo>
                    <a:pt x="43" y="21"/>
                  </a:lnTo>
                  <a:lnTo>
                    <a:pt x="44" y="50"/>
                  </a:lnTo>
                  <a:lnTo>
                    <a:pt x="81" y="47"/>
                  </a:lnTo>
                  <a:lnTo>
                    <a:pt x="104" y="21"/>
                  </a:lnTo>
                  <a:lnTo>
                    <a:pt x="107" y="20"/>
                  </a:lnTo>
                  <a:lnTo>
                    <a:pt x="127" y="35"/>
                  </a:lnTo>
                  <a:lnTo>
                    <a:pt x="153" y="67"/>
                  </a:lnTo>
                  <a:lnTo>
                    <a:pt x="176" y="106"/>
                  </a:lnTo>
                  <a:lnTo>
                    <a:pt x="176" y="150"/>
                  </a:lnTo>
                  <a:lnTo>
                    <a:pt x="174" y="210"/>
                  </a:lnTo>
                  <a:lnTo>
                    <a:pt x="201" y="271"/>
                  </a:lnTo>
                  <a:lnTo>
                    <a:pt x="225" y="323"/>
                  </a:lnTo>
                  <a:lnTo>
                    <a:pt x="220" y="331"/>
                  </a:lnTo>
                  <a:lnTo>
                    <a:pt x="204" y="320"/>
                  </a:lnTo>
                  <a:lnTo>
                    <a:pt x="191" y="329"/>
                  </a:lnTo>
                  <a:lnTo>
                    <a:pt x="178" y="334"/>
                  </a:lnTo>
                  <a:close/>
                </a:path>
              </a:pathLst>
            </a:custGeom>
            <a:solidFill>
              <a:schemeClr val="accent1">
                <a:lumMod val="40000"/>
                <a:lumOff val="6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3" name="Freeform 37">
              <a:extLst>
                <a:ext uri="{FF2B5EF4-FFF2-40B4-BE49-F238E27FC236}">
                  <a16:creationId xmlns:a16="http://schemas.microsoft.com/office/drawing/2014/main" id="{D5D0DBA6-DABA-4974-9BEB-3BF0EC8914B6}"/>
                </a:ext>
              </a:extLst>
            </p:cNvPr>
            <p:cNvSpPr>
              <a:spLocks/>
            </p:cNvSpPr>
            <p:nvPr/>
          </p:nvSpPr>
          <p:spPr bwMode="auto">
            <a:xfrm>
              <a:off x="2688" y="3598"/>
              <a:ext cx="7" cy="8"/>
            </a:xfrm>
            <a:custGeom>
              <a:avLst/>
              <a:gdLst/>
              <a:ahLst/>
              <a:cxnLst>
                <a:cxn ang="0">
                  <a:pos x="7" y="9"/>
                </a:cxn>
                <a:cxn ang="0">
                  <a:pos x="9" y="8"/>
                </a:cxn>
                <a:cxn ang="0">
                  <a:pos x="7" y="6"/>
                </a:cxn>
                <a:cxn ang="0">
                  <a:pos x="6" y="6"/>
                </a:cxn>
                <a:cxn ang="0">
                  <a:pos x="3" y="6"/>
                </a:cxn>
                <a:cxn ang="0">
                  <a:pos x="0" y="8"/>
                </a:cxn>
                <a:cxn ang="0">
                  <a:pos x="0" y="5"/>
                </a:cxn>
                <a:cxn ang="0">
                  <a:pos x="1" y="3"/>
                </a:cxn>
                <a:cxn ang="0">
                  <a:pos x="3" y="2"/>
                </a:cxn>
                <a:cxn ang="0">
                  <a:pos x="7" y="0"/>
                </a:cxn>
                <a:cxn ang="0">
                  <a:pos x="12" y="2"/>
                </a:cxn>
                <a:cxn ang="0">
                  <a:pos x="13" y="6"/>
                </a:cxn>
                <a:cxn ang="0">
                  <a:pos x="13" y="9"/>
                </a:cxn>
                <a:cxn ang="0">
                  <a:pos x="13" y="12"/>
                </a:cxn>
                <a:cxn ang="0">
                  <a:pos x="10" y="14"/>
                </a:cxn>
                <a:cxn ang="0">
                  <a:pos x="6" y="15"/>
                </a:cxn>
                <a:cxn ang="0">
                  <a:pos x="4" y="14"/>
                </a:cxn>
                <a:cxn ang="0">
                  <a:pos x="4" y="12"/>
                </a:cxn>
                <a:cxn ang="0">
                  <a:pos x="6" y="11"/>
                </a:cxn>
                <a:cxn ang="0">
                  <a:pos x="7" y="9"/>
                </a:cxn>
              </a:cxnLst>
              <a:rect l="0" t="0" r="r" b="b"/>
              <a:pathLst>
                <a:path w="13" h="15">
                  <a:moveTo>
                    <a:pt x="7" y="9"/>
                  </a:moveTo>
                  <a:lnTo>
                    <a:pt x="9" y="8"/>
                  </a:lnTo>
                  <a:lnTo>
                    <a:pt x="7" y="6"/>
                  </a:lnTo>
                  <a:lnTo>
                    <a:pt x="6" y="6"/>
                  </a:lnTo>
                  <a:lnTo>
                    <a:pt x="3" y="6"/>
                  </a:lnTo>
                  <a:lnTo>
                    <a:pt x="0" y="8"/>
                  </a:lnTo>
                  <a:lnTo>
                    <a:pt x="0" y="5"/>
                  </a:lnTo>
                  <a:lnTo>
                    <a:pt x="1" y="3"/>
                  </a:lnTo>
                  <a:lnTo>
                    <a:pt x="3" y="2"/>
                  </a:lnTo>
                  <a:lnTo>
                    <a:pt x="7" y="0"/>
                  </a:lnTo>
                  <a:lnTo>
                    <a:pt x="12" y="2"/>
                  </a:lnTo>
                  <a:lnTo>
                    <a:pt x="13" y="6"/>
                  </a:lnTo>
                  <a:lnTo>
                    <a:pt x="13" y="9"/>
                  </a:lnTo>
                  <a:lnTo>
                    <a:pt x="13" y="12"/>
                  </a:lnTo>
                  <a:lnTo>
                    <a:pt x="10" y="14"/>
                  </a:lnTo>
                  <a:lnTo>
                    <a:pt x="6" y="15"/>
                  </a:lnTo>
                  <a:lnTo>
                    <a:pt x="4" y="14"/>
                  </a:lnTo>
                  <a:lnTo>
                    <a:pt x="4" y="12"/>
                  </a:lnTo>
                  <a:lnTo>
                    <a:pt x="6" y="11"/>
                  </a:lnTo>
                  <a:lnTo>
                    <a:pt x="7" y="9"/>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dirty="0">
                <a:latin typeface="Arial" charset="0"/>
              </a:endParaRPr>
            </a:p>
          </p:txBody>
        </p:sp>
        <p:sp>
          <p:nvSpPr>
            <p:cNvPr id="44" name="Freeform 38">
              <a:extLst>
                <a:ext uri="{FF2B5EF4-FFF2-40B4-BE49-F238E27FC236}">
                  <a16:creationId xmlns:a16="http://schemas.microsoft.com/office/drawing/2014/main" id="{33C73F1C-7D51-4434-BC48-7108CB8590AB}"/>
                </a:ext>
              </a:extLst>
            </p:cNvPr>
            <p:cNvSpPr>
              <a:spLocks/>
            </p:cNvSpPr>
            <p:nvPr/>
          </p:nvSpPr>
          <p:spPr bwMode="auto">
            <a:xfrm>
              <a:off x="2579" y="3458"/>
              <a:ext cx="3" cy="4"/>
            </a:xfrm>
            <a:custGeom>
              <a:avLst/>
              <a:gdLst/>
              <a:ahLst/>
              <a:cxnLst>
                <a:cxn ang="0">
                  <a:pos x="4" y="3"/>
                </a:cxn>
                <a:cxn ang="0">
                  <a:pos x="4" y="1"/>
                </a:cxn>
                <a:cxn ang="0">
                  <a:pos x="3" y="1"/>
                </a:cxn>
                <a:cxn ang="0">
                  <a:pos x="3" y="0"/>
                </a:cxn>
                <a:cxn ang="0">
                  <a:pos x="1" y="0"/>
                </a:cxn>
                <a:cxn ang="0">
                  <a:pos x="1" y="1"/>
                </a:cxn>
                <a:cxn ang="0">
                  <a:pos x="0" y="1"/>
                </a:cxn>
                <a:cxn ang="0">
                  <a:pos x="0" y="3"/>
                </a:cxn>
                <a:cxn ang="0">
                  <a:pos x="0" y="5"/>
                </a:cxn>
                <a:cxn ang="0">
                  <a:pos x="1" y="5"/>
                </a:cxn>
                <a:cxn ang="0">
                  <a:pos x="1" y="6"/>
                </a:cxn>
                <a:cxn ang="0">
                  <a:pos x="3" y="6"/>
                </a:cxn>
                <a:cxn ang="0">
                  <a:pos x="3" y="5"/>
                </a:cxn>
                <a:cxn ang="0">
                  <a:pos x="4" y="5"/>
                </a:cxn>
                <a:cxn ang="0">
                  <a:pos x="4" y="3"/>
                </a:cxn>
              </a:cxnLst>
              <a:rect l="0" t="0" r="r" b="b"/>
              <a:pathLst>
                <a:path w="4" h="6">
                  <a:moveTo>
                    <a:pt x="4" y="3"/>
                  </a:moveTo>
                  <a:lnTo>
                    <a:pt x="4" y="1"/>
                  </a:lnTo>
                  <a:lnTo>
                    <a:pt x="3" y="1"/>
                  </a:lnTo>
                  <a:lnTo>
                    <a:pt x="3" y="0"/>
                  </a:lnTo>
                  <a:lnTo>
                    <a:pt x="1" y="0"/>
                  </a:lnTo>
                  <a:lnTo>
                    <a:pt x="1" y="1"/>
                  </a:lnTo>
                  <a:lnTo>
                    <a:pt x="0" y="1"/>
                  </a:lnTo>
                  <a:lnTo>
                    <a:pt x="0" y="3"/>
                  </a:lnTo>
                  <a:lnTo>
                    <a:pt x="0" y="5"/>
                  </a:lnTo>
                  <a:lnTo>
                    <a:pt x="1" y="5"/>
                  </a:lnTo>
                  <a:lnTo>
                    <a:pt x="1" y="6"/>
                  </a:lnTo>
                  <a:lnTo>
                    <a:pt x="3" y="6"/>
                  </a:lnTo>
                  <a:lnTo>
                    <a:pt x="3" y="5"/>
                  </a:lnTo>
                  <a:lnTo>
                    <a:pt x="4" y="5"/>
                  </a:lnTo>
                  <a:lnTo>
                    <a:pt x="4" y="3"/>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5" name="Freeform 39">
              <a:extLst>
                <a:ext uri="{FF2B5EF4-FFF2-40B4-BE49-F238E27FC236}">
                  <a16:creationId xmlns:a16="http://schemas.microsoft.com/office/drawing/2014/main" id="{40E96E1B-88CA-49EA-B9B5-300540AC73D8}"/>
                </a:ext>
              </a:extLst>
            </p:cNvPr>
            <p:cNvSpPr>
              <a:spLocks/>
            </p:cNvSpPr>
            <p:nvPr/>
          </p:nvSpPr>
          <p:spPr bwMode="auto">
            <a:xfrm>
              <a:off x="3665" y="3718"/>
              <a:ext cx="264" cy="259"/>
            </a:xfrm>
            <a:custGeom>
              <a:avLst/>
              <a:gdLst/>
              <a:ahLst/>
              <a:cxnLst>
                <a:cxn ang="0">
                  <a:pos x="527" y="494"/>
                </a:cxn>
                <a:cxn ang="0">
                  <a:pos x="507" y="505"/>
                </a:cxn>
                <a:cxn ang="0">
                  <a:pos x="510" y="518"/>
                </a:cxn>
                <a:cxn ang="0">
                  <a:pos x="480" y="512"/>
                </a:cxn>
                <a:cxn ang="0">
                  <a:pos x="426" y="499"/>
                </a:cxn>
                <a:cxn ang="0">
                  <a:pos x="374" y="486"/>
                </a:cxn>
                <a:cxn ang="0">
                  <a:pos x="337" y="459"/>
                </a:cxn>
                <a:cxn ang="0">
                  <a:pos x="311" y="430"/>
                </a:cxn>
                <a:cxn ang="0">
                  <a:pos x="283" y="384"/>
                </a:cxn>
                <a:cxn ang="0">
                  <a:pos x="253" y="345"/>
                </a:cxn>
                <a:cxn ang="0">
                  <a:pos x="182" y="318"/>
                </a:cxn>
                <a:cxn ang="0">
                  <a:pos x="179" y="333"/>
                </a:cxn>
                <a:cxn ang="0">
                  <a:pos x="147" y="321"/>
                </a:cxn>
                <a:cxn ang="0">
                  <a:pos x="151" y="353"/>
                </a:cxn>
                <a:cxn ang="0">
                  <a:pos x="132" y="348"/>
                </a:cxn>
                <a:cxn ang="0">
                  <a:pos x="139" y="365"/>
                </a:cxn>
                <a:cxn ang="0">
                  <a:pos x="66" y="362"/>
                </a:cxn>
                <a:cxn ang="0">
                  <a:pos x="133" y="411"/>
                </a:cxn>
                <a:cxn ang="0">
                  <a:pos x="119" y="431"/>
                </a:cxn>
                <a:cxn ang="0">
                  <a:pos x="52" y="423"/>
                </a:cxn>
                <a:cxn ang="0">
                  <a:pos x="0" y="422"/>
                </a:cxn>
                <a:cxn ang="0">
                  <a:pos x="0" y="370"/>
                </a:cxn>
                <a:cxn ang="0">
                  <a:pos x="0" y="316"/>
                </a:cxn>
                <a:cxn ang="0">
                  <a:pos x="0" y="264"/>
                </a:cxn>
                <a:cxn ang="0">
                  <a:pos x="0" y="210"/>
                </a:cxn>
                <a:cxn ang="0">
                  <a:pos x="0" y="158"/>
                </a:cxn>
                <a:cxn ang="0">
                  <a:pos x="0" y="104"/>
                </a:cxn>
                <a:cxn ang="0">
                  <a:pos x="0" y="52"/>
                </a:cxn>
                <a:cxn ang="0">
                  <a:pos x="0" y="0"/>
                </a:cxn>
                <a:cxn ang="0">
                  <a:pos x="52" y="25"/>
                </a:cxn>
                <a:cxn ang="0">
                  <a:pos x="107" y="42"/>
                </a:cxn>
                <a:cxn ang="0">
                  <a:pos x="161" y="62"/>
                </a:cxn>
                <a:cxn ang="0">
                  <a:pos x="207" y="98"/>
                </a:cxn>
                <a:cxn ang="0">
                  <a:pos x="262" y="160"/>
                </a:cxn>
                <a:cxn ang="0">
                  <a:pos x="260" y="189"/>
                </a:cxn>
                <a:cxn ang="0">
                  <a:pos x="308" y="210"/>
                </a:cxn>
                <a:cxn ang="0">
                  <a:pos x="357" y="232"/>
                </a:cxn>
                <a:cxn ang="0">
                  <a:pos x="363" y="265"/>
                </a:cxn>
                <a:cxn ang="0">
                  <a:pos x="317" y="273"/>
                </a:cxn>
                <a:cxn ang="0">
                  <a:pos x="346" y="328"/>
                </a:cxn>
                <a:cxn ang="0">
                  <a:pos x="385" y="365"/>
                </a:cxn>
                <a:cxn ang="0">
                  <a:pos x="412" y="420"/>
                </a:cxn>
                <a:cxn ang="0">
                  <a:pos x="444" y="423"/>
                </a:cxn>
                <a:cxn ang="0">
                  <a:pos x="446" y="446"/>
                </a:cxn>
                <a:cxn ang="0">
                  <a:pos x="475" y="463"/>
                </a:cxn>
                <a:cxn ang="0">
                  <a:pos x="470" y="476"/>
                </a:cxn>
                <a:cxn ang="0">
                  <a:pos x="527" y="494"/>
                </a:cxn>
              </a:cxnLst>
              <a:rect l="0" t="0" r="r" b="b"/>
              <a:pathLst>
                <a:path w="527" h="518">
                  <a:moveTo>
                    <a:pt x="527" y="494"/>
                  </a:moveTo>
                  <a:lnTo>
                    <a:pt x="507" y="505"/>
                  </a:lnTo>
                  <a:lnTo>
                    <a:pt x="510" y="518"/>
                  </a:lnTo>
                  <a:lnTo>
                    <a:pt x="480" y="512"/>
                  </a:lnTo>
                  <a:lnTo>
                    <a:pt x="426" y="499"/>
                  </a:lnTo>
                  <a:lnTo>
                    <a:pt x="374" y="486"/>
                  </a:lnTo>
                  <a:lnTo>
                    <a:pt x="337" y="459"/>
                  </a:lnTo>
                  <a:lnTo>
                    <a:pt x="311" y="430"/>
                  </a:lnTo>
                  <a:lnTo>
                    <a:pt x="283" y="384"/>
                  </a:lnTo>
                  <a:lnTo>
                    <a:pt x="253" y="345"/>
                  </a:lnTo>
                  <a:lnTo>
                    <a:pt x="182" y="318"/>
                  </a:lnTo>
                  <a:lnTo>
                    <a:pt x="179" y="333"/>
                  </a:lnTo>
                  <a:lnTo>
                    <a:pt x="147" y="321"/>
                  </a:lnTo>
                  <a:lnTo>
                    <a:pt x="151" y="353"/>
                  </a:lnTo>
                  <a:lnTo>
                    <a:pt x="132" y="348"/>
                  </a:lnTo>
                  <a:lnTo>
                    <a:pt x="139" y="365"/>
                  </a:lnTo>
                  <a:lnTo>
                    <a:pt x="66" y="362"/>
                  </a:lnTo>
                  <a:lnTo>
                    <a:pt x="133" y="411"/>
                  </a:lnTo>
                  <a:lnTo>
                    <a:pt x="119" y="431"/>
                  </a:lnTo>
                  <a:lnTo>
                    <a:pt x="52" y="423"/>
                  </a:lnTo>
                  <a:lnTo>
                    <a:pt x="0" y="422"/>
                  </a:lnTo>
                  <a:lnTo>
                    <a:pt x="0" y="370"/>
                  </a:lnTo>
                  <a:lnTo>
                    <a:pt x="0" y="316"/>
                  </a:lnTo>
                  <a:lnTo>
                    <a:pt x="0" y="264"/>
                  </a:lnTo>
                  <a:lnTo>
                    <a:pt x="0" y="210"/>
                  </a:lnTo>
                  <a:lnTo>
                    <a:pt x="0" y="158"/>
                  </a:lnTo>
                  <a:lnTo>
                    <a:pt x="0" y="104"/>
                  </a:lnTo>
                  <a:lnTo>
                    <a:pt x="0" y="52"/>
                  </a:lnTo>
                  <a:lnTo>
                    <a:pt x="0" y="0"/>
                  </a:lnTo>
                  <a:lnTo>
                    <a:pt x="52" y="25"/>
                  </a:lnTo>
                  <a:lnTo>
                    <a:pt x="107" y="42"/>
                  </a:lnTo>
                  <a:lnTo>
                    <a:pt x="161" y="62"/>
                  </a:lnTo>
                  <a:lnTo>
                    <a:pt x="207" y="98"/>
                  </a:lnTo>
                  <a:lnTo>
                    <a:pt x="262" y="160"/>
                  </a:lnTo>
                  <a:lnTo>
                    <a:pt x="260" y="189"/>
                  </a:lnTo>
                  <a:lnTo>
                    <a:pt x="308" y="210"/>
                  </a:lnTo>
                  <a:lnTo>
                    <a:pt x="357" y="232"/>
                  </a:lnTo>
                  <a:lnTo>
                    <a:pt x="363" y="265"/>
                  </a:lnTo>
                  <a:lnTo>
                    <a:pt x="317" y="273"/>
                  </a:lnTo>
                  <a:lnTo>
                    <a:pt x="346" y="328"/>
                  </a:lnTo>
                  <a:lnTo>
                    <a:pt x="385" y="365"/>
                  </a:lnTo>
                  <a:lnTo>
                    <a:pt x="412" y="420"/>
                  </a:lnTo>
                  <a:lnTo>
                    <a:pt x="444" y="423"/>
                  </a:lnTo>
                  <a:lnTo>
                    <a:pt x="446" y="446"/>
                  </a:lnTo>
                  <a:lnTo>
                    <a:pt x="475" y="463"/>
                  </a:lnTo>
                  <a:lnTo>
                    <a:pt x="470" y="476"/>
                  </a:lnTo>
                  <a:lnTo>
                    <a:pt x="527" y="494"/>
                  </a:lnTo>
                  <a:close/>
                </a:path>
              </a:pathLst>
            </a:custGeom>
            <a:solidFill>
              <a:schemeClr val="accent1">
                <a:lumMod val="40000"/>
                <a:lumOff val="6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6" name="Freeform 40">
              <a:extLst>
                <a:ext uri="{FF2B5EF4-FFF2-40B4-BE49-F238E27FC236}">
                  <a16:creationId xmlns:a16="http://schemas.microsoft.com/office/drawing/2014/main" id="{DF6FCFCD-C24D-44EE-9476-EAF66F77DD42}"/>
                </a:ext>
              </a:extLst>
            </p:cNvPr>
            <p:cNvSpPr>
              <a:spLocks/>
            </p:cNvSpPr>
            <p:nvPr/>
          </p:nvSpPr>
          <p:spPr bwMode="auto">
            <a:xfrm>
              <a:off x="3862" y="3764"/>
              <a:ext cx="108" cy="75"/>
            </a:xfrm>
            <a:custGeom>
              <a:avLst/>
              <a:gdLst/>
              <a:ahLst/>
              <a:cxnLst>
                <a:cxn ang="0">
                  <a:pos x="217" y="18"/>
                </a:cxn>
                <a:cxn ang="0">
                  <a:pos x="204" y="61"/>
                </a:cxn>
                <a:cxn ang="0">
                  <a:pos x="194" y="70"/>
                </a:cxn>
                <a:cxn ang="0">
                  <a:pos x="197" y="92"/>
                </a:cxn>
                <a:cxn ang="0">
                  <a:pos x="163" y="109"/>
                </a:cxn>
                <a:cxn ang="0">
                  <a:pos x="83" y="148"/>
                </a:cxn>
                <a:cxn ang="0">
                  <a:pos x="40" y="138"/>
                </a:cxn>
                <a:cxn ang="0">
                  <a:pos x="14" y="113"/>
                </a:cxn>
                <a:cxn ang="0">
                  <a:pos x="0" y="92"/>
                </a:cxn>
                <a:cxn ang="0">
                  <a:pos x="74" y="98"/>
                </a:cxn>
                <a:cxn ang="0">
                  <a:pos x="89" y="63"/>
                </a:cxn>
                <a:cxn ang="0">
                  <a:pos x="91" y="81"/>
                </a:cxn>
                <a:cxn ang="0">
                  <a:pos x="121" y="96"/>
                </a:cxn>
                <a:cxn ang="0">
                  <a:pos x="171" y="55"/>
                </a:cxn>
                <a:cxn ang="0">
                  <a:pos x="169" y="17"/>
                </a:cxn>
                <a:cxn ang="0">
                  <a:pos x="200" y="0"/>
                </a:cxn>
                <a:cxn ang="0">
                  <a:pos x="217" y="18"/>
                </a:cxn>
              </a:cxnLst>
              <a:rect l="0" t="0" r="r" b="b"/>
              <a:pathLst>
                <a:path w="217" h="148">
                  <a:moveTo>
                    <a:pt x="217" y="18"/>
                  </a:moveTo>
                  <a:lnTo>
                    <a:pt x="204" y="61"/>
                  </a:lnTo>
                  <a:lnTo>
                    <a:pt x="194" y="70"/>
                  </a:lnTo>
                  <a:lnTo>
                    <a:pt x="197" y="92"/>
                  </a:lnTo>
                  <a:lnTo>
                    <a:pt x="163" y="109"/>
                  </a:lnTo>
                  <a:lnTo>
                    <a:pt x="83" y="148"/>
                  </a:lnTo>
                  <a:lnTo>
                    <a:pt x="40" y="138"/>
                  </a:lnTo>
                  <a:lnTo>
                    <a:pt x="14" y="113"/>
                  </a:lnTo>
                  <a:lnTo>
                    <a:pt x="0" y="92"/>
                  </a:lnTo>
                  <a:lnTo>
                    <a:pt x="74" y="98"/>
                  </a:lnTo>
                  <a:lnTo>
                    <a:pt x="89" y="63"/>
                  </a:lnTo>
                  <a:lnTo>
                    <a:pt x="91" y="81"/>
                  </a:lnTo>
                  <a:lnTo>
                    <a:pt x="121" y="96"/>
                  </a:lnTo>
                  <a:lnTo>
                    <a:pt x="171" y="55"/>
                  </a:lnTo>
                  <a:lnTo>
                    <a:pt x="169" y="17"/>
                  </a:lnTo>
                  <a:lnTo>
                    <a:pt x="200" y="0"/>
                  </a:lnTo>
                  <a:lnTo>
                    <a:pt x="217" y="18"/>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7" name="Freeform 41">
              <a:extLst>
                <a:ext uri="{FF2B5EF4-FFF2-40B4-BE49-F238E27FC236}">
                  <a16:creationId xmlns:a16="http://schemas.microsoft.com/office/drawing/2014/main" id="{D510486E-688D-4BDF-ADEF-271869A16569}"/>
                </a:ext>
              </a:extLst>
            </p:cNvPr>
            <p:cNvSpPr>
              <a:spLocks/>
            </p:cNvSpPr>
            <p:nvPr/>
          </p:nvSpPr>
          <p:spPr bwMode="auto">
            <a:xfrm>
              <a:off x="3923" y="3714"/>
              <a:ext cx="66" cy="73"/>
            </a:xfrm>
            <a:custGeom>
              <a:avLst/>
              <a:gdLst/>
              <a:ahLst/>
              <a:cxnLst>
                <a:cxn ang="0">
                  <a:pos x="132" y="122"/>
                </a:cxn>
                <a:cxn ang="0">
                  <a:pos x="115" y="145"/>
                </a:cxn>
                <a:cxn ang="0">
                  <a:pos x="72" y="70"/>
                </a:cxn>
                <a:cxn ang="0">
                  <a:pos x="40" y="42"/>
                </a:cxn>
                <a:cxn ang="0">
                  <a:pos x="0" y="0"/>
                </a:cxn>
                <a:cxn ang="0">
                  <a:pos x="20" y="7"/>
                </a:cxn>
                <a:cxn ang="0">
                  <a:pos x="61" y="39"/>
                </a:cxn>
                <a:cxn ang="0">
                  <a:pos x="100" y="73"/>
                </a:cxn>
                <a:cxn ang="0">
                  <a:pos x="132" y="122"/>
                </a:cxn>
              </a:cxnLst>
              <a:rect l="0" t="0" r="r" b="b"/>
              <a:pathLst>
                <a:path w="132" h="145">
                  <a:moveTo>
                    <a:pt x="132" y="122"/>
                  </a:moveTo>
                  <a:lnTo>
                    <a:pt x="115" y="145"/>
                  </a:lnTo>
                  <a:lnTo>
                    <a:pt x="72" y="70"/>
                  </a:lnTo>
                  <a:lnTo>
                    <a:pt x="40" y="42"/>
                  </a:lnTo>
                  <a:lnTo>
                    <a:pt x="0" y="0"/>
                  </a:lnTo>
                  <a:lnTo>
                    <a:pt x="20" y="7"/>
                  </a:lnTo>
                  <a:lnTo>
                    <a:pt x="61" y="39"/>
                  </a:lnTo>
                  <a:lnTo>
                    <a:pt x="100" y="73"/>
                  </a:lnTo>
                  <a:lnTo>
                    <a:pt x="132" y="122"/>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8" name="Freeform 42">
              <a:extLst>
                <a:ext uri="{FF2B5EF4-FFF2-40B4-BE49-F238E27FC236}">
                  <a16:creationId xmlns:a16="http://schemas.microsoft.com/office/drawing/2014/main" id="{577A7ED2-96FC-475C-9EBF-B3D32471E7B5}"/>
                </a:ext>
              </a:extLst>
            </p:cNvPr>
            <p:cNvSpPr>
              <a:spLocks/>
            </p:cNvSpPr>
            <p:nvPr/>
          </p:nvSpPr>
          <p:spPr bwMode="auto">
            <a:xfrm>
              <a:off x="4031" y="3808"/>
              <a:ext cx="33" cy="48"/>
            </a:xfrm>
            <a:custGeom>
              <a:avLst/>
              <a:gdLst/>
              <a:ahLst/>
              <a:cxnLst>
                <a:cxn ang="0">
                  <a:pos x="68" y="84"/>
                </a:cxn>
                <a:cxn ang="0">
                  <a:pos x="52" y="95"/>
                </a:cxn>
                <a:cxn ang="0">
                  <a:pos x="14" y="52"/>
                </a:cxn>
                <a:cxn ang="0">
                  <a:pos x="0" y="0"/>
                </a:cxn>
                <a:cxn ang="0">
                  <a:pos x="49" y="48"/>
                </a:cxn>
                <a:cxn ang="0">
                  <a:pos x="68" y="84"/>
                </a:cxn>
              </a:cxnLst>
              <a:rect l="0" t="0" r="r" b="b"/>
              <a:pathLst>
                <a:path w="68" h="95">
                  <a:moveTo>
                    <a:pt x="68" y="84"/>
                  </a:moveTo>
                  <a:lnTo>
                    <a:pt x="52" y="95"/>
                  </a:lnTo>
                  <a:lnTo>
                    <a:pt x="14" y="52"/>
                  </a:lnTo>
                  <a:lnTo>
                    <a:pt x="0" y="0"/>
                  </a:lnTo>
                  <a:lnTo>
                    <a:pt x="49" y="48"/>
                  </a:lnTo>
                  <a:lnTo>
                    <a:pt x="68" y="84"/>
                  </a:lnTo>
                  <a:close/>
                </a:path>
              </a:pathLst>
            </a:custGeom>
            <a:solidFill>
              <a:schemeClr val="accent1">
                <a:lumMod val="5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49" name="Freeform 43">
              <a:extLst>
                <a:ext uri="{FF2B5EF4-FFF2-40B4-BE49-F238E27FC236}">
                  <a16:creationId xmlns:a16="http://schemas.microsoft.com/office/drawing/2014/main" id="{96033309-148B-4A74-AD29-8D5E04C76C72}"/>
                </a:ext>
              </a:extLst>
            </p:cNvPr>
            <p:cNvSpPr>
              <a:spLocks/>
            </p:cNvSpPr>
            <p:nvPr/>
          </p:nvSpPr>
          <p:spPr bwMode="auto">
            <a:xfrm>
              <a:off x="3929" y="3951"/>
              <a:ext cx="11" cy="10"/>
            </a:xfrm>
            <a:custGeom>
              <a:avLst/>
              <a:gdLst/>
              <a:ahLst/>
              <a:cxnLst>
                <a:cxn ang="0">
                  <a:pos x="22" y="10"/>
                </a:cxn>
                <a:cxn ang="0">
                  <a:pos x="8" y="20"/>
                </a:cxn>
                <a:cxn ang="0">
                  <a:pos x="0" y="0"/>
                </a:cxn>
                <a:cxn ang="0">
                  <a:pos x="22" y="10"/>
                </a:cxn>
              </a:cxnLst>
              <a:rect l="0" t="0" r="r" b="b"/>
              <a:pathLst>
                <a:path w="22" h="20">
                  <a:moveTo>
                    <a:pt x="22" y="10"/>
                  </a:moveTo>
                  <a:lnTo>
                    <a:pt x="8" y="20"/>
                  </a:lnTo>
                  <a:lnTo>
                    <a:pt x="0" y="0"/>
                  </a:lnTo>
                  <a:lnTo>
                    <a:pt x="22" y="10"/>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0" name="Freeform 44">
              <a:extLst>
                <a:ext uri="{FF2B5EF4-FFF2-40B4-BE49-F238E27FC236}">
                  <a16:creationId xmlns:a16="http://schemas.microsoft.com/office/drawing/2014/main" id="{E103A2BE-921F-41EC-9503-2156C415EEF9}"/>
                </a:ext>
              </a:extLst>
            </p:cNvPr>
            <p:cNvSpPr>
              <a:spLocks/>
            </p:cNvSpPr>
            <p:nvPr/>
          </p:nvSpPr>
          <p:spPr bwMode="auto">
            <a:xfrm>
              <a:off x="3103" y="3030"/>
              <a:ext cx="114" cy="195"/>
            </a:xfrm>
            <a:custGeom>
              <a:avLst/>
              <a:gdLst/>
              <a:ahLst/>
              <a:cxnLst>
                <a:cxn ang="0">
                  <a:pos x="36" y="254"/>
                </a:cxn>
                <a:cxn ang="0">
                  <a:pos x="37" y="264"/>
                </a:cxn>
                <a:cxn ang="0">
                  <a:pos x="31" y="274"/>
                </a:cxn>
                <a:cxn ang="0">
                  <a:pos x="0" y="205"/>
                </a:cxn>
                <a:cxn ang="0">
                  <a:pos x="5" y="155"/>
                </a:cxn>
                <a:cxn ang="0">
                  <a:pos x="19" y="167"/>
                </a:cxn>
                <a:cxn ang="0">
                  <a:pos x="29" y="145"/>
                </a:cxn>
                <a:cxn ang="0">
                  <a:pos x="17" y="133"/>
                </a:cxn>
                <a:cxn ang="0">
                  <a:pos x="26" y="109"/>
                </a:cxn>
                <a:cxn ang="0">
                  <a:pos x="23" y="86"/>
                </a:cxn>
                <a:cxn ang="0">
                  <a:pos x="28" y="46"/>
                </a:cxn>
                <a:cxn ang="0">
                  <a:pos x="36" y="11"/>
                </a:cxn>
                <a:cxn ang="0">
                  <a:pos x="118" y="17"/>
                </a:cxn>
                <a:cxn ang="0">
                  <a:pos x="132" y="84"/>
                </a:cxn>
                <a:cxn ang="0">
                  <a:pos x="117" y="161"/>
                </a:cxn>
                <a:cxn ang="0">
                  <a:pos x="85" y="231"/>
                </a:cxn>
                <a:cxn ang="0">
                  <a:pos x="128" y="299"/>
                </a:cxn>
                <a:cxn ang="0">
                  <a:pos x="157" y="277"/>
                </a:cxn>
                <a:cxn ang="0">
                  <a:pos x="186" y="302"/>
                </a:cxn>
                <a:cxn ang="0">
                  <a:pos x="195" y="328"/>
                </a:cxn>
                <a:cxn ang="0">
                  <a:pos x="229" y="365"/>
                </a:cxn>
                <a:cxn ang="0">
                  <a:pos x="227" y="379"/>
                </a:cxn>
                <a:cxn ang="0">
                  <a:pos x="223" y="383"/>
                </a:cxn>
                <a:cxn ang="0">
                  <a:pos x="217" y="388"/>
                </a:cxn>
                <a:cxn ang="0">
                  <a:pos x="210" y="386"/>
                </a:cxn>
                <a:cxn ang="0">
                  <a:pos x="220" y="377"/>
                </a:cxn>
                <a:cxn ang="0">
                  <a:pos x="217" y="374"/>
                </a:cxn>
                <a:cxn ang="0">
                  <a:pos x="186" y="368"/>
                </a:cxn>
                <a:cxn ang="0">
                  <a:pos x="158" y="322"/>
                </a:cxn>
                <a:cxn ang="0">
                  <a:pos x="145" y="354"/>
                </a:cxn>
                <a:cxn ang="0">
                  <a:pos x="89" y="317"/>
                </a:cxn>
                <a:cxn ang="0">
                  <a:pos x="60" y="325"/>
                </a:cxn>
                <a:cxn ang="0">
                  <a:pos x="33" y="300"/>
                </a:cxn>
                <a:cxn ang="0">
                  <a:pos x="54" y="254"/>
                </a:cxn>
              </a:cxnLst>
              <a:rect l="0" t="0" r="r" b="b"/>
              <a:pathLst>
                <a:path w="229" h="391">
                  <a:moveTo>
                    <a:pt x="34" y="247"/>
                  </a:moveTo>
                  <a:lnTo>
                    <a:pt x="36" y="254"/>
                  </a:lnTo>
                  <a:lnTo>
                    <a:pt x="37" y="259"/>
                  </a:lnTo>
                  <a:lnTo>
                    <a:pt x="37" y="264"/>
                  </a:lnTo>
                  <a:lnTo>
                    <a:pt x="36" y="267"/>
                  </a:lnTo>
                  <a:lnTo>
                    <a:pt x="31" y="274"/>
                  </a:lnTo>
                  <a:lnTo>
                    <a:pt x="6" y="242"/>
                  </a:lnTo>
                  <a:lnTo>
                    <a:pt x="0" y="205"/>
                  </a:lnTo>
                  <a:lnTo>
                    <a:pt x="0" y="156"/>
                  </a:lnTo>
                  <a:lnTo>
                    <a:pt x="5" y="155"/>
                  </a:lnTo>
                  <a:lnTo>
                    <a:pt x="11" y="159"/>
                  </a:lnTo>
                  <a:lnTo>
                    <a:pt x="19" y="167"/>
                  </a:lnTo>
                  <a:lnTo>
                    <a:pt x="26" y="161"/>
                  </a:lnTo>
                  <a:lnTo>
                    <a:pt x="29" y="145"/>
                  </a:lnTo>
                  <a:lnTo>
                    <a:pt x="20" y="145"/>
                  </a:lnTo>
                  <a:lnTo>
                    <a:pt x="17" y="133"/>
                  </a:lnTo>
                  <a:lnTo>
                    <a:pt x="20" y="118"/>
                  </a:lnTo>
                  <a:lnTo>
                    <a:pt x="26" y="109"/>
                  </a:lnTo>
                  <a:lnTo>
                    <a:pt x="23" y="93"/>
                  </a:lnTo>
                  <a:lnTo>
                    <a:pt x="23" y="86"/>
                  </a:lnTo>
                  <a:lnTo>
                    <a:pt x="22" y="67"/>
                  </a:lnTo>
                  <a:lnTo>
                    <a:pt x="28" y="46"/>
                  </a:lnTo>
                  <a:lnTo>
                    <a:pt x="33" y="27"/>
                  </a:lnTo>
                  <a:lnTo>
                    <a:pt x="36" y="11"/>
                  </a:lnTo>
                  <a:lnTo>
                    <a:pt x="49" y="0"/>
                  </a:lnTo>
                  <a:lnTo>
                    <a:pt x="118" y="17"/>
                  </a:lnTo>
                  <a:lnTo>
                    <a:pt x="125" y="30"/>
                  </a:lnTo>
                  <a:lnTo>
                    <a:pt x="132" y="84"/>
                  </a:lnTo>
                  <a:lnTo>
                    <a:pt x="135" y="119"/>
                  </a:lnTo>
                  <a:lnTo>
                    <a:pt x="117" y="161"/>
                  </a:lnTo>
                  <a:lnTo>
                    <a:pt x="89" y="187"/>
                  </a:lnTo>
                  <a:lnTo>
                    <a:pt x="85" y="231"/>
                  </a:lnTo>
                  <a:lnTo>
                    <a:pt x="109" y="302"/>
                  </a:lnTo>
                  <a:lnTo>
                    <a:pt x="128" y="299"/>
                  </a:lnTo>
                  <a:lnTo>
                    <a:pt x="128" y="293"/>
                  </a:lnTo>
                  <a:lnTo>
                    <a:pt x="157" y="277"/>
                  </a:lnTo>
                  <a:lnTo>
                    <a:pt x="180" y="317"/>
                  </a:lnTo>
                  <a:lnTo>
                    <a:pt x="186" y="302"/>
                  </a:lnTo>
                  <a:lnTo>
                    <a:pt x="209" y="322"/>
                  </a:lnTo>
                  <a:lnTo>
                    <a:pt x="195" y="328"/>
                  </a:lnTo>
                  <a:lnTo>
                    <a:pt x="217" y="359"/>
                  </a:lnTo>
                  <a:lnTo>
                    <a:pt x="229" y="365"/>
                  </a:lnTo>
                  <a:lnTo>
                    <a:pt x="227" y="369"/>
                  </a:lnTo>
                  <a:lnTo>
                    <a:pt x="227" y="379"/>
                  </a:lnTo>
                  <a:lnTo>
                    <a:pt x="227" y="382"/>
                  </a:lnTo>
                  <a:lnTo>
                    <a:pt x="223" y="383"/>
                  </a:lnTo>
                  <a:lnTo>
                    <a:pt x="218" y="386"/>
                  </a:lnTo>
                  <a:lnTo>
                    <a:pt x="217" y="388"/>
                  </a:lnTo>
                  <a:lnTo>
                    <a:pt x="214" y="391"/>
                  </a:lnTo>
                  <a:lnTo>
                    <a:pt x="210" y="386"/>
                  </a:lnTo>
                  <a:lnTo>
                    <a:pt x="218" y="382"/>
                  </a:lnTo>
                  <a:lnTo>
                    <a:pt x="220" y="377"/>
                  </a:lnTo>
                  <a:lnTo>
                    <a:pt x="218" y="374"/>
                  </a:lnTo>
                  <a:lnTo>
                    <a:pt x="217" y="374"/>
                  </a:lnTo>
                  <a:lnTo>
                    <a:pt x="200" y="375"/>
                  </a:lnTo>
                  <a:lnTo>
                    <a:pt x="186" y="368"/>
                  </a:lnTo>
                  <a:lnTo>
                    <a:pt x="183" y="352"/>
                  </a:lnTo>
                  <a:lnTo>
                    <a:pt x="158" y="322"/>
                  </a:lnTo>
                  <a:lnTo>
                    <a:pt x="138" y="311"/>
                  </a:lnTo>
                  <a:lnTo>
                    <a:pt x="145" y="354"/>
                  </a:lnTo>
                  <a:lnTo>
                    <a:pt x="95" y="306"/>
                  </a:lnTo>
                  <a:lnTo>
                    <a:pt x="89" y="317"/>
                  </a:lnTo>
                  <a:lnTo>
                    <a:pt x="79" y="326"/>
                  </a:lnTo>
                  <a:lnTo>
                    <a:pt x="60" y="325"/>
                  </a:lnTo>
                  <a:lnTo>
                    <a:pt x="37" y="311"/>
                  </a:lnTo>
                  <a:lnTo>
                    <a:pt x="33" y="300"/>
                  </a:lnTo>
                  <a:lnTo>
                    <a:pt x="37" y="285"/>
                  </a:lnTo>
                  <a:lnTo>
                    <a:pt x="54" y="254"/>
                  </a:lnTo>
                  <a:lnTo>
                    <a:pt x="34" y="247"/>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1" name="Freeform 45">
              <a:extLst>
                <a:ext uri="{FF2B5EF4-FFF2-40B4-BE49-F238E27FC236}">
                  <a16:creationId xmlns:a16="http://schemas.microsoft.com/office/drawing/2014/main" id="{E6954DE6-BEEB-41E1-A917-FEB1F68EDD12}"/>
                </a:ext>
              </a:extLst>
            </p:cNvPr>
            <p:cNvSpPr>
              <a:spLocks/>
            </p:cNvSpPr>
            <p:nvPr/>
          </p:nvSpPr>
          <p:spPr bwMode="auto">
            <a:xfrm>
              <a:off x="3158" y="3314"/>
              <a:ext cx="124" cy="138"/>
            </a:xfrm>
            <a:custGeom>
              <a:avLst/>
              <a:gdLst/>
              <a:ahLst/>
              <a:cxnLst>
                <a:cxn ang="0">
                  <a:pos x="184" y="278"/>
                </a:cxn>
                <a:cxn ang="0">
                  <a:pos x="178" y="252"/>
                </a:cxn>
                <a:cxn ang="0">
                  <a:pos x="167" y="259"/>
                </a:cxn>
                <a:cxn ang="0">
                  <a:pos x="111" y="222"/>
                </a:cxn>
                <a:cxn ang="0">
                  <a:pos x="121" y="169"/>
                </a:cxn>
                <a:cxn ang="0">
                  <a:pos x="92" y="134"/>
                </a:cxn>
                <a:cxn ang="0">
                  <a:pos x="77" y="153"/>
                </a:cxn>
                <a:cxn ang="0">
                  <a:pos x="65" y="150"/>
                </a:cxn>
                <a:cxn ang="0">
                  <a:pos x="57" y="157"/>
                </a:cxn>
                <a:cxn ang="0">
                  <a:pos x="49" y="158"/>
                </a:cxn>
                <a:cxn ang="0">
                  <a:pos x="42" y="138"/>
                </a:cxn>
                <a:cxn ang="0">
                  <a:pos x="16" y="175"/>
                </a:cxn>
                <a:cxn ang="0">
                  <a:pos x="9" y="196"/>
                </a:cxn>
                <a:cxn ang="0">
                  <a:pos x="2" y="198"/>
                </a:cxn>
                <a:cxn ang="0">
                  <a:pos x="0" y="189"/>
                </a:cxn>
                <a:cxn ang="0">
                  <a:pos x="9" y="143"/>
                </a:cxn>
                <a:cxn ang="0">
                  <a:pos x="29" y="118"/>
                </a:cxn>
                <a:cxn ang="0">
                  <a:pos x="39" y="111"/>
                </a:cxn>
                <a:cxn ang="0">
                  <a:pos x="54" y="104"/>
                </a:cxn>
                <a:cxn ang="0">
                  <a:pos x="63" y="86"/>
                </a:cxn>
                <a:cxn ang="0">
                  <a:pos x="77" y="77"/>
                </a:cxn>
                <a:cxn ang="0">
                  <a:pos x="83" y="77"/>
                </a:cxn>
                <a:cxn ang="0">
                  <a:pos x="89" y="80"/>
                </a:cxn>
                <a:cxn ang="0">
                  <a:pos x="100" y="84"/>
                </a:cxn>
                <a:cxn ang="0">
                  <a:pos x="103" y="92"/>
                </a:cxn>
                <a:cxn ang="0">
                  <a:pos x="100" y="101"/>
                </a:cxn>
                <a:cxn ang="0">
                  <a:pos x="97" y="111"/>
                </a:cxn>
                <a:cxn ang="0">
                  <a:pos x="106" y="109"/>
                </a:cxn>
                <a:cxn ang="0">
                  <a:pos x="123" y="101"/>
                </a:cxn>
                <a:cxn ang="0">
                  <a:pos x="141" y="89"/>
                </a:cxn>
                <a:cxn ang="0">
                  <a:pos x="152" y="60"/>
                </a:cxn>
                <a:cxn ang="0">
                  <a:pos x="154" y="55"/>
                </a:cxn>
                <a:cxn ang="0">
                  <a:pos x="174" y="52"/>
                </a:cxn>
                <a:cxn ang="0">
                  <a:pos x="178" y="55"/>
                </a:cxn>
                <a:cxn ang="0">
                  <a:pos x="187" y="58"/>
                </a:cxn>
                <a:cxn ang="0">
                  <a:pos x="184" y="11"/>
                </a:cxn>
                <a:cxn ang="0">
                  <a:pos x="186" y="0"/>
                </a:cxn>
                <a:cxn ang="0">
                  <a:pos x="203" y="12"/>
                </a:cxn>
                <a:cxn ang="0">
                  <a:pos x="217" y="29"/>
                </a:cxn>
                <a:cxn ang="0">
                  <a:pos x="221" y="42"/>
                </a:cxn>
                <a:cxn ang="0">
                  <a:pos x="238" y="97"/>
                </a:cxn>
                <a:cxn ang="0">
                  <a:pos x="249" y="169"/>
                </a:cxn>
                <a:cxn ang="0">
                  <a:pos x="232" y="199"/>
                </a:cxn>
                <a:cxn ang="0">
                  <a:pos x="227" y="226"/>
                </a:cxn>
                <a:cxn ang="0">
                  <a:pos x="209" y="172"/>
                </a:cxn>
                <a:cxn ang="0">
                  <a:pos x="189" y="187"/>
                </a:cxn>
                <a:cxn ang="0">
                  <a:pos x="203" y="233"/>
                </a:cxn>
                <a:cxn ang="0">
                  <a:pos x="184" y="278"/>
                </a:cxn>
              </a:cxnLst>
              <a:rect l="0" t="0" r="r" b="b"/>
              <a:pathLst>
                <a:path w="249" h="278">
                  <a:moveTo>
                    <a:pt x="184" y="278"/>
                  </a:moveTo>
                  <a:lnTo>
                    <a:pt x="178" y="252"/>
                  </a:lnTo>
                  <a:lnTo>
                    <a:pt x="167" y="259"/>
                  </a:lnTo>
                  <a:lnTo>
                    <a:pt x="111" y="222"/>
                  </a:lnTo>
                  <a:lnTo>
                    <a:pt x="121" y="169"/>
                  </a:lnTo>
                  <a:lnTo>
                    <a:pt x="92" y="134"/>
                  </a:lnTo>
                  <a:lnTo>
                    <a:pt x="77" y="153"/>
                  </a:lnTo>
                  <a:lnTo>
                    <a:pt x="65" y="150"/>
                  </a:lnTo>
                  <a:lnTo>
                    <a:pt x="57" y="157"/>
                  </a:lnTo>
                  <a:lnTo>
                    <a:pt x="49" y="158"/>
                  </a:lnTo>
                  <a:lnTo>
                    <a:pt x="42" y="138"/>
                  </a:lnTo>
                  <a:lnTo>
                    <a:pt x="16" y="175"/>
                  </a:lnTo>
                  <a:lnTo>
                    <a:pt x="9" y="196"/>
                  </a:lnTo>
                  <a:lnTo>
                    <a:pt x="2" y="198"/>
                  </a:lnTo>
                  <a:lnTo>
                    <a:pt x="0" y="189"/>
                  </a:lnTo>
                  <a:lnTo>
                    <a:pt x="9" y="143"/>
                  </a:lnTo>
                  <a:lnTo>
                    <a:pt x="29" y="118"/>
                  </a:lnTo>
                  <a:lnTo>
                    <a:pt x="39" y="111"/>
                  </a:lnTo>
                  <a:lnTo>
                    <a:pt x="54" y="104"/>
                  </a:lnTo>
                  <a:lnTo>
                    <a:pt x="63" y="86"/>
                  </a:lnTo>
                  <a:lnTo>
                    <a:pt x="77" y="77"/>
                  </a:lnTo>
                  <a:lnTo>
                    <a:pt x="83" y="77"/>
                  </a:lnTo>
                  <a:lnTo>
                    <a:pt x="89" y="80"/>
                  </a:lnTo>
                  <a:lnTo>
                    <a:pt x="100" y="84"/>
                  </a:lnTo>
                  <a:lnTo>
                    <a:pt x="103" y="92"/>
                  </a:lnTo>
                  <a:lnTo>
                    <a:pt x="100" y="101"/>
                  </a:lnTo>
                  <a:lnTo>
                    <a:pt x="97" y="111"/>
                  </a:lnTo>
                  <a:lnTo>
                    <a:pt x="106" y="109"/>
                  </a:lnTo>
                  <a:lnTo>
                    <a:pt x="123" y="101"/>
                  </a:lnTo>
                  <a:lnTo>
                    <a:pt x="141" y="89"/>
                  </a:lnTo>
                  <a:lnTo>
                    <a:pt x="152" y="60"/>
                  </a:lnTo>
                  <a:lnTo>
                    <a:pt x="154" y="55"/>
                  </a:lnTo>
                  <a:lnTo>
                    <a:pt x="174" y="52"/>
                  </a:lnTo>
                  <a:lnTo>
                    <a:pt x="178" y="55"/>
                  </a:lnTo>
                  <a:lnTo>
                    <a:pt x="187" y="58"/>
                  </a:lnTo>
                  <a:lnTo>
                    <a:pt x="184" y="11"/>
                  </a:lnTo>
                  <a:lnTo>
                    <a:pt x="186" y="0"/>
                  </a:lnTo>
                  <a:lnTo>
                    <a:pt x="203" y="12"/>
                  </a:lnTo>
                  <a:lnTo>
                    <a:pt x="217" y="29"/>
                  </a:lnTo>
                  <a:lnTo>
                    <a:pt x="221" y="42"/>
                  </a:lnTo>
                  <a:lnTo>
                    <a:pt x="238" y="97"/>
                  </a:lnTo>
                  <a:lnTo>
                    <a:pt x="249" y="169"/>
                  </a:lnTo>
                  <a:lnTo>
                    <a:pt x="232" y="199"/>
                  </a:lnTo>
                  <a:lnTo>
                    <a:pt x="227" y="226"/>
                  </a:lnTo>
                  <a:lnTo>
                    <a:pt x="209" y="172"/>
                  </a:lnTo>
                  <a:lnTo>
                    <a:pt x="189" y="187"/>
                  </a:lnTo>
                  <a:lnTo>
                    <a:pt x="203" y="233"/>
                  </a:lnTo>
                  <a:lnTo>
                    <a:pt x="184" y="278"/>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2" name="Freeform 46">
              <a:extLst>
                <a:ext uri="{FF2B5EF4-FFF2-40B4-BE49-F238E27FC236}">
                  <a16:creationId xmlns:a16="http://schemas.microsoft.com/office/drawing/2014/main" id="{91C6DE96-EDAE-43B2-BCA6-BB220ABBD285}"/>
                </a:ext>
              </a:extLst>
            </p:cNvPr>
            <p:cNvSpPr>
              <a:spLocks/>
            </p:cNvSpPr>
            <p:nvPr/>
          </p:nvSpPr>
          <p:spPr bwMode="auto">
            <a:xfrm>
              <a:off x="3217" y="3225"/>
              <a:ext cx="43" cy="53"/>
            </a:xfrm>
            <a:custGeom>
              <a:avLst/>
              <a:gdLst/>
              <a:ahLst/>
              <a:cxnLst>
                <a:cxn ang="0">
                  <a:pos x="63" y="98"/>
                </a:cxn>
                <a:cxn ang="0">
                  <a:pos x="14" y="40"/>
                </a:cxn>
                <a:cxn ang="0">
                  <a:pos x="0" y="11"/>
                </a:cxn>
                <a:cxn ang="0">
                  <a:pos x="8" y="3"/>
                </a:cxn>
                <a:cxn ang="0">
                  <a:pos x="21" y="3"/>
                </a:cxn>
                <a:cxn ang="0">
                  <a:pos x="29" y="5"/>
                </a:cxn>
                <a:cxn ang="0">
                  <a:pos x="40" y="0"/>
                </a:cxn>
                <a:cxn ang="0">
                  <a:pos x="54" y="2"/>
                </a:cxn>
                <a:cxn ang="0">
                  <a:pos x="67" y="22"/>
                </a:cxn>
                <a:cxn ang="0">
                  <a:pos x="72" y="37"/>
                </a:cxn>
                <a:cxn ang="0">
                  <a:pos x="84" y="108"/>
                </a:cxn>
                <a:cxn ang="0">
                  <a:pos x="63" y="98"/>
                </a:cxn>
              </a:cxnLst>
              <a:rect l="0" t="0" r="r" b="b"/>
              <a:pathLst>
                <a:path w="84" h="108">
                  <a:moveTo>
                    <a:pt x="63" y="98"/>
                  </a:moveTo>
                  <a:lnTo>
                    <a:pt x="14" y="40"/>
                  </a:lnTo>
                  <a:lnTo>
                    <a:pt x="0" y="11"/>
                  </a:lnTo>
                  <a:lnTo>
                    <a:pt x="8" y="3"/>
                  </a:lnTo>
                  <a:lnTo>
                    <a:pt x="21" y="3"/>
                  </a:lnTo>
                  <a:lnTo>
                    <a:pt x="29" y="5"/>
                  </a:lnTo>
                  <a:lnTo>
                    <a:pt x="40" y="0"/>
                  </a:lnTo>
                  <a:lnTo>
                    <a:pt x="54" y="2"/>
                  </a:lnTo>
                  <a:lnTo>
                    <a:pt x="67" y="22"/>
                  </a:lnTo>
                  <a:lnTo>
                    <a:pt x="72" y="37"/>
                  </a:lnTo>
                  <a:lnTo>
                    <a:pt x="84" y="108"/>
                  </a:lnTo>
                  <a:lnTo>
                    <a:pt x="63" y="98"/>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3" name="Freeform 47">
              <a:extLst>
                <a:ext uri="{FF2B5EF4-FFF2-40B4-BE49-F238E27FC236}">
                  <a16:creationId xmlns:a16="http://schemas.microsoft.com/office/drawing/2014/main" id="{E9BB1260-86D9-4903-A14C-B36EE3FF58BF}"/>
                </a:ext>
              </a:extLst>
            </p:cNvPr>
            <p:cNvSpPr>
              <a:spLocks/>
            </p:cNvSpPr>
            <p:nvPr/>
          </p:nvSpPr>
          <p:spPr bwMode="auto">
            <a:xfrm>
              <a:off x="3171" y="3277"/>
              <a:ext cx="30" cy="65"/>
            </a:xfrm>
            <a:custGeom>
              <a:avLst/>
              <a:gdLst/>
              <a:ahLst/>
              <a:cxnLst>
                <a:cxn ang="0">
                  <a:pos x="62" y="12"/>
                </a:cxn>
                <a:cxn ang="0">
                  <a:pos x="40" y="96"/>
                </a:cxn>
                <a:cxn ang="0">
                  <a:pos x="42" y="107"/>
                </a:cxn>
                <a:cxn ang="0">
                  <a:pos x="51" y="110"/>
                </a:cxn>
                <a:cxn ang="0">
                  <a:pos x="48" y="121"/>
                </a:cxn>
                <a:cxn ang="0">
                  <a:pos x="34" y="130"/>
                </a:cxn>
                <a:cxn ang="0">
                  <a:pos x="23" y="121"/>
                </a:cxn>
                <a:cxn ang="0">
                  <a:pos x="23" y="119"/>
                </a:cxn>
                <a:cxn ang="0">
                  <a:pos x="22" y="116"/>
                </a:cxn>
                <a:cxn ang="0">
                  <a:pos x="22" y="107"/>
                </a:cxn>
                <a:cxn ang="0">
                  <a:pos x="11" y="99"/>
                </a:cxn>
                <a:cxn ang="0">
                  <a:pos x="3" y="95"/>
                </a:cxn>
                <a:cxn ang="0">
                  <a:pos x="0" y="87"/>
                </a:cxn>
                <a:cxn ang="0">
                  <a:pos x="14" y="67"/>
                </a:cxn>
                <a:cxn ang="0">
                  <a:pos x="20" y="19"/>
                </a:cxn>
                <a:cxn ang="0">
                  <a:pos x="25" y="7"/>
                </a:cxn>
                <a:cxn ang="0">
                  <a:pos x="33" y="3"/>
                </a:cxn>
                <a:cxn ang="0">
                  <a:pos x="45" y="0"/>
                </a:cxn>
                <a:cxn ang="0">
                  <a:pos x="62" y="0"/>
                </a:cxn>
                <a:cxn ang="0">
                  <a:pos x="62" y="12"/>
                </a:cxn>
              </a:cxnLst>
              <a:rect l="0" t="0" r="r" b="b"/>
              <a:pathLst>
                <a:path w="62" h="130">
                  <a:moveTo>
                    <a:pt x="62" y="12"/>
                  </a:moveTo>
                  <a:lnTo>
                    <a:pt x="40" y="96"/>
                  </a:lnTo>
                  <a:lnTo>
                    <a:pt x="42" y="107"/>
                  </a:lnTo>
                  <a:lnTo>
                    <a:pt x="51" y="110"/>
                  </a:lnTo>
                  <a:lnTo>
                    <a:pt x="48" y="121"/>
                  </a:lnTo>
                  <a:lnTo>
                    <a:pt x="34" y="130"/>
                  </a:lnTo>
                  <a:lnTo>
                    <a:pt x="23" y="121"/>
                  </a:lnTo>
                  <a:lnTo>
                    <a:pt x="23" y="119"/>
                  </a:lnTo>
                  <a:lnTo>
                    <a:pt x="22" y="116"/>
                  </a:lnTo>
                  <a:lnTo>
                    <a:pt x="22" y="107"/>
                  </a:lnTo>
                  <a:lnTo>
                    <a:pt x="11" y="99"/>
                  </a:lnTo>
                  <a:lnTo>
                    <a:pt x="3" y="95"/>
                  </a:lnTo>
                  <a:lnTo>
                    <a:pt x="0" y="87"/>
                  </a:lnTo>
                  <a:lnTo>
                    <a:pt x="14" y="67"/>
                  </a:lnTo>
                  <a:lnTo>
                    <a:pt x="20" y="19"/>
                  </a:lnTo>
                  <a:lnTo>
                    <a:pt x="25" y="7"/>
                  </a:lnTo>
                  <a:lnTo>
                    <a:pt x="33" y="3"/>
                  </a:lnTo>
                  <a:lnTo>
                    <a:pt x="45" y="0"/>
                  </a:lnTo>
                  <a:lnTo>
                    <a:pt x="62" y="0"/>
                  </a:lnTo>
                  <a:lnTo>
                    <a:pt x="62" y="12"/>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4" name="Freeform 48">
              <a:extLst>
                <a:ext uri="{FF2B5EF4-FFF2-40B4-BE49-F238E27FC236}">
                  <a16:creationId xmlns:a16="http://schemas.microsoft.com/office/drawing/2014/main" id="{60077D7A-1D8C-4335-8C95-A5128F5C2BBC}"/>
                </a:ext>
              </a:extLst>
            </p:cNvPr>
            <p:cNvSpPr>
              <a:spLocks/>
            </p:cNvSpPr>
            <p:nvPr/>
          </p:nvSpPr>
          <p:spPr bwMode="auto">
            <a:xfrm>
              <a:off x="3156" y="3251"/>
              <a:ext cx="34" cy="43"/>
            </a:xfrm>
            <a:custGeom>
              <a:avLst/>
              <a:gdLst/>
              <a:ahLst/>
              <a:cxnLst>
                <a:cxn ang="0">
                  <a:pos x="65" y="19"/>
                </a:cxn>
                <a:cxn ang="0">
                  <a:pos x="11" y="0"/>
                </a:cxn>
                <a:cxn ang="0">
                  <a:pos x="3" y="3"/>
                </a:cxn>
                <a:cxn ang="0">
                  <a:pos x="0" y="72"/>
                </a:cxn>
                <a:cxn ang="0">
                  <a:pos x="9" y="88"/>
                </a:cxn>
                <a:cxn ang="0">
                  <a:pos x="20" y="80"/>
                </a:cxn>
                <a:cxn ang="0">
                  <a:pos x="28" y="77"/>
                </a:cxn>
                <a:cxn ang="0">
                  <a:pos x="37" y="77"/>
                </a:cxn>
                <a:cxn ang="0">
                  <a:pos x="45" y="74"/>
                </a:cxn>
                <a:cxn ang="0">
                  <a:pos x="45" y="63"/>
                </a:cxn>
                <a:cxn ang="0">
                  <a:pos x="46" y="53"/>
                </a:cxn>
                <a:cxn ang="0">
                  <a:pos x="66" y="33"/>
                </a:cxn>
                <a:cxn ang="0">
                  <a:pos x="68" y="30"/>
                </a:cxn>
                <a:cxn ang="0">
                  <a:pos x="65" y="19"/>
                </a:cxn>
              </a:cxnLst>
              <a:rect l="0" t="0" r="r" b="b"/>
              <a:pathLst>
                <a:path w="68" h="88">
                  <a:moveTo>
                    <a:pt x="65" y="19"/>
                  </a:moveTo>
                  <a:lnTo>
                    <a:pt x="11" y="0"/>
                  </a:lnTo>
                  <a:lnTo>
                    <a:pt x="3" y="3"/>
                  </a:lnTo>
                  <a:lnTo>
                    <a:pt x="0" y="72"/>
                  </a:lnTo>
                  <a:lnTo>
                    <a:pt x="9" y="88"/>
                  </a:lnTo>
                  <a:lnTo>
                    <a:pt x="20" y="80"/>
                  </a:lnTo>
                  <a:lnTo>
                    <a:pt x="28" y="77"/>
                  </a:lnTo>
                  <a:lnTo>
                    <a:pt x="37" y="77"/>
                  </a:lnTo>
                  <a:lnTo>
                    <a:pt x="45" y="74"/>
                  </a:lnTo>
                  <a:lnTo>
                    <a:pt x="45" y="63"/>
                  </a:lnTo>
                  <a:lnTo>
                    <a:pt x="46" y="53"/>
                  </a:lnTo>
                  <a:lnTo>
                    <a:pt x="66" y="33"/>
                  </a:lnTo>
                  <a:lnTo>
                    <a:pt x="68" y="30"/>
                  </a:lnTo>
                  <a:lnTo>
                    <a:pt x="65" y="19"/>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5" name="Freeform 49">
              <a:extLst>
                <a:ext uri="{FF2B5EF4-FFF2-40B4-BE49-F238E27FC236}">
                  <a16:creationId xmlns:a16="http://schemas.microsoft.com/office/drawing/2014/main" id="{D49539C1-FCEC-4FFA-B032-04591B60A23C}"/>
                </a:ext>
              </a:extLst>
            </p:cNvPr>
            <p:cNvSpPr>
              <a:spLocks/>
            </p:cNvSpPr>
            <p:nvPr/>
          </p:nvSpPr>
          <p:spPr bwMode="auto">
            <a:xfrm>
              <a:off x="3114" y="3199"/>
              <a:ext cx="34" cy="37"/>
            </a:xfrm>
            <a:custGeom>
              <a:avLst/>
              <a:gdLst/>
              <a:ahLst/>
              <a:cxnLst>
                <a:cxn ang="0">
                  <a:pos x="66" y="54"/>
                </a:cxn>
                <a:cxn ang="0">
                  <a:pos x="52" y="75"/>
                </a:cxn>
                <a:cxn ang="0">
                  <a:pos x="24" y="63"/>
                </a:cxn>
                <a:cxn ang="0">
                  <a:pos x="0" y="0"/>
                </a:cxn>
                <a:cxn ang="0">
                  <a:pos x="55" y="8"/>
                </a:cxn>
                <a:cxn ang="0">
                  <a:pos x="69" y="25"/>
                </a:cxn>
                <a:cxn ang="0">
                  <a:pos x="66" y="54"/>
                </a:cxn>
              </a:cxnLst>
              <a:rect l="0" t="0" r="r" b="b"/>
              <a:pathLst>
                <a:path w="69" h="75">
                  <a:moveTo>
                    <a:pt x="66" y="54"/>
                  </a:moveTo>
                  <a:lnTo>
                    <a:pt x="52" y="75"/>
                  </a:lnTo>
                  <a:lnTo>
                    <a:pt x="24" y="63"/>
                  </a:lnTo>
                  <a:lnTo>
                    <a:pt x="0" y="0"/>
                  </a:lnTo>
                  <a:lnTo>
                    <a:pt x="55" y="8"/>
                  </a:lnTo>
                  <a:lnTo>
                    <a:pt x="69" y="25"/>
                  </a:lnTo>
                  <a:lnTo>
                    <a:pt x="66" y="54"/>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6" name="Freeform 50">
              <a:extLst>
                <a:ext uri="{FF2B5EF4-FFF2-40B4-BE49-F238E27FC236}">
                  <a16:creationId xmlns:a16="http://schemas.microsoft.com/office/drawing/2014/main" id="{DCBB021E-E7B6-42F5-8594-675B766B7FE1}"/>
                </a:ext>
              </a:extLst>
            </p:cNvPr>
            <p:cNvSpPr>
              <a:spLocks/>
            </p:cNvSpPr>
            <p:nvPr/>
          </p:nvSpPr>
          <p:spPr bwMode="auto">
            <a:xfrm>
              <a:off x="3031" y="3268"/>
              <a:ext cx="67" cy="92"/>
            </a:xfrm>
            <a:custGeom>
              <a:avLst/>
              <a:gdLst/>
              <a:ahLst/>
              <a:cxnLst>
                <a:cxn ang="0">
                  <a:pos x="134" y="52"/>
                </a:cxn>
                <a:cxn ang="0">
                  <a:pos x="81" y="104"/>
                </a:cxn>
                <a:cxn ang="0">
                  <a:pos x="42" y="144"/>
                </a:cxn>
                <a:cxn ang="0">
                  <a:pos x="0" y="186"/>
                </a:cxn>
                <a:cxn ang="0">
                  <a:pos x="5" y="172"/>
                </a:cxn>
                <a:cxn ang="0">
                  <a:pos x="46" y="123"/>
                </a:cxn>
                <a:cxn ang="0">
                  <a:pos x="88" y="72"/>
                </a:cxn>
                <a:cxn ang="0">
                  <a:pos x="111" y="31"/>
                </a:cxn>
                <a:cxn ang="0">
                  <a:pos x="114" y="31"/>
                </a:cxn>
                <a:cxn ang="0">
                  <a:pos x="118" y="0"/>
                </a:cxn>
                <a:cxn ang="0">
                  <a:pos x="134" y="52"/>
                </a:cxn>
              </a:cxnLst>
              <a:rect l="0" t="0" r="r" b="b"/>
              <a:pathLst>
                <a:path w="134" h="186">
                  <a:moveTo>
                    <a:pt x="134" y="52"/>
                  </a:moveTo>
                  <a:lnTo>
                    <a:pt x="81" y="104"/>
                  </a:lnTo>
                  <a:lnTo>
                    <a:pt x="42" y="144"/>
                  </a:lnTo>
                  <a:lnTo>
                    <a:pt x="0" y="186"/>
                  </a:lnTo>
                  <a:lnTo>
                    <a:pt x="5" y="172"/>
                  </a:lnTo>
                  <a:lnTo>
                    <a:pt x="46" y="123"/>
                  </a:lnTo>
                  <a:lnTo>
                    <a:pt x="88" y="72"/>
                  </a:lnTo>
                  <a:lnTo>
                    <a:pt x="111" y="31"/>
                  </a:lnTo>
                  <a:lnTo>
                    <a:pt x="114" y="31"/>
                  </a:lnTo>
                  <a:lnTo>
                    <a:pt x="118" y="0"/>
                  </a:lnTo>
                  <a:lnTo>
                    <a:pt x="134" y="52"/>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7" name="Freeform 51">
              <a:extLst>
                <a:ext uri="{FF2B5EF4-FFF2-40B4-BE49-F238E27FC236}">
                  <a16:creationId xmlns:a16="http://schemas.microsoft.com/office/drawing/2014/main" id="{317A1FA2-1F4D-4EFF-BF95-5FFED17E6ECC}"/>
                </a:ext>
              </a:extLst>
            </p:cNvPr>
            <p:cNvSpPr>
              <a:spLocks/>
            </p:cNvSpPr>
            <p:nvPr/>
          </p:nvSpPr>
          <p:spPr bwMode="auto">
            <a:xfrm>
              <a:off x="3221" y="3256"/>
              <a:ext cx="26" cy="51"/>
            </a:xfrm>
            <a:custGeom>
              <a:avLst/>
              <a:gdLst/>
              <a:ahLst/>
              <a:cxnLst>
                <a:cxn ang="0">
                  <a:pos x="35" y="19"/>
                </a:cxn>
                <a:cxn ang="0">
                  <a:pos x="50" y="89"/>
                </a:cxn>
                <a:cxn ang="0">
                  <a:pos x="35" y="94"/>
                </a:cxn>
                <a:cxn ang="0">
                  <a:pos x="30" y="101"/>
                </a:cxn>
                <a:cxn ang="0">
                  <a:pos x="0" y="40"/>
                </a:cxn>
                <a:cxn ang="0">
                  <a:pos x="0" y="0"/>
                </a:cxn>
                <a:cxn ang="0">
                  <a:pos x="13" y="3"/>
                </a:cxn>
                <a:cxn ang="0">
                  <a:pos x="35" y="19"/>
                </a:cxn>
              </a:cxnLst>
              <a:rect l="0" t="0" r="r" b="b"/>
              <a:pathLst>
                <a:path w="50" h="101">
                  <a:moveTo>
                    <a:pt x="35" y="19"/>
                  </a:moveTo>
                  <a:lnTo>
                    <a:pt x="50" y="89"/>
                  </a:lnTo>
                  <a:lnTo>
                    <a:pt x="35" y="94"/>
                  </a:lnTo>
                  <a:lnTo>
                    <a:pt x="30" y="101"/>
                  </a:lnTo>
                  <a:lnTo>
                    <a:pt x="0" y="40"/>
                  </a:lnTo>
                  <a:lnTo>
                    <a:pt x="0" y="0"/>
                  </a:lnTo>
                  <a:lnTo>
                    <a:pt x="13" y="3"/>
                  </a:lnTo>
                  <a:lnTo>
                    <a:pt x="35" y="19"/>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8" name="Freeform 52">
              <a:extLst>
                <a:ext uri="{FF2B5EF4-FFF2-40B4-BE49-F238E27FC236}">
                  <a16:creationId xmlns:a16="http://schemas.microsoft.com/office/drawing/2014/main" id="{36166D4A-9105-40A1-B179-0BC19BDFFB29}"/>
                </a:ext>
              </a:extLst>
            </p:cNvPr>
            <p:cNvSpPr>
              <a:spLocks/>
            </p:cNvSpPr>
            <p:nvPr/>
          </p:nvSpPr>
          <p:spPr bwMode="auto">
            <a:xfrm>
              <a:off x="3194" y="3269"/>
              <a:ext cx="22" cy="60"/>
            </a:xfrm>
            <a:custGeom>
              <a:avLst/>
              <a:gdLst/>
              <a:ahLst/>
              <a:cxnLst>
                <a:cxn ang="0">
                  <a:pos x="40" y="0"/>
                </a:cxn>
                <a:cxn ang="0">
                  <a:pos x="43" y="46"/>
                </a:cxn>
                <a:cxn ang="0">
                  <a:pos x="21" y="75"/>
                </a:cxn>
                <a:cxn ang="0">
                  <a:pos x="6" y="115"/>
                </a:cxn>
                <a:cxn ang="0">
                  <a:pos x="0" y="120"/>
                </a:cxn>
                <a:cxn ang="0">
                  <a:pos x="21" y="40"/>
                </a:cxn>
                <a:cxn ang="0">
                  <a:pos x="40" y="0"/>
                </a:cxn>
              </a:cxnLst>
              <a:rect l="0" t="0" r="r" b="b"/>
              <a:pathLst>
                <a:path w="43" h="120">
                  <a:moveTo>
                    <a:pt x="40" y="0"/>
                  </a:moveTo>
                  <a:lnTo>
                    <a:pt x="43" y="46"/>
                  </a:lnTo>
                  <a:lnTo>
                    <a:pt x="21" y="75"/>
                  </a:lnTo>
                  <a:lnTo>
                    <a:pt x="6" y="115"/>
                  </a:lnTo>
                  <a:lnTo>
                    <a:pt x="0" y="120"/>
                  </a:lnTo>
                  <a:lnTo>
                    <a:pt x="21" y="40"/>
                  </a:lnTo>
                  <a:lnTo>
                    <a:pt x="40" y="0"/>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59" name="Freeform 53">
              <a:extLst>
                <a:ext uri="{FF2B5EF4-FFF2-40B4-BE49-F238E27FC236}">
                  <a16:creationId xmlns:a16="http://schemas.microsoft.com/office/drawing/2014/main" id="{466E65BC-70CC-4F4C-99CF-5EBED4ED425E}"/>
                </a:ext>
              </a:extLst>
            </p:cNvPr>
            <p:cNvSpPr>
              <a:spLocks/>
            </p:cNvSpPr>
            <p:nvPr/>
          </p:nvSpPr>
          <p:spPr bwMode="auto">
            <a:xfrm>
              <a:off x="3191" y="3228"/>
              <a:ext cx="23" cy="27"/>
            </a:xfrm>
            <a:custGeom>
              <a:avLst/>
              <a:gdLst/>
              <a:ahLst/>
              <a:cxnLst>
                <a:cxn ang="0">
                  <a:pos x="48" y="54"/>
                </a:cxn>
                <a:cxn ang="0">
                  <a:pos x="9" y="28"/>
                </a:cxn>
                <a:cxn ang="0">
                  <a:pos x="0" y="34"/>
                </a:cxn>
                <a:cxn ang="0">
                  <a:pos x="8" y="7"/>
                </a:cxn>
                <a:cxn ang="0">
                  <a:pos x="14" y="0"/>
                </a:cxn>
                <a:cxn ang="0">
                  <a:pos x="17" y="5"/>
                </a:cxn>
                <a:cxn ang="0">
                  <a:pos x="25" y="10"/>
                </a:cxn>
                <a:cxn ang="0">
                  <a:pos x="28" y="14"/>
                </a:cxn>
                <a:cxn ang="0">
                  <a:pos x="34" y="19"/>
                </a:cxn>
                <a:cxn ang="0">
                  <a:pos x="48" y="31"/>
                </a:cxn>
                <a:cxn ang="0">
                  <a:pos x="48" y="54"/>
                </a:cxn>
              </a:cxnLst>
              <a:rect l="0" t="0" r="r" b="b"/>
              <a:pathLst>
                <a:path w="48" h="54">
                  <a:moveTo>
                    <a:pt x="48" y="54"/>
                  </a:moveTo>
                  <a:lnTo>
                    <a:pt x="9" y="28"/>
                  </a:lnTo>
                  <a:lnTo>
                    <a:pt x="0" y="34"/>
                  </a:lnTo>
                  <a:lnTo>
                    <a:pt x="8" y="7"/>
                  </a:lnTo>
                  <a:lnTo>
                    <a:pt x="14" y="0"/>
                  </a:lnTo>
                  <a:lnTo>
                    <a:pt x="17" y="5"/>
                  </a:lnTo>
                  <a:lnTo>
                    <a:pt x="25" y="10"/>
                  </a:lnTo>
                  <a:lnTo>
                    <a:pt x="28" y="14"/>
                  </a:lnTo>
                  <a:lnTo>
                    <a:pt x="34" y="19"/>
                  </a:lnTo>
                  <a:lnTo>
                    <a:pt x="48" y="31"/>
                  </a:lnTo>
                  <a:lnTo>
                    <a:pt x="48" y="54"/>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60" name="Freeform 54">
              <a:extLst>
                <a:ext uri="{FF2B5EF4-FFF2-40B4-BE49-F238E27FC236}">
                  <a16:creationId xmlns:a16="http://schemas.microsoft.com/office/drawing/2014/main" id="{DF13DF17-8974-4091-9CFA-E28DC1D8AA17}"/>
                </a:ext>
              </a:extLst>
            </p:cNvPr>
            <p:cNvSpPr>
              <a:spLocks/>
            </p:cNvSpPr>
            <p:nvPr/>
          </p:nvSpPr>
          <p:spPr bwMode="auto">
            <a:xfrm>
              <a:off x="3207" y="3307"/>
              <a:ext cx="22" cy="10"/>
            </a:xfrm>
            <a:custGeom>
              <a:avLst/>
              <a:gdLst/>
              <a:ahLst/>
              <a:cxnLst>
                <a:cxn ang="0">
                  <a:pos x="45" y="22"/>
                </a:cxn>
                <a:cxn ang="0">
                  <a:pos x="34" y="0"/>
                </a:cxn>
                <a:cxn ang="0">
                  <a:pos x="0" y="22"/>
                </a:cxn>
                <a:cxn ang="0">
                  <a:pos x="45" y="22"/>
                </a:cxn>
              </a:cxnLst>
              <a:rect l="0" t="0" r="r" b="b"/>
              <a:pathLst>
                <a:path w="45" h="22">
                  <a:moveTo>
                    <a:pt x="45" y="22"/>
                  </a:moveTo>
                  <a:lnTo>
                    <a:pt x="34" y="0"/>
                  </a:lnTo>
                  <a:lnTo>
                    <a:pt x="0" y="22"/>
                  </a:lnTo>
                  <a:lnTo>
                    <a:pt x="45" y="22"/>
                  </a:lnTo>
                  <a:close/>
                </a:path>
              </a:pathLst>
            </a:custGeom>
            <a:solidFill>
              <a:schemeClr val="accent1">
                <a:lumMod val="60000"/>
                <a:lumOff val="4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61" name="Freeform 55">
              <a:extLst>
                <a:ext uri="{FF2B5EF4-FFF2-40B4-BE49-F238E27FC236}">
                  <a16:creationId xmlns:a16="http://schemas.microsoft.com/office/drawing/2014/main" id="{76F27BEB-0D4A-4278-80B7-33677AE66E69}"/>
                </a:ext>
              </a:extLst>
            </p:cNvPr>
            <p:cNvSpPr>
              <a:spLocks/>
            </p:cNvSpPr>
            <p:nvPr/>
          </p:nvSpPr>
          <p:spPr bwMode="auto">
            <a:xfrm>
              <a:off x="2669" y="3588"/>
              <a:ext cx="12" cy="5"/>
            </a:xfrm>
            <a:custGeom>
              <a:avLst/>
              <a:gdLst/>
              <a:ahLst/>
              <a:cxnLst>
                <a:cxn ang="0">
                  <a:pos x="22" y="5"/>
                </a:cxn>
                <a:cxn ang="0">
                  <a:pos x="2" y="9"/>
                </a:cxn>
                <a:cxn ang="0">
                  <a:pos x="2" y="8"/>
                </a:cxn>
                <a:cxn ang="0">
                  <a:pos x="0" y="5"/>
                </a:cxn>
                <a:cxn ang="0">
                  <a:pos x="3" y="2"/>
                </a:cxn>
                <a:cxn ang="0">
                  <a:pos x="11" y="2"/>
                </a:cxn>
                <a:cxn ang="0">
                  <a:pos x="16" y="0"/>
                </a:cxn>
                <a:cxn ang="0">
                  <a:pos x="20" y="0"/>
                </a:cxn>
                <a:cxn ang="0">
                  <a:pos x="25" y="2"/>
                </a:cxn>
                <a:cxn ang="0">
                  <a:pos x="22" y="5"/>
                </a:cxn>
              </a:cxnLst>
              <a:rect l="0" t="0" r="r" b="b"/>
              <a:pathLst>
                <a:path w="25" h="9">
                  <a:moveTo>
                    <a:pt x="22" y="5"/>
                  </a:moveTo>
                  <a:lnTo>
                    <a:pt x="2" y="9"/>
                  </a:lnTo>
                  <a:lnTo>
                    <a:pt x="2" y="8"/>
                  </a:lnTo>
                  <a:lnTo>
                    <a:pt x="0" y="5"/>
                  </a:lnTo>
                  <a:lnTo>
                    <a:pt x="3" y="2"/>
                  </a:lnTo>
                  <a:lnTo>
                    <a:pt x="11" y="2"/>
                  </a:lnTo>
                  <a:lnTo>
                    <a:pt x="16" y="0"/>
                  </a:lnTo>
                  <a:lnTo>
                    <a:pt x="20" y="0"/>
                  </a:lnTo>
                  <a:lnTo>
                    <a:pt x="25" y="2"/>
                  </a:lnTo>
                  <a:lnTo>
                    <a:pt x="22" y="5"/>
                  </a:lnTo>
                  <a:close/>
                </a:path>
              </a:pathLst>
            </a:custGeom>
            <a:solidFill>
              <a:srgbClr val="FF0000"/>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62" name="Freeform 56">
              <a:extLst>
                <a:ext uri="{FF2B5EF4-FFF2-40B4-BE49-F238E27FC236}">
                  <a16:creationId xmlns:a16="http://schemas.microsoft.com/office/drawing/2014/main" id="{829DC311-13D5-40F2-97AB-0DCEAE34FAEE}"/>
                </a:ext>
              </a:extLst>
            </p:cNvPr>
            <p:cNvSpPr>
              <a:spLocks/>
            </p:cNvSpPr>
            <p:nvPr/>
          </p:nvSpPr>
          <p:spPr bwMode="auto">
            <a:xfrm>
              <a:off x="2635" y="3158"/>
              <a:ext cx="138" cy="139"/>
            </a:xfrm>
            <a:custGeom>
              <a:avLst/>
              <a:gdLst/>
              <a:ahLst/>
              <a:cxnLst>
                <a:cxn ang="0">
                  <a:pos x="187" y="204"/>
                </a:cxn>
                <a:cxn ang="0">
                  <a:pos x="198" y="251"/>
                </a:cxn>
                <a:cxn ang="0">
                  <a:pos x="159" y="245"/>
                </a:cxn>
                <a:cxn ang="0">
                  <a:pos x="144" y="254"/>
                </a:cxn>
                <a:cxn ang="0">
                  <a:pos x="112" y="276"/>
                </a:cxn>
                <a:cxn ang="0">
                  <a:pos x="76" y="277"/>
                </a:cxn>
                <a:cxn ang="0">
                  <a:pos x="60" y="265"/>
                </a:cxn>
                <a:cxn ang="0">
                  <a:pos x="60" y="230"/>
                </a:cxn>
                <a:cxn ang="0">
                  <a:pos x="41" y="245"/>
                </a:cxn>
                <a:cxn ang="0">
                  <a:pos x="30" y="202"/>
                </a:cxn>
                <a:cxn ang="0">
                  <a:pos x="29" y="198"/>
                </a:cxn>
                <a:cxn ang="0">
                  <a:pos x="14" y="144"/>
                </a:cxn>
                <a:cxn ang="0">
                  <a:pos x="0" y="90"/>
                </a:cxn>
                <a:cxn ang="0">
                  <a:pos x="40" y="26"/>
                </a:cxn>
                <a:cxn ang="0">
                  <a:pos x="95" y="23"/>
                </a:cxn>
                <a:cxn ang="0">
                  <a:pos x="152" y="21"/>
                </a:cxn>
                <a:cxn ang="0">
                  <a:pos x="195" y="49"/>
                </a:cxn>
                <a:cxn ang="0">
                  <a:pos x="196" y="29"/>
                </a:cxn>
                <a:cxn ang="0">
                  <a:pos x="218" y="14"/>
                </a:cxn>
                <a:cxn ang="0">
                  <a:pos x="236" y="21"/>
                </a:cxn>
                <a:cxn ang="0">
                  <a:pos x="276" y="0"/>
                </a:cxn>
                <a:cxn ang="0">
                  <a:pos x="271" y="58"/>
                </a:cxn>
                <a:cxn ang="0">
                  <a:pos x="271" y="107"/>
                </a:cxn>
                <a:cxn ang="0">
                  <a:pos x="270" y="158"/>
                </a:cxn>
                <a:cxn ang="0">
                  <a:pos x="218" y="185"/>
                </a:cxn>
                <a:cxn ang="0">
                  <a:pos x="187" y="204"/>
                </a:cxn>
              </a:cxnLst>
              <a:rect l="0" t="0" r="r" b="b"/>
              <a:pathLst>
                <a:path w="276" h="277">
                  <a:moveTo>
                    <a:pt x="187" y="204"/>
                  </a:moveTo>
                  <a:lnTo>
                    <a:pt x="198" y="251"/>
                  </a:lnTo>
                  <a:lnTo>
                    <a:pt x="159" y="245"/>
                  </a:lnTo>
                  <a:lnTo>
                    <a:pt x="144" y="254"/>
                  </a:lnTo>
                  <a:lnTo>
                    <a:pt x="112" y="276"/>
                  </a:lnTo>
                  <a:lnTo>
                    <a:pt x="76" y="277"/>
                  </a:lnTo>
                  <a:lnTo>
                    <a:pt x="60" y="265"/>
                  </a:lnTo>
                  <a:lnTo>
                    <a:pt x="60" y="230"/>
                  </a:lnTo>
                  <a:lnTo>
                    <a:pt x="41" y="245"/>
                  </a:lnTo>
                  <a:lnTo>
                    <a:pt x="30" y="202"/>
                  </a:lnTo>
                  <a:lnTo>
                    <a:pt x="29" y="198"/>
                  </a:lnTo>
                  <a:lnTo>
                    <a:pt x="14" y="144"/>
                  </a:lnTo>
                  <a:lnTo>
                    <a:pt x="0" y="90"/>
                  </a:lnTo>
                  <a:lnTo>
                    <a:pt x="40" y="26"/>
                  </a:lnTo>
                  <a:lnTo>
                    <a:pt x="95" y="23"/>
                  </a:lnTo>
                  <a:lnTo>
                    <a:pt x="152" y="21"/>
                  </a:lnTo>
                  <a:lnTo>
                    <a:pt x="195" y="49"/>
                  </a:lnTo>
                  <a:lnTo>
                    <a:pt x="196" y="29"/>
                  </a:lnTo>
                  <a:lnTo>
                    <a:pt x="218" y="14"/>
                  </a:lnTo>
                  <a:lnTo>
                    <a:pt x="236" y="21"/>
                  </a:lnTo>
                  <a:lnTo>
                    <a:pt x="276" y="0"/>
                  </a:lnTo>
                  <a:lnTo>
                    <a:pt x="271" y="58"/>
                  </a:lnTo>
                  <a:lnTo>
                    <a:pt x="271" y="107"/>
                  </a:lnTo>
                  <a:lnTo>
                    <a:pt x="270" y="158"/>
                  </a:lnTo>
                  <a:lnTo>
                    <a:pt x="218" y="185"/>
                  </a:lnTo>
                  <a:lnTo>
                    <a:pt x="187" y="204"/>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63" name="Freeform 57">
              <a:extLst>
                <a:ext uri="{FF2B5EF4-FFF2-40B4-BE49-F238E27FC236}">
                  <a16:creationId xmlns:a16="http://schemas.microsoft.com/office/drawing/2014/main" id="{758FFB80-92D2-4042-8D5B-7EF0A66AA9A9}"/>
                </a:ext>
              </a:extLst>
            </p:cNvPr>
            <p:cNvSpPr>
              <a:spLocks/>
            </p:cNvSpPr>
            <p:nvPr/>
          </p:nvSpPr>
          <p:spPr bwMode="auto">
            <a:xfrm>
              <a:off x="2947" y="2912"/>
              <a:ext cx="4" cy="2"/>
            </a:xfrm>
            <a:custGeom>
              <a:avLst/>
              <a:gdLst/>
              <a:ahLst/>
              <a:cxnLst>
                <a:cxn ang="0">
                  <a:pos x="8" y="0"/>
                </a:cxn>
                <a:cxn ang="0">
                  <a:pos x="8" y="3"/>
                </a:cxn>
                <a:cxn ang="0">
                  <a:pos x="6" y="4"/>
                </a:cxn>
                <a:cxn ang="0">
                  <a:pos x="5" y="3"/>
                </a:cxn>
                <a:cxn ang="0">
                  <a:pos x="0" y="1"/>
                </a:cxn>
                <a:cxn ang="0">
                  <a:pos x="5" y="0"/>
                </a:cxn>
                <a:cxn ang="0">
                  <a:pos x="8" y="0"/>
                </a:cxn>
              </a:cxnLst>
              <a:rect l="0" t="0" r="r" b="b"/>
              <a:pathLst>
                <a:path w="8" h="4">
                  <a:moveTo>
                    <a:pt x="8" y="0"/>
                  </a:moveTo>
                  <a:lnTo>
                    <a:pt x="8" y="3"/>
                  </a:lnTo>
                  <a:lnTo>
                    <a:pt x="6" y="4"/>
                  </a:lnTo>
                  <a:lnTo>
                    <a:pt x="5" y="3"/>
                  </a:lnTo>
                  <a:lnTo>
                    <a:pt x="0" y="1"/>
                  </a:lnTo>
                  <a:lnTo>
                    <a:pt x="5" y="0"/>
                  </a:lnTo>
                  <a:lnTo>
                    <a:pt x="8" y="0"/>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65" name="Freeform 59">
              <a:extLst>
                <a:ext uri="{FF2B5EF4-FFF2-40B4-BE49-F238E27FC236}">
                  <a16:creationId xmlns:a16="http://schemas.microsoft.com/office/drawing/2014/main" id="{E93C2505-D5DE-4763-B10A-658EC303260D}"/>
                </a:ext>
              </a:extLst>
            </p:cNvPr>
            <p:cNvSpPr>
              <a:spLocks/>
            </p:cNvSpPr>
            <p:nvPr/>
          </p:nvSpPr>
          <p:spPr bwMode="auto">
            <a:xfrm>
              <a:off x="2575" y="2909"/>
              <a:ext cx="198" cy="273"/>
            </a:xfrm>
            <a:custGeom>
              <a:avLst/>
              <a:gdLst/>
              <a:ahLst/>
              <a:cxnLst>
                <a:cxn ang="0">
                  <a:pos x="251" y="139"/>
                </a:cxn>
                <a:cxn ang="0">
                  <a:pos x="237" y="121"/>
                </a:cxn>
                <a:cxn ang="0">
                  <a:pos x="211" y="93"/>
                </a:cxn>
                <a:cxn ang="0">
                  <a:pos x="182" y="105"/>
                </a:cxn>
                <a:cxn ang="0">
                  <a:pos x="150" y="70"/>
                </a:cxn>
                <a:cxn ang="0">
                  <a:pos x="145" y="42"/>
                </a:cxn>
                <a:cxn ang="0">
                  <a:pos x="108" y="0"/>
                </a:cxn>
                <a:cxn ang="0">
                  <a:pos x="82" y="1"/>
                </a:cxn>
                <a:cxn ang="0">
                  <a:pos x="84" y="76"/>
                </a:cxn>
                <a:cxn ang="0">
                  <a:pos x="62" y="65"/>
                </a:cxn>
                <a:cxn ang="0">
                  <a:pos x="56" y="53"/>
                </a:cxn>
                <a:cxn ang="0">
                  <a:pos x="24" y="98"/>
                </a:cxn>
                <a:cxn ang="0">
                  <a:pos x="0" y="131"/>
                </a:cxn>
                <a:cxn ang="0">
                  <a:pos x="16" y="139"/>
                </a:cxn>
                <a:cxn ang="0">
                  <a:pos x="19" y="177"/>
                </a:cxn>
                <a:cxn ang="0">
                  <a:pos x="59" y="180"/>
                </a:cxn>
                <a:cxn ang="0">
                  <a:pos x="55" y="246"/>
                </a:cxn>
                <a:cxn ang="0">
                  <a:pos x="50" y="312"/>
                </a:cxn>
                <a:cxn ang="0">
                  <a:pos x="102" y="274"/>
                </a:cxn>
                <a:cxn ang="0">
                  <a:pos x="133" y="288"/>
                </a:cxn>
                <a:cxn ang="0">
                  <a:pos x="159" y="276"/>
                </a:cxn>
                <a:cxn ang="0">
                  <a:pos x="187" y="259"/>
                </a:cxn>
                <a:cxn ang="0">
                  <a:pos x="245" y="314"/>
                </a:cxn>
                <a:cxn ang="0">
                  <a:pos x="248" y="361"/>
                </a:cxn>
                <a:cxn ang="0">
                  <a:pos x="285" y="429"/>
                </a:cxn>
                <a:cxn ang="0">
                  <a:pos x="293" y="484"/>
                </a:cxn>
                <a:cxn ang="0">
                  <a:pos x="273" y="519"/>
                </a:cxn>
                <a:cxn ang="0">
                  <a:pos x="316" y="547"/>
                </a:cxn>
                <a:cxn ang="0">
                  <a:pos x="317" y="527"/>
                </a:cxn>
                <a:cxn ang="0">
                  <a:pos x="339" y="512"/>
                </a:cxn>
                <a:cxn ang="0">
                  <a:pos x="357" y="519"/>
                </a:cxn>
                <a:cxn ang="0">
                  <a:pos x="397" y="498"/>
                </a:cxn>
                <a:cxn ang="0">
                  <a:pos x="395" y="446"/>
                </a:cxn>
                <a:cxn ang="0">
                  <a:pos x="383" y="423"/>
                </a:cxn>
                <a:cxn ang="0">
                  <a:pos x="386" y="409"/>
                </a:cxn>
                <a:cxn ang="0">
                  <a:pos x="345" y="369"/>
                </a:cxn>
                <a:cxn ang="0">
                  <a:pos x="326" y="331"/>
                </a:cxn>
                <a:cxn ang="0">
                  <a:pos x="299" y="288"/>
                </a:cxn>
                <a:cxn ang="0">
                  <a:pos x="271" y="245"/>
                </a:cxn>
                <a:cxn ang="0">
                  <a:pos x="210" y="193"/>
                </a:cxn>
                <a:cxn ang="0">
                  <a:pos x="222" y="174"/>
                </a:cxn>
                <a:cxn ang="0">
                  <a:pos x="254" y="164"/>
                </a:cxn>
                <a:cxn ang="0">
                  <a:pos x="251" y="139"/>
                </a:cxn>
              </a:cxnLst>
              <a:rect l="0" t="0" r="r" b="b"/>
              <a:pathLst>
                <a:path w="397" h="547">
                  <a:moveTo>
                    <a:pt x="251" y="139"/>
                  </a:moveTo>
                  <a:lnTo>
                    <a:pt x="237" y="121"/>
                  </a:lnTo>
                  <a:lnTo>
                    <a:pt x="211" y="93"/>
                  </a:lnTo>
                  <a:lnTo>
                    <a:pt x="182" y="105"/>
                  </a:lnTo>
                  <a:lnTo>
                    <a:pt x="150" y="70"/>
                  </a:lnTo>
                  <a:lnTo>
                    <a:pt x="145" y="42"/>
                  </a:lnTo>
                  <a:lnTo>
                    <a:pt x="108" y="0"/>
                  </a:lnTo>
                  <a:lnTo>
                    <a:pt x="82" y="1"/>
                  </a:lnTo>
                  <a:lnTo>
                    <a:pt x="84" y="76"/>
                  </a:lnTo>
                  <a:lnTo>
                    <a:pt x="62" y="65"/>
                  </a:lnTo>
                  <a:lnTo>
                    <a:pt x="56" y="53"/>
                  </a:lnTo>
                  <a:lnTo>
                    <a:pt x="24" y="98"/>
                  </a:lnTo>
                  <a:lnTo>
                    <a:pt x="0" y="131"/>
                  </a:lnTo>
                  <a:lnTo>
                    <a:pt x="16" y="139"/>
                  </a:lnTo>
                  <a:lnTo>
                    <a:pt x="19" y="177"/>
                  </a:lnTo>
                  <a:lnTo>
                    <a:pt x="59" y="180"/>
                  </a:lnTo>
                  <a:lnTo>
                    <a:pt x="55" y="246"/>
                  </a:lnTo>
                  <a:lnTo>
                    <a:pt x="50" y="312"/>
                  </a:lnTo>
                  <a:lnTo>
                    <a:pt x="102" y="274"/>
                  </a:lnTo>
                  <a:lnTo>
                    <a:pt x="133" y="288"/>
                  </a:lnTo>
                  <a:lnTo>
                    <a:pt x="159" y="276"/>
                  </a:lnTo>
                  <a:lnTo>
                    <a:pt x="187" y="259"/>
                  </a:lnTo>
                  <a:lnTo>
                    <a:pt x="245" y="314"/>
                  </a:lnTo>
                  <a:lnTo>
                    <a:pt x="248" y="361"/>
                  </a:lnTo>
                  <a:lnTo>
                    <a:pt x="285" y="429"/>
                  </a:lnTo>
                  <a:lnTo>
                    <a:pt x="293" y="484"/>
                  </a:lnTo>
                  <a:lnTo>
                    <a:pt x="273" y="519"/>
                  </a:lnTo>
                  <a:lnTo>
                    <a:pt x="316" y="547"/>
                  </a:lnTo>
                  <a:lnTo>
                    <a:pt x="317" y="527"/>
                  </a:lnTo>
                  <a:lnTo>
                    <a:pt x="339" y="512"/>
                  </a:lnTo>
                  <a:lnTo>
                    <a:pt x="357" y="519"/>
                  </a:lnTo>
                  <a:lnTo>
                    <a:pt x="397" y="498"/>
                  </a:lnTo>
                  <a:lnTo>
                    <a:pt x="395" y="446"/>
                  </a:lnTo>
                  <a:lnTo>
                    <a:pt x="383" y="423"/>
                  </a:lnTo>
                  <a:lnTo>
                    <a:pt x="386" y="409"/>
                  </a:lnTo>
                  <a:lnTo>
                    <a:pt x="345" y="369"/>
                  </a:lnTo>
                  <a:lnTo>
                    <a:pt x="326" y="331"/>
                  </a:lnTo>
                  <a:lnTo>
                    <a:pt x="299" y="288"/>
                  </a:lnTo>
                  <a:lnTo>
                    <a:pt x="271" y="245"/>
                  </a:lnTo>
                  <a:lnTo>
                    <a:pt x="210" y="193"/>
                  </a:lnTo>
                  <a:lnTo>
                    <a:pt x="222" y="174"/>
                  </a:lnTo>
                  <a:lnTo>
                    <a:pt x="254" y="164"/>
                  </a:lnTo>
                  <a:lnTo>
                    <a:pt x="251" y="139"/>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66" name="Freeform 60">
              <a:extLst>
                <a:ext uri="{FF2B5EF4-FFF2-40B4-BE49-F238E27FC236}">
                  <a16:creationId xmlns:a16="http://schemas.microsoft.com/office/drawing/2014/main" id="{7BFF57BA-4DC5-4A0C-8A74-C2B25BB7208D}"/>
                </a:ext>
              </a:extLst>
            </p:cNvPr>
            <p:cNvSpPr>
              <a:spLocks/>
            </p:cNvSpPr>
            <p:nvPr/>
          </p:nvSpPr>
          <p:spPr bwMode="auto">
            <a:xfrm>
              <a:off x="2365" y="2709"/>
              <a:ext cx="238" cy="596"/>
            </a:xfrm>
            <a:custGeom>
              <a:avLst/>
              <a:gdLst/>
              <a:ahLst/>
              <a:cxnLst>
                <a:cxn ang="0">
                  <a:pos x="289" y="294"/>
                </a:cxn>
                <a:cxn ang="0">
                  <a:pos x="292" y="241"/>
                </a:cxn>
                <a:cxn ang="0">
                  <a:pos x="341" y="165"/>
                </a:cxn>
                <a:cxn ang="0">
                  <a:pos x="341" y="61"/>
                </a:cxn>
                <a:cxn ang="0">
                  <a:pos x="286" y="0"/>
                </a:cxn>
                <a:cxn ang="0">
                  <a:pos x="261" y="52"/>
                </a:cxn>
                <a:cxn ang="0">
                  <a:pos x="256" y="92"/>
                </a:cxn>
                <a:cxn ang="0">
                  <a:pos x="155" y="138"/>
                </a:cxn>
                <a:cxn ang="0">
                  <a:pos x="135" y="221"/>
                </a:cxn>
                <a:cxn ang="0">
                  <a:pos x="63" y="300"/>
                </a:cxn>
                <a:cxn ang="0">
                  <a:pos x="43" y="425"/>
                </a:cxn>
                <a:cxn ang="0">
                  <a:pos x="22" y="425"/>
                </a:cxn>
                <a:cxn ang="0">
                  <a:pos x="0" y="477"/>
                </a:cxn>
                <a:cxn ang="0">
                  <a:pos x="34" y="547"/>
                </a:cxn>
                <a:cxn ang="0">
                  <a:pos x="49" y="563"/>
                </a:cxn>
                <a:cxn ang="0">
                  <a:pos x="77" y="563"/>
                </a:cxn>
                <a:cxn ang="0">
                  <a:pos x="68" y="587"/>
                </a:cxn>
                <a:cxn ang="0">
                  <a:pos x="98" y="599"/>
                </a:cxn>
                <a:cxn ang="0">
                  <a:pos x="125" y="701"/>
                </a:cxn>
                <a:cxn ang="0">
                  <a:pos x="106" y="809"/>
                </a:cxn>
                <a:cxn ang="0">
                  <a:pos x="135" y="813"/>
                </a:cxn>
                <a:cxn ang="0">
                  <a:pos x="155" y="819"/>
                </a:cxn>
                <a:cxn ang="0">
                  <a:pos x="166" y="820"/>
                </a:cxn>
                <a:cxn ang="0">
                  <a:pos x="217" y="770"/>
                </a:cxn>
                <a:cxn ang="0">
                  <a:pos x="252" y="728"/>
                </a:cxn>
                <a:cxn ang="0">
                  <a:pos x="290" y="780"/>
                </a:cxn>
                <a:cxn ang="0">
                  <a:pos x="315" y="963"/>
                </a:cxn>
                <a:cxn ang="0">
                  <a:pos x="330" y="993"/>
                </a:cxn>
                <a:cxn ang="0">
                  <a:pos x="347" y="1089"/>
                </a:cxn>
                <a:cxn ang="0">
                  <a:pos x="336" y="1191"/>
                </a:cxn>
                <a:cxn ang="0">
                  <a:pos x="371" y="1136"/>
                </a:cxn>
                <a:cxn ang="0">
                  <a:pos x="382" y="1032"/>
                </a:cxn>
                <a:cxn ang="0">
                  <a:pos x="350" y="935"/>
                </a:cxn>
                <a:cxn ang="0">
                  <a:pos x="330" y="859"/>
                </a:cxn>
                <a:cxn ang="0">
                  <a:pos x="358" y="791"/>
                </a:cxn>
                <a:cxn ang="0">
                  <a:pos x="310" y="717"/>
                </a:cxn>
                <a:cxn ang="0">
                  <a:pos x="289" y="648"/>
                </a:cxn>
                <a:cxn ang="0">
                  <a:pos x="362" y="566"/>
                </a:cxn>
                <a:cxn ang="0">
                  <a:pos x="421" y="530"/>
                </a:cxn>
                <a:cxn ang="0">
                  <a:pos x="477" y="452"/>
                </a:cxn>
                <a:cxn ang="0">
                  <a:pos x="422" y="457"/>
                </a:cxn>
                <a:cxn ang="0">
                  <a:pos x="375" y="406"/>
                </a:cxn>
                <a:cxn ang="0">
                  <a:pos x="356" y="337"/>
                </a:cxn>
                <a:cxn ang="0">
                  <a:pos x="347" y="287"/>
                </a:cxn>
              </a:cxnLst>
              <a:rect l="0" t="0" r="r" b="b"/>
              <a:pathLst>
                <a:path w="477" h="1191">
                  <a:moveTo>
                    <a:pt x="347" y="287"/>
                  </a:moveTo>
                  <a:lnTo>
                    <a:pt x="289" y="294"/>
                  </a:lnTo>
                  <a:lnTo>
                    <a:pt x="292" y="267"/>
                  </a:lnTo>
                  <a:lnTo>
                    <a:pt x="292" y="241"/>
                  </a:lnTo>
                  <a:lnTo>
                    <a:pt x="327" y="195"/>
                  </a:lnTo>
                  <a:lnTo>
                    <a:pt x="341" y="165"/>
                  </a:lnTo>
                  <a:lnTo>
                    <a:pt x="341" y="113"/>
                  </a:lnTo>
                  <a:lnTo>
                    <a:pt x="341" y="61"/>
                  </a:lnTo>
                  <a:lnTo>
                    <a:pt x="321" y="49"/>
                  </a:lnTo>
                  <a:lnTo>
                    <a:pt x="286" y="0"/>
                  </a:lnTo>
                  <a:lnTo>
                    <a:pt x="275" y="21"/>
                  </a:lnTo>
                  <a:lnTo>
                    <a:pt x="261" y="52"/>
                  </a:lnTo>
                  <a:lnTo>
                    <a:pt x="250" y="72"/>
                  </a:lnTo>
                  <a:lnTo>
                    <a:pt x="256" y="92"/>
                  </a:lnTo>
                  <a:lnTo>
                    <a:pt x="218" y="83"/>
                  </a:lnTo>
                  <a:lnTo>
                    <a:pt x="155" y="138"/>
                  </a:lnTo>
                  <a:lnTo>
                    <a:pt x="141" y="193"/>
                  </a:lnTo>
                  <a:lnTo>
                    <a:pt x="135" y="221"/>
                  </a:lnTo>
                  <a:lnTo>
                    <a:pt x="97" y="300"/>
                  </a:lnTo>
                  <a:lnTo>
                    <a:pt x="63" y="300"/>
                  </a:lnTo>
                  <a:lnTo>
                    <a:pt x="52" y="356"/>
                  </a:lnTo>
                  <a:lnTo>
                    <a:pt x="43" y="425"/>
                  </a:lnTo>
                  <a:lnTo>
                    <a:pt x="23" y="423"/>
                  </a:lnTo>
                  <a:lnTo>
                    <a:pt x="22" y="425"/>
                  </a:lnTo>
                  <a:lnTo>
                    <a:pt x="19" y="464"/>
                  </a:lnTo>
                  <a:lnTo>
                    <a:pt x="0" y="477"/>
                  </a:lnTo>
                  <a:lnTo>
                    <a:pt x="28" y="535"/>
                  </a:lnTo>
                  <a:lnTo>
                    <a:pt x="34" y="547"/>
                  </a:lnTo>
                  <a:lnTo>
                    <a:pt x="49" y="540"/>
                  </a:lnTo>
                  <a:lnTo>
                    <a:pt x="49" y="563"/>
                  </a:lnTo>
                  <a:lnTo>
                    <a:pt x="54" y="564"/>
                  </a:lnTo>
                  <a:lnTo>
                    <a:pt x="77" y="563"/>
                  </a:lnTo>
                  <a:lnTo>
                    <a:pt x="91" y="589"/>
                  </a:lnTo>
                  <a:lnTo>
                    <a:pt x="68" y="587"/>
                  </a:lnTo>
                  <a:lnTo>
                    <a:pt x="88" y="622"/>
                  </a:lnTo>
                  <a:lnTo>
                    <a:pt x="98" y="599"/>
                  </a:lnTo>
                  <a:lnTo>
                    <a:pt x="112" y="650"/>
                  </a:lnTo>
                  <a:lnTo>
                    <a:pt x="125" y="701"/>
                  </a:lnTo>
                  <a:lnTo>
                    <a:pt x="115" y="756"/>
                  </a:lnTo>
                  <a:lnTo>
                    <a:pt x="106" y="809"/>
                  </a:lnTo>
                  <a:lnTo>
                    <a:pt x="131" y="777"/>
                  </a:lnTo>
                  <a:lnTo>
                    <a:pt x="135" y="813"/>
                  </a:lnTo>
                  <a:lnTo>
                    <a:pt x="141" y="822"/>
                  </a:lnTo>
                  <a:lnTo>
                    <a:pt x="155" y="819"/>
                  </a:lnTo>
                  <a:lnTo>
                    <a:pt x="167" y="813"/>
                  </a:lnTo>
                  <a:lnTo>
                    <a:pt x="166" y="820"/>
                  </a:lnTo>
                  <a:lnTo>
                    <a:pt x="207" y="790"/>
                  </a:lnTo>
                  <a:lnTo>
                    <a:pt x="217" y="770"/>
                  </a:lnTo>
                  <a:lnTo>
                    <a:pt x="229" y="780"/>
                  </a:lnTo>
                  <a:lnTo>
                    <a:pt x="252" y="728"/>
                  </a:lnTo>
                  <a:lnTo>
                    <a:pt x="269" y="759"/>
                  </a:lnTo>
                  <a:lnTo>
                    <a:pt x="290" y="780"/>
                  </a:lnTo>
                  <a:lnTo>
                    <a:pt x="302" y="871"/>
                  </a:lnTo>
                  <a:lnTo>
                    <a:pt x="315" y="963"/>
                  </a:lnTo>
                  <a:lnTo>
                    <a:pt x="319" y="946"/>
                  </a:lnTo>
                  <a:lnTo>
                    <a:pt x="330" y="993"/>
                  </a:lnTo>
                  <a:lnTo>
                    <a:pt x="342" y="1039"/>
                  </a:lnTo>
                  <a:lnTo>
                    <a:pt x="347" y="1089"/>
                  </a:lnTo>
                  <a:lnTo>
                    <a:pt x="342" y="1141"/>
                  </a:lnTo>
                  <a:lnTo>
                    <a:pt x="336" y="1191"/>
                  </a:lnTo>
                  <a:lnTo>
                    <a:pt x="348" y="1177"/>
                  </a:lnTo>
                  <a:lnTo>
                    <a:pt x="371" y="1136"/>
                  </a:lnTo>
                  <a:lnTo>
                    <a:pt x="393" y="1095"/>
                  </a:lnTo>
                  <a:lnTo>
                    <a:pt x="382" y="1032"/>
                  </a:lnTo>
                  <a:lnTo>
                    <a:pt x="375" y="977"/>
                  </a:lnTo>
                  <a:lnTo>
                    <a:pt x="350" y="935"/>
                  </a:lnTo>
                  <a:lnTo>
                    <a:pt x="325" y="895"/>
                  </a:lnTo>
                  <a:lnTo>
                    <a:pt x="330" y="859"/>
                  </a:lnTo>
                  <a:lnTo>
                    <a:pt x="339" y="831"/>
                  </a:lnTo>
                  <a:lnTo>
                    <a:pt x="358" y="791"/>
                  </a:lnTo>
                  <a:lnTo>
                    <a:pt x="345" y="788"/>
                  </a:lnTo>
                  <a:lnTo>
                    <a:pt x="310" y="717"/>
                  </a:lnTo>
                  <a:lnTo>
                    <a:pt x="275" y="647"/>
                  </a:lnTo>
                  <a:lnTo>
                    <a:pt x="289" y="648"/>
                  </a:lnTo>
                  <a:lnTo>
                    <a:pt x="309" y="576"/>
                  </a:lnTo>
                  <a:lnTo>
                    <a:pt x="362" y="566"/>
                  </a:lnTo>
                  <a:lnTo>
                    <a:pt x="390" y="537"/>
                  </a:lnTo>
                  <a:lnTo>
                    <a:pt x="421" y="530"/>
                  </a:lnTo>
                  <a:lnTo>
                    <a:pt x="445" y="497"/>
                  </a:lnTo>
                  <a:lnTo>
                    <a:pt x="477" y="452"/>
                  </a:lnTo>
                  <a:lnTo>
                    <a:pt x="463" y="445"/>
                  </a:lnTo>
                  <a:lnTo>
                    <a:pt x="422" y="457"/>
                  </a:lnTo>
                  <a:lnTo>
                    <a:pt x="402" y="420"/>
                  </a:lnTo>
                  <a:lnTo>
                    <a:pt x="375" y="406"/>
                  </a:lnTo>
                  <a:lnTo>
                    <a:pt x="390" y="354"/>
                  </a:lnTo>
                  <a:lnTo>
                    <a:pt x="356" y="337"/>
                  </a:lnTo>
                  <a:lnTo>
                    <a:pt x="348" y="294"/>
                  </a:lnTo>
                  <a:lnTo>
                    <a:pt x="347" y="287"/>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69" name="Freeform 63">
              <a:extLst>
                <a:ext uri="{FF2B5EF4-FFF2-40B4-BE49-F238E27FC236}">
                  <a16:creationId xmlns:a16="http://schemas.microsoft.com/office/drawing/2014/main" id="{BB86F292-0344-41A3-ABB1-5CCE1AAEB0F3}"/>
                </a:ext>
              </a:extLst>
            </p:cNvPr>
            <p:cNvSpPr>
              <a:spLocks/>
            </p:cNvSpPr>
            <p:nvPr/>
          </p:nvSpPr>
          <p:spPr bwMode="auto">
            <a:xfrm>
              <a:off x="2502" y="2975"/>
              <a:ext cx="219" cy="471"/>
            </a:xfrm>
            <a:custGeom>
              <a:avLst/>
              <a:gdLst/>
              <a:ahLst/>
              <a:cxnLst>
                <a:cxn ang="0">
                  <a:pos x="95" y="672"/>
                </a:cxn>
                <a:cxn ang="0">
                  <a:pos x="135" y="557"/>
                </a:cxn>
                <a:cxn ang="0">
                  <a:pos x="141" y="454"/>
                </a:cxn>
                <a:cxn ang="0">
                  <a:pos x="184" y="502"/>
                </a:cxn>
                <a:cxn ang="0">
                  <a:pos x="279" y="537"/>
                </a:cxn>
                <a:cxn ang="0">
                  <a:pos x="281" y="511"/>
                </a:cxn>
                <a:cxn ang="0">
                  <a:pos x="307" y="393"/>
                </a:cxn>
                <a:cxn ang="0">
                  <a:pos x="419" y="388"/>
                </a:cxn>
                <a:cxn ang="0">
                  <a:pos x="431" y="298"/>
                </a:cxn>
                <a:cxn ang="0">
                  <a:pos x="391" y="183"/>
                </a:cxn>
                <a:cxn ang="0">
                  <a:pos x="305" y="145"/>
                </a:cxn>
                <a:cxn ang="0">
                  <a:pos x="248" y="143"/>
                </a:cxn>
                <a:cxn ang="0">
                  <a:pos x="201" y="115"/>
                </a:cxn>
                <a:cxn ang="0">
                  <a:pos x="165" y="46"/>
                </a:cxn>
                <a:cxn ang="0">
                  <a:pos x="146" y="0"/>
                </a:cxn>
                <a:cxn ang="0">
                  <a:pos x="87" y="36"/>
                </a:cxn>
                <a:cxn ang="0">
                  <a:pos x="14" y="118"/>
                </a:cxn>
                <a:cxn ang="0">
                  <a:pos x="35" y="187"/>
                </a:cxn>
                <a:cxn ang="0">
                  <a:pos x="83" y="261"/>
                </a:cxn>
                <a:cxn ang="0">
                  <a:pos x="55" y="329"/>
                </a:cxn>
                <a:cxn ang="0">
                  <a:pos x="75" y="405"/>
                </a:cxn>
                <a:cxn ang="0">
                  <a:pos x="107" y="502"/>
                </a:cxn>
                <a:cxn ang="0">
                  <a:pos x="96" y="606"/>
                </a:cxn>
                <a:cxn ang="0">
                  <a:pos x="66" y="670"/>
                </a:cxn>
                <a:cxn ang="0">
                  <a:pos x="49" y="785"/>
                </a:cxn>
                <a:cxn ang="0">
                  <a:pos x="57" y="812"/>
                </a:cxn>
                <a:cxn ang="0">
                  <a:pos x="60" y="778"/>
                </a:cxn>
                <a:cxn ang="0">
                  <a:pos x="112" y="847"/>
                </a:cxn>
                <a:cxn ang="0">
                  <a:pos x="149" y="902"/>
                </a:cxn>
                <a:cxn ang="0">
                  <a:pos x="192" y="914"/>
                </a:cxn>
                <a:cxn ang="0">
                  <a:pos x="230" y="940"/>
                </a:cxn>
                <a:cxn ang="0">
                  <a:pos x="224" y="876"/>
                </a:cxn>
                <a:cxn ang="0">
                  <a:pos x="161" y="830"/>
                </a:cxn>
                <a:cxn ang="0">
                  <a:pos x="135" y="718"/>
                </a:cxn>
              </a:cxnLst>
              <a:rect l="0" t="0" r="r" b="b"/>
              <a:pathLst>
                <a:path w="439" h="943">
                  <a:moveTo>
                    <a:pt x="107" y="723"/>
                  </a:moveTo>
                  <a:lnTo>
                    <a:pt x="95" y="672"/>
                  </a:lnTo>
                  <a:lnTo>
                    <a:pt x="121" y="612"/>
                  </a:lnTo>
                  <a:lnTo>
                    <a:pt x="135" y="557"/>
                  </a:lnTo>
                  <a:lnTo>
                    <a:pt x="141" y="505"/>
                  </a:lnTo>
                  <a:lnTo>
                    <a:pt x="141" y="454"/>
                  </a:lnTo>
                  <a:lnTo>
                    <a:pt x="190" y="447"/>
                  </a:lnTo>
                  <a:lnTo>
                    <a:pt x="184" y="502"/>
                  </a:lnTo>
                  <a:lnTo>
                    <a:pt x="228" y="499"/>
                  </a:lnTo>
                  <a:lnTo>
                    <a:pt x="279" y="537"/>
                  </a:lnTo>
                  <a:lnTo>
                    <a:pt x="296" y="565"/>
                  </a:lnTo>
                  <a:lnTo>
                    <a:pt x="281" y="511"/>
                  </a:lnTo>
                  <a:lnTo>
                    <a:pt x="267" y="457"/>
                  </a:lnTo>
                  <a:lnTo>
                    <a:pt x="307" y="393"/>
                  </a:lnTo>
                  <a:lnTo>
                    <a:pt x="362" y="390"/>
                  </a:lnTo>
                  <a:lnTo>
                    <a:pt x="419" y="388"/>
                  </a:lnTo>
                  <a:lnTo>
                    <a:pt x="439" y="353"/>
                  </a:lnTo>
                  <a:lnTo>
                    <a:pt x="431" y="298"/>
                  </a:lnTo>
                  <a:lnTo>
                    <a:pt x="394" y="230"/>
                  </a:lnTo>
                  <a:lnTo>
                    <a:pt x="391" y="183"/>
                  </a:lnTo>
                  <a:lnTo>
                    <a:pt x="333" y="128"/>
                  </a:lnTo>
                  <a:lnTo>
                    <a:pt x="305" y="145"/>
                  </a:lnTo>
                  <a:lnTo>
                    <a:pt x="279" y="157"/>
                  </a:lnTo>
                  <a:lnTo>
                    <a:pt x="248" y="143"/>
                  </a:lnTo>
                  <a:lnTo>
                    <a:pt x="196" y="181"/>
                  </a:lnTo>
                  <a:lnTo>
                    <a:pt x="201" y="115"/>
                  </a:lnTo>
                  <a:lnTo>
                    <a:pt x="205" y="49"/>
                  </a:lnTo>
                  <a:lnTo>
                    <a:pt x="165" y="46"/>
                  </a:lnTo>
                  <a:lnTo>
                    <a:pt x="162" y="8"/>
                  </a:lnTo>
                  <a:lnTo>
                    <a:pt x="146" y="0"/>
                  </a:lnTo>
                  <a:lnTo>
                    <a:pt x="115" y="7"/>
                  </a:lnTo>
                  <a:lnTo>
                    <a:pt x="87" y="36"/>
                  </a:lnTo>
                  <a:lnTo>
                    <a:pt x="34" y="46"/>
                  </a:lnTo>
                  <a:lnTo>
                    <a:pt x="14" y="118"/>
                  </a:lnTo>
                  <a:lnTo>
                    <a:pt x="0" y="117"/>
                  </a:lnTo>
                  <a:lnTo>
                    <a:pt x="35" y="187"/>
                  </a:lnTo>
                  <a:lnTo>
                    <a:pt x="70" y="258"/>
                  </a:lnTo>
                  <a:lnTo>
                    <a:pt x="83" y="261"/>
                  </a:lnTo>
                  <a:lnTo>
                    <a:pt x="64" y="301"/>
                  </a:lnTo>
                  <a:lnTo>
                    <a:pt x="55" y="329"/>
                  </a:lnTo>
                  <a:lnTo>
                    <a:pt x="50" y="365"/>
                  </a:lnTo>
                  <a:lnTo>
                    <a:pt x="75" y="405"/>
                  </a:lnTo>
                  <a:lnTo>
                    <a:pt x="100" y="447"/>
                  </a:lnTo>
                  <a:lnTo>
                    <a:pt x="107" y="502"/>
                  </a:lnTo>
                  <a:lnTo>
                    <a:pt x="118" y="565"/>
                  </a:lnTo>
                  <a:lnTo>
                    <a:pt x="96" y="606"/>
                  </a:lnTo>
                  <a:lnTo>
                    <a:pt x="73" y="647"/>
                  </a:lnTo>
                  <a:lnTo>
                    <a:pt x="66" y="670"/>
                  </a:lnTo>
                  <a:lnTo>
                    <a:pt x="52" y="733"/>
                  </a:lnTo>
                  <a:lnTo>
                    <a:pt x="49" y="785"/>
                  </a:lnTo>
                  <a:lnTo>
                    <a:pt x="52" y="813"/>
                  </a:lnTo>
                  <a:lnTo>
                    <a:pt x="57" y="812"/>
                  </a:lnTo>
                  <a:lnTo>
                    <a:pt x="52" y="784"/>
                  </a:lnTo>
                  <a:lnTo>
                    <a:pt x="60" y="778"/>
                  </a:lnTo>
                  <a:lnTo>
                    <a:pt x="86" y="813"/>
                  </a:lnTo>
                  <a:lnTo>
                    <a:pt x="112" y="847"/>
                  </a:lnTo>
                  <a:lnTo>
                    <a:pt x="124" y="862"/>
                  </a:lnTo>
                  <a:lnTo>
                    <a:pt x="149" y="902"/>
                  </a:lnTo>
                  <a:lnTo>
                    <a:pt x="152" y="893"/>
                  </a:lnTo>
                  <a:lnTo>
                    <a:pt x="192" y="914"/>
                  </a:lnTo>
                  <a:lnTo>
                    <a:pt x="193" y="943"/>
                  </a:lnTo>
                  <a:lnTo>
                    <a:pt x="230" y="940"/>
                  </a:lnTo>
                  <a:lnTo>
                    <a:pt x="253" y="914"/>
                  </a:lnTo>
                  <a:lnTo>
                    <a:pt x="224" y="876"/>
                  </a:lnTo>
                  <a:lnTo>
                    <a:pt x="185" y="868"/>
                  </a:lnTo>
                  <a:lnTo>
                    <a:pt x="161" y="830"/>
                  </a:lnTo>
                  <a:lnTo>
                    <a:pt x="155" y="778"/>
                  </a:lnTo>
                  <a:lnTo>
                    <a:pt x="135" y="718"/>
                  </a:lnTo>
                  <a:lnTo>
                    <a:pt x="107" y="723"/>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0" name="Freeform 64">
              <a:extLst>
                <a:ext uri="{FF2B5EF4-FFF2-40B4-BE49-F238E27FC236}">
                  <a16:creationId xmlns:a16="http://schemas.microsoft.com/office/drawing/2014/main" id="{6ED97CBF-3309-412C-AA4C-8BB7FBE1879A}"/>
                </a:ext>
              </a:extLst>
            </p:cNvPr>
            <p:cNvSpPr>
              <a:spLocks/>
            </p:cNvSpPr>
            <p:nvPr/>
          </p:nvSpPr>
          <p:spPr bwMode="auto">
            <a:xfrm>
              <a:off x="2629" y="2881"/>
              <a:ext cx="195" cy="471"/>
            </a:xfrm>
            <a:custGeom>
              <a:avLst/>
              <a:gdLst/>
              <a:ahLst/>
              <a:cxnLst>
                <a:cxn ang="0">
                  <a:pos x="129" y="177"/>
                </a:cxn>
                <a:cxn ang="0">
                  <a:pos x="74" y="161"/>
                </a:cxn>
                <a:cxn ang="0">
                  <a:pos x="37" y="98"/>
                </a:cxn>
                <a:cxn ang="0">
                  <a:pos x="16" y="40"/>
                </a:cxn>
                <a:cxn ang="0">
                  <a:pos x="57" y="40"/>
                </a:cxn>
                <a:cxn ang="0">
                  <a:pos x="91" y="42"/>
                </a:cxn>
                <a:cxn ang="0">
                  <a:pos x="120" y="37"/>
                </a:cxn>
                <a:cxn ang="0">
                  <a:pos x="180" y="3"/>
                </a:cxn>
                <a:cxn ang="0">
                  <a:pos x="243" y="68"/>
                </a:cxn>
                <a:cxn ang="0">
                  <a:pos x="312" y="111"/>
                </a:cxn>
                <a:cxn ang="0">
                  <a:pos x="278" y="138"/>
                </a:cxn>
                <a:cxn ang="0">
                  <a:pos x="267" y="148"/>
                </a:cxn>
                <a:cxn ang="0">
                  <a:pos x="247" y="157"/>
                </a:cxn>
                <a:cxn ang="0">
                  <a:pos x="189" y="270"/>
                </a:cxn>
                <a:cxn ang="0">
                  <a:pos x="229" y="358"/>
                </a:cxn>
                <a:cxn ang="0">
                  <a:pos x="287" y="428"/>
                </a:cxn>
                <a:cxn ang="0">
                  <a:pos x="356" y="508"/>
                </a:cxn>
                <a:cxn ang="0">
                  <a:pos x="389" y="684"/>
                </a:cxn>
                <a:cxn ang="0">
                  <a:pos x="379" y="729"/>
                </a:cxn>
                <a:cxn ang="0">
                  <a:pos x="324" y="796"/>
                </a:cxn>
                <a:cxn ang="0">
                  <a:pos x="250" y="816"/>
                </a:cxn>
                <a:cxn ang="0">
                  <a:pos x="277" y="833"/>
                </a:cxn>
                <a:cxn ang="0">
                  <a:pos x="273" y="836"/>
                </a:cxn>
                <a:cxn ang="0">
                  <a:pos x="244" y="824"/>
                </a:cxn>
                <a:cxn ang="0">
                  <a:pos x="249" y="851"/>
                </a:cxn>
                <a:cxn ang="0">
                  <a:pos x="237" y="885"/>
                </a:cxn>
                <a:cxn ang="0">
                  <a:pos x="172" y="933"/>
                </a:cxn>
                <a:cxn ang="0">
                  <a:pos x="135" y="854"/>
                </a:cxn>
                <a:cxn ang="0">
                  <a:pos x="157" y="808"/>
                </a:cxn>
                <a:cxn ang="0">
                  <a:pos x="211" y="805"/>
                </a:cxn>
                <a:cxn ang="0">
                  <a:pos x="231" y="739"/>
                </a:cxn>
                <a:cxn ang="0">
                  <a:pos x="284" y="661"/>
                </a:cxn>
                <a:cxn ang="0">
                  <a:pos x="289" y="554"/>
                </a:cxn>
                <a:cxn ang="0">
                  <a:pos x="275" y="479"/>
                </a:cxn>
                <a:cxn ang="0">
                  <a:pos x="237" y="425"/>
                </a:cxn>
                <a:cxn ang="0">
                  <a:pos x="191" y="344"/>
                </a:cxn>
                <a:cxn ang="0">
                  <a:pos x="102" y="249"/>
                </a:cxn>
                <a:cxn ang="0">
                  <a:pos x="146" y="220"/>
                </a:cxn>
              </a:cxnLst>
              <a:rect l="0" t="0" r="r" b="b"/>
              <a:pathLst>
                <a:path w="389" h="942">
                  <a:moveTo>
                    <a:pt x="143" y="195"/>
                  </a:moveTo>
                  <a:lnTo>
                    <a:pt x="129" y="177"/>
                  </a:lnTo>
                  <a:lnTo>
                    <a:pt x="103" y="149"/>
                  </a:lnTo>
                  <a:lnTo>
                    <a:pt x="74" y="161"/>
                  </a:lnTo>
                  <a:lnTo>
                    <a:pt x="42" y="126"/>
                  </a:lnTo>
                  <a:lnTo>
                    <a:pt x="37" y="98"/>
                  </a:lnTo>
                  <a:lnTo>
                    <a:pt x="0" y="56"/>
                  </a:lnTo>
                  <a:lnTo>
                    <a:pt x="16" y="40"/>
                  </a:lnTo>
                  <a:lnTo>
                    <a:pt x="43" y="49"/>
                  </a:lnTo>
                  <a:lnTo>
                    <a:pt x="57" y="40"/>
                  </a:lnTo>
                  <a:lnTo>
                    <a:pt x="77" y="39"/>
                  </a:lnTo>
                  <a:lnTo>
                    <a:pt x="91" y="42"/>
                  </a:lnTo>
                  <a:lnTo>
                    <a:pt x="102" y="37"/>
                  </a:lnTo>
                  <a:lnTo>
                    <a:pt x="120" y="37"/>
                  </a:lnTo>
                  <a:lnTo>
                    <a:pt x="158" y="0"/>
                  </a:lnTo>
                  <a:lnTo>
                    <a:pt x="180" y="3"/>
                  </a:lnTo>
                  <a:lnTo>
                    <a:pt x="241" y="26"/>
                  </a:lnTo>
                  <a:lnTo>
                    <a:pt x="243" y="68"/>
                  </a:lnTo>
                  <a:lnTo>
                    <a:pt x="263" y="88"/>
                  </a:lnTo>
                  <a:lnTo>
                    <a:pt x="312" y="111"/>
                  </a:lnTo>
                  <a:lnTo>
                    <a:pt x="278" y="134"/>
                  </a:lnTo>
                  <a:lnTo>
                    <a:pt x="278" y="138"/>
                  </a:lnTo>
                  <a:lnTo>
                    <a:pt x="277" y="148"/>
                  </a:lnTo>
                  <a:lnTo>
                    <a:pt x="267" y="148"/>
                  </a:lnTo>
                  <a:lnTo>
                    <a:pt x="247" y="151"/>
                  </a:lnTo>
                  <a:lnTo>
                    <a:pt x="247" y="157"/>
                  </a:lnTo>
                  <a:lnTo>
                    <a:pt x="217" y="210"/>
                  </a:lnTo>
                  <a:lnTo>
                    <a:pt x="189" y="270"/>
                  </a:lnTo>
                  <a:lnTo>
                    <a:pt x="220" y="325"/>
                  </a:lnTo>
                  <a:lnTo>
                    <a:pt x="229" y="358"/>
                  </a:lnTo>
                  <a:lnTo>
                    <a:pt x="258" y="393"/>
                  </a:lnTo>
                  <a:lnTo>
                    <a:pt x="287" y="428"/>
                  </a:lnTo>
                  <a:lnTo>
                    <a:pt x="326" y="466"/>
                  </a:lnTo>
                  <a:lnTo>
                    <a:pt x="356" y="508"/>
                  </a:lnTo>
                  <a:lnTo>
                    <a:pt x="373" y="595"/>
                  </a:lnTo>
                  <a:lnTo>
                    <a:pt x="389" y="684"/>
                  </a:lnTo>
                  <a:lnTo>
                    <a:pt x="381" y="706"/>
                  </a:lnTo>
                  <a:lnTo>
                    <a:pt x="379" y="729"/>
                  </a:lnTo>
                  <a:lnTo>
                    <a:pt x="367" y="761"/>
                  </a:lnTo>
                  <a:lnTo>
                    <a:pt x="324" y="796"/>
                  </a:lnTo>
                  <a:lnTo>
                    <a:pt x="287" y="825"/>
                  </a:lnTo>
                  <a:lnTo>
                    <a:pt x="250" y="816"/>
                  </a:lnTo>
                  <a:lnTo>
                    <a:pt x="281" y="828"/>
                  </a:lnTo>
                  <a:lnTo>
                    <a:pt x="277" y="833"/>
                  </a:lnTo>
                  <a:lnTo>
                    <a:pt x="250" y="819"/>
                  </a:lnTo>
                  <a:lnTo>
                    <a:pt x="273" y="836"/>
                  </a:lnTo>
                  <a:lnTo>
                    <a:pt x="266" y="841"/>
                  </a:lnTo>
                  <a:lnTo>
                    <a:pt x="244" y="824"/>
                  </a:lnTo>
                  <a:lnTo>
                    <a:pt x="260" y="845"/>
                  </a:lnTo>
                  <a:lnTo>
                    <a:pt x="249" y="851"/>
                  </a:lnTo>
                  <a:lnTo>
                    <a:pt x="237" y="859"/>
                  </a:lnTo>
                  <a:lnTo>
                    <a:pt x="237" y="885"/>
                  </a:lnTo>
                  <a:lnTo>
                    <a:pt x="217" y="887"/>
                  </a:lnTo>
                  <a:lnTo>
                    <a:pt x="172" y="933"/>
                  </a:lnTo>
                  <a:lnTo>
                    <a:pt x="146" y="942"/>
                  </a:lnTo>
                  <a:lnTo>
                    <a:pt x="135" y="854"/>
                  </a:lnTo>
                  <a:lnTo>
                    <a:pt x="125" y="830"/>
                  </a:lnTo>
                  <a:lnTo>
                    <a:pt x="157" y="808"/>
                  </a:lnTo>
                  <a:lnTo>
                    <a:pt x="172" y="799"/>
                  </a:lnTo>
                  <a:lnTo>
                    <a:pt x="211" y="805"/>
                  </a:lnTo>
                  <a:lnTo>
                    <a:pt x="200" y="758"/>
                  </a:lnTo>
                  <a:lnTo>
                    <a:pt x="231" y="739"/>
                  </a:lnTo>
                  <a:lnTo>
                    <a:pt x="283" y="712"/>
                  </a:lnTo>
                  <a:lnTo>
                    <a:pt x="284" y="661"/>
                  </a:lnTo>
                  <a:lnTo>
                    <a:pt x="284" y="612"/>
                  </a:lnTo>
                  <a:lnTo>
                    <a:pt x="289" y="554"/>
                  </a:lnTo>
                  <a:lnTo>
                    <a:pt x="287" y="502"/>
                  </a:lnTo>
                  <a:lnTo>
                    <a:pt x="275" y="479"/>
                  </a:lnTo>
                  <a:lnTo>
                    <a:pt x="278" y="465"/>
                  </a:lnTo>
                  <a:lnTo>
                    <a:pt x="237" y="425"/>
                  </a:lnTo>
                  <a:lnTo>
                    <a:pt x="218" y="387"/>
                  </a:lnTo>
                  <a:lnTo>
                    <a:pt x="191" y="344"/>
                  </a:lnTo>
                  <a:lnTo>
                    <a:pt x="163" y="301"/>
                  </a:lnTo>
                  <a:lnTo>
                    <a:pt x="102" y="249"/>
                  </a:lnTo>
                  <a:lnTo>
                    <a:pt x="114" y="230"/>
                  </a:lnTo>
                  <a:lnTo>
                    <a:pt x="146" y="220"/>
                  </a:lnTo>
                  <a:lnTo>
                    <a:pt x="143" y="195"/>
                  </a:lnTo>
                  <a:close/>
                </a:path>
              </a:pathLst>
            </a:custGeom>
            <a:solidFill>
              <a:schemeClr val="accent1">
                <a:lumMod val="5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1" name="Freeform 66">
              <a:extLst>
                <a:ext uri="{FF2B5EF4-FFF2-40B4-BE49-F238E27FC236}">
                  <a16:creationId xmlns:a16="http://schemas.microsoft.com/office/drawing/2014/main" id="{DED368FF-1125-4671-A269-C94A2FAA2B37}"/>
                </a:ext>
              </a:extLst>
            </p:cNvPr>
            <p:cNvSpPr>
              <a:spLocks/>
            </p:cNvSpPr>
            <p:nvPr/>
          </p:nvSpPr>
          <p:spPr bwMode="auto">
            <a:xfrm>
              <a:off x="3393" y="2288"/>
              <a:ext cx="302" cy="261"/>
            </a:xfrm>
            <a:custGeom>
              <a:avLst/>
              <a:gdLst/>
              <a:ahLst/>
              <a:cxnLst>
                <a:cxn ang="0">
                  <a:pos x="491" y="386"/>
                </a:cxn>
                <a:cxn ang="0">
                  <a:pos x="476" y="386"/>
                </a:cxn>
                <a:cxn ang="0">
                  <a:pos x="474" y="403"/>
                </a:cxn>
                <a:cxn ang="0">
                  <a:pos x="454" y="409"/>
                </a:cxn>
                <a:cxn ang="0">
                  <a:pos x="448" y="429"/>
                </a:cxn>
                <a:cxn ang="0">
                  <a:pos x="433" y="437"/>
                </a:cxn>
                <a:cxn ang="0">
                  <a:pos x="427" y="447"/>
                </a:cxn>
                <a:cxn ang="0">
                  <a:pos x="433" y="429"/>
                </a:cxn>
                <a:cxn ang="0">
                  <a:pos x="417" y="423"/>
                </a:cxn>
                <a:cxn ang="0">
                  <a:pos x="400" y="450"/>
                </a:cxn>
                <a:cxn ang="0">
                  <a:pos x="328" y="446"/>
                </a:cxn>
                <a:cxn ang="0">
                  <a:pos x="322" y="464"/>
                </a:cxn>
                <a:cxn ang="0">
                  <a:pos x="302" y="478"/>
                </a:cxn>
                <a:cxn ang="0">
                  <a:pos x="265" y="522"/>
                </a:cxn>
                <a:cxn ang="0">
                  <a:pos x="230" y="487"/>
                </a:cxn>
                <a:cxn ang="0">
                  <a:pos x="232" y="469"/>
                </a:cxn>
                <a:cxn ang="0">
                  <a:pos x="252" y="452"/>
                </a:cxn>
                <a:cxn ang="0">
                  <a:pos x="238" y="449"/>
                </a:cxn>
                <a:cxn ang="0">
                  <a:pos x="216" y="443"/>
                </a:cxn>
                <a:cxn ang="0">
                  <a:pos x="183" y="446"/>
                </a:cxn>
                <a:cxn ang="0">
                  <a:pos x="98" y="466"/>
                </a:cxn>
                <a:cxn ang="0">
                  <a:pos x="84" y="472"/>
                </a:cxn>
                <a:cxn ang="0">
                  <a:pos x="77" y="489"/>
                </a:cxn>
                <a:cxn ang="0">
                  <a:pos x="63" y="496"/>
                </a:cxn>
                <a:cxn ang="0">
                  <a:pos x="31" y="496"/>
                </a:cxn>
                <a:cxn ang="0">
                  <a:pos x="9" y="486"/>
                </a:cxn>
                <a:cxn ang="0">
                  <a:pos x="12" y="466"/>
                </a:cxn>
                <a:cxn ang="0">
                  <a:pos x="107" y="394"/>
                </a:cxn>
                <a:cxn ang="0">
                  <a:pos x="183" y="383"/>
                </a:cxn>
                <a:cxn ang="0">
                  <a:pos x="247" y="391"/>
                </a:cxn>
                <a:cxn ang="0">
                  <a:pos x="279" y="384"/>
                </a:cxn>
                <a:cxn ang="0">
                  <a:pos x="278" y="355"/>
                </a:cxn>
                <a:cxn ang="0">
                  <a:pos x="308" y="326"/>
                </a:cxn>
                <a:cxn ang="0">
                  <a:pos x="315" y="288"/>
                </a:cxn>
                <a:cxn ang="0">
                  <a:pos x="331" y="285"/>
                </a:cxn>
                <a:cxn ang="0">
                  <a:pos x="342" y="312"/>
                </a:cxn>
                <a:cxn ang="0">
                  <a:pos x="456" y="211"/>
                </a:cxn>
                <a:cxn ang="0">
                  <a:pos x="497" y="55"/>
                </a:cxn>
                <a:cxn ang="0">
                  <a:pos x="522" y="24"/>
                </a:cxn>
                <a:cxn ang="0">
                  <a:pos x="557" y="23"/>
                </a:cxn>
                <a:cxn ang="0">
                  <a:pos x="538" y="0"/>
                </a:cxn>
                <a:cxn ang="0">
                  <a:pos x="581" y="75"/>
                </a:cxn>
                <a:cxn ang="0">
                  <a:pos x="568" y="207"/>
                </a:cxn>
                <a:cxn ang="0">
                  <a:pos x="531" y="315"/>
                </a:cxn>
                <a:cxn ang="0">
                  <a:pos x="534" y="374"/>
                </a:cxn>
                <a:cxn ang="0">
                  <a:pos x="505" y="404"/>
                </a:cxn>
                <a:cxn ang="0">
                  <a:pos x="482" y="430"/>
                </a:cxn>
                <a:cxn ang="0">
                  <a:pos x="489" y="407"/>
                </a:cxn>
              </a:cxnLst>
              <a:rect l="0" t="0" r="r" b="b"/>
              <a:pathLst>
                <a:path w="604" h="522">
                  <a:moveTo>
                    <a:pt x="497" y="397"/>
                  </a:moveTo>
                  <a:lnTo>
                    <a:pt x="496" y="389"/>
                  </a:lnTo>
                  <a:lnTo>
                    <a:pt x="491" y="386"/>
                  </a:lnTo>
                  <a:lnTo>
                    <a:pt x="483" y="384"/>
                  </a:lnTo>
                  <a:lnTo>
                    <a:pt x="479" y="383"/>
                  </a:lnTo>
                  <a:lnTo>
                    <a:pt x="476" y="386"/>
                  </a:lnTo>
                  <a:lnTo>
                    <a:pt x="473" y="392"/>
                  </a:lnTo>
                  <a:lnTo>
                    <a:pt x="474" y="398"/>
                  </a:lnTo>
                  <a:lnTo>
                    <a:pt x="474" y="403"/>
                  </a:lnTo>
                  <a:lnTo>
                    <a:pt x="476" y="409"/>
                  </a:lnTo>
                  <a:lnTo>
                    <a:pt x="462" y="407"/>
                  </a:lnTo>
                  <a:lnTo>
                    <a:pt x="454" y="409"/>
                  </a:lnTo>
                  <a:lnTo>
                    <a:pt x="448" y="417"/>
                  </a:lnTo>
                  <a:lnTo>
                    <a:pt x="450" y="426"/>
                  </a:lnTo>
                  <a:lnTo>
                    <a:pt x="448" y="429"/>
                  </a:lnTo>
                  <a:lnTo>
                    <a:pt x="448" y="430"/>
                  </a:lnTo>
                  <a:lnTo>
                    <a:pt x="440" y="432"/>
                  </a:lnTo>
                  <a:lnTo>
                    <a:pt x="433" y="437"/>
                  </a:lnTo>
                  <a:lnTo>
                    <a:pt x="431" y="443"/>
                  </a:lnTo>
                  <a:lnTo>
                    <a:pt x="428" y="444"/>
                  </a:lnTo>
                  <a:lnTo>
                    <a:pt x="427" y="447"/>
                  </a:lnTo>
                  <a:lnTo>
                    <a:pt x="425" y="443"/>
                  </a:lnTo>
                  <a:lnTo>
                    <a:pt x="427" y="438"/>
                  </a:lnTo>
                  <a:lnTo>
                    <a:pt x="433" y="429"/>
                  </a:lnTo>
                  <a:lnTo>
                    <a:pt x="430" y="423"/>
                  </a:lnTo>
                  <a:lnTo>
                    <a:pt x="425" y="418"/>
                  </a:lnTo>
                  <a:lnTo>
                    <a:pt x="417" y="423"/>
                  </a:lnTo>
                  <a:lnTo>
                    <a:pt x="407" y="432"/>
                  </a:lnTo>
                  <a:lnTo>
                    <a:pt x="402" y="441"/>
                  </a:lnTo>
                  <a:lnTo>
                    <a:pt x="400" y="450"/>
                  </a:lnTo>
                  <a:lnTo>
                    <a:pt x="397" y="453"/>
                  </a:lnTo>
                  <a:lnTo>
                    <a:pt x="342" y="449"/>
                  </a:lnTo>
                  <a:lnTo>
                    <a:pt x="328" y="446"/>
                  </a:lnTo>
                  <a:lnTo>
                    <a:pt x="316" y="424"/>
                  </a:lnTo>
                  <a:lnTo>
                    <a:pt x="315" y="455"/>
                  </a:lnTo>
                  <a:lnTo>
                    <a:pt x="322" y="464"/>
                  </a:lnTo>
                  <a:lnTo>
                    <a:pt x="325" y="469"/>
                  </a:lnTo>
                  <a:lnTo>
                    <a:pt x="319" y="472"/>
                  </a:lnTo>
                  <a:lnTo>
                    <a:pt x="302" y="478"/>
                  </a:lnTo>
                  <a:lnTo>
                    <a:pt x="284" y="499"/>
                  </a:lnTo>
                  <a:lnTo>
                    <a:pt x="273" y="522"/>
                  </a:lnTo>
                  <a:lnTo>
                    <a:pt x="265" y="522"/>
                  </a:lnTo>
                  <a:lnTo>
                    <a:pt x="235" y="504"/>
                  </a:lnTo>
                  <a:lnTo>
                    <a:pt x="230" y="495"/>
                  </a:lnTo>
                  <a:lnTo>
                    <a:pt x="230" y="487"/>
                  </a:lnTo>
                  <a:lnTo>
                    <a:pt x="235" y="481"/>
                  </a:lnTo>
                  <a:lnTo>
                    <a:pt x="232" y="475"/>
                  </a:lnTo>
                  <a:lnTo>
                    <a:pt x="232" y="469"/>
                  </a:lnTo>
                  <a:lnTo>
                    <a:pt x="241" y="461"/>
                  </a:lnTo>
                  <a:lnTo>
                    <a:pt x="250" y="455"/>
                  </a:lnTo>
                  <a:lnTo>
                    <a:pt x="252" y="452"/>
                  </a:lnTo>
                  <a:lnTo>
                    <a:pt x="252" y="447"/>
                  </a:lnTo>
                  <a:lnTo>
                    <a:pt x="247" y="447"/>
                  </a:lnTo>
                  <a:lnTo>
                    <a:pt x="238" y="449"/>
                  </a:lnTo>
                  <a:lnTo>
                    <a:pt x="235" y="452"/>
                  </a:lnTo>
                  <a:lnTo>
                    <a:pt x="226" y="450"/>
                  </a:lnTo>
                  <a:lnTo>
                    <a:pt x="216" y="443"/>
                  </a:lnTo>
                  <a:lnTo>
                    <a:pt x="204" y="443"/>
                  </a:lnTo>
                  <a:lnTo>
                    <a:pt x="196" y="444"/>
                  </a:lnTo>
                  <a:lnTo>
                    <a:pt x="183" y="446"/>
                  </a:lnTo>
                  <a:lnTo>
                    <a:pt x="175" y="453"/>
                  </a:lnTo>
                  <a:lnTo>
                    <a:pt x="120" y="463"/>
                  </a:lnTo>
                  <a:lnTo>
                    <a:pt x="98" y="466"/>
                  </a:lnTo>
                  <a:lnTo>
                    <a:pt x="94" y="469"/>
                  </a:lnTo>
                  <a:lnTo>
                    <a:pt x="88" y="469"/>
                  </a:lnTo>
                  <a:lnTo>
                    <a:pt x="84" y="472"/>
                  </a:lnTo>
                  <a:lnTo>
                    <a:pt x="80" y="479"/>
                  </a:lnTo>
                  <a:lnTo>
                    <a:pt x="80" y="486"/>
                  </a:lnTo>
                  <a:lnTo>
                    <a:pt x="77" y="489"/>
                  </a:lnTo>
                  <a:lnTo>
                    <a:pt x="81" y="496"/>
                  </a:lnTo>
                  <a:lnTo>
                    <a:pt x="69" y="496"/>
                  </a:lnTo>
                  <a:lnTo>
                    <a:pt x="63" y="496"/>
                  </a:lnTo>
                  <a:lnTo>
                    <a:pt x="49" y="490"/>
                  </a:lnTo>
                  <a:lnTo>
                    <a:pt x="37" y="492"/>
                  </a:lnTo>
                  <a:lnTo>
                    <a:pt x="31" y="496"/>
                  </a:lnTo>
                  <a:lnTo>
                    <a:pt x="25" y="496"/>
                  </a:lnTo>
                  <a:lnTo>
                    <a:pt x="22" y="495"/>
                  </a:lnTo>
                  <a:lnTo>
                    <a:pt x="9" y="486"/>
                  </a:lnTo>
                  <a:lnTo>
                    <a:pt x="5" y="484"/>
                  </a:lnTo>
                  <a:lnTo>
                    <a:pt x="0" y="466"/>
                  </a:lnTo>
                  <a:lnTo>
                    <a:pt x="12" y="466"/>
                  </a:lnTo>
                  <a:lnTo>
                    <a:pt x="25" y="463"/>
                  </a:lnTo>
                  <a:lnTo>
                    <a:pt x="75" y="427"/>
                  </a:lnTo>
                  <a:lnTo>
                    <a:pt x="107" y="394"/>
                  </a:lnTo>
                  <a:lnTo>
                    <a:pt x="120" y="386"/>
                  </a:lnTo>
                  <a:lnTo>
                    <a:pt x="129" y="387"/>
                  </a:lnTo>
                  <a:lnTo>
                    <a:pt x="183" y="383"/>
                  </a:lnTo>
                  <a:lnTo>
                    <a:pt x="232" y="380"/>
                  </a:lnTo>
                  <a:lnTo>
                    <a:pt x="239" y="384"/>
                  </a:lnTo>
                  <a:lnTo>
                    <a:pt x="247" y="391"/>
                  </a:lnTo>
                  <a:lnTo>
                    <a:pt x="253" y="395"/>
                  </a:lnTo>
                  <a:lnTo>
                    <a:pt x="265" y="392"/>
                  </a:lnTo>
                  <a:lnTo>
                    <a:pt x="279" y="384"/>
                  </a:lnTo>
                  <a:lnTo>
                    <a:pt x="284" y="375"/>
                  </a:lnTo>
                  <a:lnTo>
                    <a:pt x="279" y="369"/>
                  </a:lnTo>
                  <a:lnTo>
                    <a:pt x="278" y="355"/>
                  </a:lnTo>
                  <a:lnTo>
                    <a:pt x="281" y="343"/>
                  </a:lnTo>
                  <a:lnTo>
                    <a:pt x="295" y="340"/>
                  </a:lnTo>
                  <a:lnTo>
                    <a:pt x="308" y="326"/>
                  </a:lnTo>
                  <a:lnTo>
                    <a:pt x="313" y="311"/>
                  </a:lnTo>
                  <a:lnTo>
                    <a:pt x="315" y="299"/>
                  </a:lnTo>
                  <a:lnTo>
                    <a:pt x="315" y="288"/>
                  </a:lnTo>
                  <a:lnTo>
                    <a:pt x="325" y="279"/>
                  </a:lnTo>
                  <a:lnTo>
                    <a:pt x="347" y="274"/>
                  </a:lnTo>
                  <a:lnTo>
                    <a:pt x="331" y="285"/>
                  </a:lnTo>
                  <a:lnTo>
                    <a:pt x="334" y="291"/>
                  </a:lnTo>
                  <a:lnTo>
                    <a:pt x="336" y="302"/>
                  </a:lnTo>
                  <a:lnTo>
                    <a:pt x="342" y="312"/>
                  </a:lnTo>
                  <a:lnTo>
                    <a:pt x="384" y="286"/>
                  </a:lnTo>
                  <a:lnTo>
                    <a:pt x="425" y="259"/>
                  </a:lnTo>
                  <a:lnTo>
                    <a:pt x="456" y="211"/>
                  </a:lnTo>
                  <a:lnTo>
                    <a:pt x="486" y="164"/>
                  </a:lnTo>
                  <a:lnTo>
                    <a:pt x="477" y="110"/>
                  </a:lnTo>
                  <a:lnTo>
                    <a:pt x="497" y="55"/>
                  </a:lnTo>
                  <a:lnTo>
                    <a:pt x="503" y="30"/>
                  </a:lnTo>
                  <a:lnTo>
                    <a:pt x="514" y="24"/>
                  </a:lnTo>
                  <a:lnTo>
                    <a:pt x="522" y="24"/>
                  </a:lnTo>
                  <a:lnTo>
                    <a:pt x="537" y="42"/>
                  </a:lnTo>
                  <a:lnTo>
                    <a:pt x="558" y="32"/>
                  </a:lnTo>
                  <a:lnTo>
                    <a:pt x="557" y="23"/>
                  </a:lnTo>
                  <a:lnTo>
                    <a:pt x="534" y="30"/>
                  </a:lnTo>
                  <a:lnTo>
                    <a:pt x="534" y="23"/>
                  </a:lnTo>
                  <a:lnTo>
                    <a:pt x="538" y="0"/>
                  </a:lnTo>
                  <a:lnTo>
                    <a:pt x="549" y="7"/>
                  </a:lnTo>
                  <a:lnTo>
                    <a:pt x="569" y="18"/>
                  </a:lnTo>
                  <a:lnTo>
                    <a:pt x="581" y="75"/>
                  </a:lnTo>
                  <a:lnTo>
                    <a:pt x="604" y="121"/>
                  </a:lnTo>
                  <a:lnTo>
                    <a:pt x="601" y="131"/>
                  </a:lnTo>
                  <a:lnTo>
                    <a:pt x="568" y="207"/>
                  </a:lnTo>
                  <a:lnTo>
                    <a:pt x="540" y="230"/>
                  </a:lnTo>
                  <a:lnTo>
                    <a:pt x="552" y="292"/>
                  </a:lnTo>
                  <a:lnTo>
                    <a:pt x="531" y="315"/>
                  </a:lnTo>
                  <a:lnTo>
                    <a:pt x="526" y="349"/>
                  </a:lnTo>
                  <a:lnTo>
                    <a:pt x="528" y="363"/>
                  </a:lnTo>
                  <a:lnTo>
                    <a:pt x="534" y="374"/>
                  </a:lnTo>
                  <a:lnTo>
                    <a:pt x="537" y="380"/>
                  </a:lnTo>
                  <a:lnTo>
                    <a:pt x="525" y="386"/>
                  </a:lnTo>
                  <a:lnTo>
                    <a:pt x="505" y="404"/>
                  </a:lnTo>
                  <a:lnTo>
                    <a:pt x="497" y="421"/>
                  </a:lnTo>
                  <a:lnTo>
                    <a:pt x="489" y="432"/>
                  </a:lnTo>
                  <a:lnTo>
                    <a:pt x="482" y="430"/>
                  </a:lnTo>
                  <a:lnTo>
                    <a:pt x="483" y="424"/>
                  </a:lnTo>
                  <a:lnTo>
                    <a:pt x="485" y="417"/>
                  </a:lnTo>
                  <a:lnTo>
                    <a:pt x="489" y="407"/>
                  </a:lnTo>
                  <a:lnTo>
                    <a:pt x="497" y="397"/>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2" name="Freeform 67">
              <a:extLst>
                <a:ext uri="{FF2B5EF4-FFF2-40B4-BE49-F238E27FC236}">
                  <a16:creationId xmlns:a16="http://schemas.microsoft.com/office/drawing/2014/main" id="{E14CF62F-69E8-4803-8026-23DC92AC6CBC}"/>
                </a:ext>
              </a:extLst>
            </p:cNvPr>
            <p:cNvSpPr>
              <a:spLocks/>
            </p:cNvSpPr>
            <p:nvPr/>
          </p:nvSpPr>
          <p:spPr bwMode="auto">
            <a:xfrm>
              <a:off x="3633" y="2161"/>
              <a:ext cx="157" cy="134"/>
            </a:xfrm>
            <a:custGeom>
              <a:avLst/>
              <a:gdLst/>
              <a:ahLst/>
              <a:cxnLst>
                <a:cxn ang="0">
                  <a:pos x="270" y="101"/>
                </a:cxn>
                <a:cxn ang="0">
                  <a:pos x="226" y="87"/>
                </a:cxn>
                <a:cxn ang="0">
                  <a:pos x="169" y="44"/>
                </a:cxn>
                <a:cxn ang="0">
                  <a:pos x="114" y="0"/>
                </a:cxn>
                <a:cxn ang="0">
                  <a:pos x="97" y="4"/>
                </a:cxn>
                <a:cxn ang="0">
                  <a:pos x="103" y="35"/>
                </a:cxn>
                <a:cxn ang="0">
                  <a:pos x="95" y="88"/>
                </a:cxn>
                <a:cxn ang="0">
                  <a:pos x="89" y="107"/>
                </a:cxn>
                <a:cxn ang="0">
                  <a:pos x="86" y="144"/>
                </a:cxn>
                <a:cxn ang="0">
                  <a:pos x="48" y="144"/>
                </a:cxn>
                <a:cxn ang="0">
                  <a:pos x="34" y="151"/>
                </a:cxn>
                <a:cxn ang="0">
                  <a:pos x="31" y="167"/>
                </a:cxn>
                <a:cxn ang="0">
                  <a:pos x="19" y="177"/>
                </a:cxn>
                <a:cxn ang="0">
                  <a:pos x="0" y="197"/>
                </a:cxn>
                <a:cxn ang="0">
                  <a:pos x="6" y="214"/>
                </a:cxn>
                <a:cxn ang="0">
                  <a:pos x="11" y="220"/>
                </a:cxn>
                <a:cxn ang="0">
                  <a:pos x="16" y="228"/>
                </a:cxn>
                <a:cxn ang="0">
                  <a:pos x="19" y="246"/>
                </a:cxn>
                <a:cxn ang="0">
                  <a:pos x="14" y="262"/>
                </a:cxn>
                <a:cxn ang="0">
                  <a:pos x="14" y="268"/>
                </a:cxn>
                <a:cxn ang="0">
                  <a:pos x="29" y="262"/>
                </a:cxn>
                <a:cxn ang="0">
                  <a:pos x="37" y="256"/>
                </a:cxn>
                <a:cxn ang="0">
                  <a:pos x="35" y="249"/>
                </a:cxn>
                <a:cxn ang="0">
                  <a:pos x="46" y="243"/>
                </a:cxn>
                <a:cxn ang="0">
                  <a:pos x="66" y="245"/>
                </a:cxn>
                <a:cxn ang="0">
                  <a:pos x="28" y="202"/>
                </a:cxn>
                <a:cxn ang="0">
                  <a:pos x="51" y="199"/>
                </a:cxn>
                <a:cxn ang="0">
                  <a:pos x="66" y="208"/>
                </a:cxn>
                <a:cxn ang="0">
                  <a:pos x="74" y="199"/>
                </a:cxn>
                <a:cxn ang="0">
                  <a:pos x="88" y="190"/>
                </a:cxn>
                <a:cxn ang="0">
                  <a:pos x="183" y="228"/>
                </a:cxn>
                <a:cxn ang="0">
                  <a:pos x="189" y="208"/>
                </a:cxn>
                <a:cxn ang="0">
                  <a:pos x="246" y="165"/>
                </a:cxn>
                <a:cxn ang="0">
                  <a:pos x="259" y="161"/>
                </a:cxn>
                <a:cxn ang="0">
                  <a:pos x="272" y="162"/>
                </a:cxn>
                <a:cxn ang="0">
                  <a:pos x="278" y="154"/>
                </a:cxn>
                <a:cxn ang="0">
                  <a:pos x="298" y="147"/>
                </a:cxn>
                <a:cxn ang="0">
                  <a:pos x="315" y="141"/>
                </a:cxn>
                <a:cxn ang="0">
                  <a:pos x="290" y="124"/>
                </a:cxn>
                <a:cxn ang="0">
                  <a:pos x="299" y="79"/>
                </a:cxn>
                <a:cxn ang="0">
                  <a:pos x="270" y="101"/>
                </a:cxn>
              </a:cxnLst>
              <a:rect l="0" t="0" r="r" b="b"/>
              <a:pathLst>
                <a:path w="315" h="268">
                  <a:moveTo>
                    <a:pt x="270" y="101"/>
                  </a:moveTo>
                  <a:lnTo>
                    <a:pt x="226" y="87"/>
                  </a:lnTo>
                  <a:lnTo>
                    <a:pt x="169" y="44"/>
                  </a:lnTo>
                  <a:lnTo>
                    <a:pt x="114" y="0"/>
                  </a:lnTo>
                  <a:lnTo>
                    <a:pt x="97" y="4"/>
                  </a:lnTo>
                  <a:lnTo>
                    <a:pt x="103" y="35"/>
                  </a:lnTo>
                  <a:lnTo>
                    <a:pt x="95" y="88"/>
                  </a:lnTo>
                  <a:lnTo>
                    <a:pt x="89" y="107"/>
                  </a:lnTo>
                  <a:lnTo>
                    <a:pt x="86" y="144"/>
                  </a:lnTo>
                  <a:lnTo>
                    <a:pt x="48" y="144"/>
                  </a:lnTo>
                  <a:lnTo>
                    <a:pt x="34" y="151"/>
                  </a:lnTo>
                  <a:lnTo>
                    <a:pt x="31" y="167"/>
                  </a:lnTo>
                  <a:lnTo>
                    <a:pt x="19" y="177"/>
                  </a:lnTo>
                  <a:lnTo>
                    <a:pt x="0" y="197"/>
                  </a:lnTo>
                  <a:lnTo>
                    <a:pt x="6" y="214"/>
                  </a:lnTo>
                  <a:lnTo>
                    <a:pt x="11" y="220"/>
                  </a:lnTo>
                  <a:lnTo>
                    <a:pt x="16" y="228"/>
                  </a:lnTo>
                  <a:lnTo>
                    <a:pt x="19" y="246"/>
                  </a:lnTo>
                  <a:lnTo>
                    <a:pt x="14" y="262"/>
                  </a:lnTo>
                  <a:lnTo>
                    <a:pt x="14" y="268"/>
                  </a:lnTo>
                  <a:lnTo>
                    <a:pt x="29" y="262"/>
                  </a:lnTo>
                  <a:lnTo>
                    <a:pt x="37" y="256"/>
                  </a:lnTo>
                  <a:lnTo>
                    <a:pt x="35" y="249"/>
                  </a:lnTo>
                  <a:lnTo>
                    <a:pt x="46" y="243"/>
                  </a:lnTo>
                  <a:lnTo>
                    <a:pt x="66" y="245"/>
                  </a:lnTo>
                  <a:lnTo>
                    <a:pt x="28" y="202"/>
                  </a:lnTo>
                  <a:lnTo>
                    <a:pt x="51" y="199"/>
                  </a:lnTo>
                  <a:lnTo>
                    <a:pt x="66" y="208"/>
                  </a:lnTo>
                  <a:lnTo>
                    <a:pt x="74" y="199"/>
                  </a:lnTo>
                  <a:lnTo>
                    <a:pt x="88" y="190"/>
                  </a:lnTo>
                  <a:lnTo>
                    <a:pt x="183" y="228"/>
                  </a:lnTo>
                  <a:lnTo>
                    <a:pt x="189" y="208"/>
                  </a:lnTo>
                  <a:lnTo>
                    <a:pt x="246" y="165"/>
                  </a:lnTo>
                  <a:lnTo>
                    <a:pt x="259" y="161"/>
                  </a:lnTo>
                  <a:lnTo>
                    <a:pt x="272" y="162"/>
                  </a:lnTo>
                  <a:lnTo>
                    <a:pt x="278" y="154"/>
                  </a:lnTo>
                  <a:lnTo>
                    <a:pt x="298" y="147"/>
                  </a:lnTo>
                  <a:lnTo>
                    <a:pt x="315" y="141"/>
                  </a:lnTo>
                  <a:lnTo>
                    <a:pt x="290" y="124"/>
                  </a:lnTo>
                  <a:lnTo>
                    <a:pt x="299" y="79"/>
                  </a:lnTo>
                  <a:lnTo>
                    <a:pt x="270" y="101"/>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3" name="Freeform 68">
              <a:extLst>
                <a:ext uri="{FF2B5EF4-FFF2-40B4-BE49-F238E27FC236}">
                  <a16:creationId xmlns:a16="http://schemas.microsoft.com/office/drawing/2014/main" id="{94A1CC20-AEDC-4593-9C54-FFFEDA57866A}"/>
                </a:ext>
              </a:extLst>
            </p:cNvPr>
            <p:cNvSpPr>
              <a:spLocks/>
            </p:cNvSpPr>
            <p:nvPr/>
          </p:nvSpPr>
          <p:spPr bwMode="auto">
            <a:xfrm>
              <a:off x="3363" y="2534"/>
              <a:ext cx="65" cy="91"/>
            </a:xfrm>
            <a:custGeom>
              <a:avLst/>
              <a:gdLst/>
              <a:ahLst/>
              <a:cxnLst>
                <a:cxn ang="0">
                  <a:pos x="129" y="67"/>
                </a:cxn>
                <a:cxn ang="0">
                  <a:pos x="106" y="115"/>
                </a:cxn>
                <a:cxn ang="0">
                  <a:pos x="92" y="147"/>
                </a:cxn>
                <a:cxn ang="0">
                  <a:pos x="95" y="152"/>
                </a:cxn>
                <a:cxn ang="0">
                  <a:pos x="92" y="161"/>
                </a:cxn>
                <a:cxn ang="0">
                  <a:pos x="86" y="168"/>
                </a:cxn>
                <a:cxn ang="0">
                  <a:pos x="79" y="164"/>
                </a:cxn>
                <a:cxn ang="0">
                  <a:pos x="72" y="162"/>
                </a:cxn>
                <a:cxn ang="0">
                  <a:pos x="71" y="167"/>
                </a:cxn>
                <a:cxn ang="0">
                  <a:pos x="72" y="173"/>
                </a:cxn>
                <a:cxn ang="0">
                  <a:pos x="63" y="181"/>
                </a:cxn>
                <a:cxn ang="0">
                  <a:pos x="59" y="178"/>
                </a:cxn>
                <a:cxn ang="0">
                  <a:pos x="63" y="171"/>
                </a:cxn>
                <a:cxn ang="0">
                  <a:pos x="62" y="168"/>
                </a:cxn>
                <a:cxn ang="0">
                  <a:pos x="56" y="165"/>
                </a:cxn>
                <a:cxn ang="0">
                  <a:pos x="56" y="161"/>
                </a:cxn>
                <a:cxn ang="0">
                  <a:pos x="56" y="148"/>
                </a:cxn>
                <a:cxn ang="0">
                  <a:pos x="51" y="147"/>
                </a:cxn>
                <a:cxn ang="0">
                  <a:pos x="54" y="182"/>
                </a:cxn>
                <a:cxn ang="0">
                  <a:pos x="33" y="176"/>
                </a:cxn>
                <a:cxn ang="0">
                  <a:pos x="37" y="167"/>
                </a:cxn>
                <a:cxn ang="0">
                  <a:pos x="34" y="164"/>
                </a:cxn>
                <a:cxn ang="0">
                  <a:pos x="37" y="153"/>
                </a:cxn>
                <a:cxn ang="0">
                  <a:pos x="31" y="147"/>
                </a:cxn>
                <a:cxn ang="0">
                  <a:pos x="33" y="141"/>
                </a:cxn>
                <a:cxn ang="0">
                  <a:pos x="34" y="125"/>
                </a:cxn>
                <a:cxn ang="0">
                  <a:pos x="39" y="115"/>
                </a:cxn>
                <a:cxn ang="0">
                  <a:pos x="51" y="87"/>
                </a:cxn>
                <a:cxn ang="0">
                  <a:pos x="26" y="56"/>
                </a:cxn>
                <a:cxn ang="0">
                  <a:pos x="29" y="75"/>
                </a:cxn>
                <a:cxn ang="0">
                  <a:pos x="37" y="86"/>
                </a:cxn>
                <a:cxn ang="0">
                  <a:pos x="31" y="89"/>
                </a:cxn>
                <a:cxn ang="0">
                  <a:pos x="11" y="89"/>
                </a:cxn>
                <a:cxn ang="0">
                  <a:pos x="10" y="64"/>
                </a:cxn>
                <a:cxn ang="0">
                  <a:pos x="16" y="64"/>
                </a:cxn>
                <a:cxn ang="0">
                  <a:pos x="0" y="41"/>
                </a:cxn>
                <a:cxn ang="0">
                  <a:pos x="25" y="29"/>
                </a:cxn>
                <a:cxn ang="0">
                  <a:pos x="29" y="27"/>
                </a:cxn>
                <a:cxn ang="0">
                  <a:pos x="39" y="23"/>
                </a:cxn>
                <a:cxn ang="0">
                  <a:pos x="40" y="17"/>
                </a:cxn>
                <a:cxn ang="0">
                  <a:pos x="49" y="12"/>
                </a:cxn>
                <a:cxn ang="0">
                  <a:pos x="56" y="4"/>
                </a:cxn>
                <a:cxn ang="0">
                  <a:pos x="68" y="0"/>
                </a:cxn>
                <a:cxn ang="0">
                  <a:pos x="72" y="3"/>
                </a:cxn>
                <a:cxn ang="0">
                  <a:pos x="74" y="6"/>
                </a:cxn>
                <a:cxn ang="0">
                  <a:pos x="77" y="17"/>
                </a:cxn>
                <a:cxn ang="0">
                  <a:pos x="85" y="24"/>
                </a:cxn>
                <a:cxn ang="0">
                  <a:pos x="95" y="26"/>
                </a:cxn>
                <a:cxn ang="0">
                  <a:pos x="103" y="21"/>
                </a:cxn>
                <a:cxn ang="0">
                  <a:pos x="109" y="21"/>
                </a:cxn>
                <a:cxn ang="0">
                  <a:pos x="114" y="32"/>
                </a:cxn>
                <a:cxn ang="0">
                  <a:pos x="109" y="37"/>
                </a:cxn>
                <a:cxn ang="0">
                  <a:pos x="105" y="41"/>
                </a:cxn>
                <a:cxn ang="0">
                  <a:pos x="109" y="47"/>
                </a:cxn>
                <a:cxn ang="0">
                  <a:pos x="120" y="46"/>
                </a:cxn>
                <a:cxn ang="0">
                  <a:pos x="120" y="53"/>
                </a:cxn>
                <a:cxn ang="0">
                  <a:pos x="123" y="61"/>
                </a:cxn>
                <a:cxn ang="0">
                  <a:pos x="129" y="67"/>
                </a:cxn>
              </a:cxnLst>
              <a:rect l="0" t="0" r="r" b="b"/>
              <a:pathLst>
                <a:path w="129" h="182">
                  <a:moveTo>
                    <a:pt x="129" y="67"/>
                  </a:moveTo>
                  <a:lnTo>
                    <a:pt x="106" y="115"/>
                  </a:lnTo>
                  <a:lnTo>
                    <a:pt x="92" y="147"/>
                  </a:lnTo>
                  <a:lnTo>
                    <a:pt x="95" y="152"/>
                  </a:lnTo>
                  <a:lnTo>
                    <a:pt x="92" y="161"/>
                  </a:lnTo>
                  <a:lnTo>
                    <a:pt x="86" y="168"/>
                  </a:lnTo>
                  <a:lnTo>
                    <a:pt x="79" y="164"/>
                  </a:lnTo>
                  <a:lnTo>
                    <a:pt x="72" y="162"/>
                  </a:lnTo>
                  <a:lnTo>
                    <a:pt x="71" y="167"/>
                  </a:lnTo>
                  <a:lnTo>
                    <a:pt x="72" y="173"/>
                  </a:lnTo>
                  <a:lnTo>
                    <a:pt x="63" y="181"/>
                  </a:lnTo>
                  <a:lnTo>
                    <a:pt x="59" y="178"/>
                  </a:lnTo>
                  <a:lnTo>
                    <a:pt x="63" y="171"/>
                  </a:lnTo>
                  <a:lnTo>
                    <a:pt x="62" y="168"/>
                  </a:lnTo>
                  <a:lnTo>
                    <a:pt x="56" y="165"/>
                  </a:lnTo>
                  <a:lnTo>
                    <a:pt x="56" y="161"/>
                  </a:lnTo>
                  <a:lnTo>
                    <a:pt x="56" y="148"/>
                  </a:lnTo>
                  <a:lnTo>
                    <a:pt x="51" y="147"/>
                  </a:lnTo>
                  <a:lnTo>
                    <a:pt x="54" y="182"/>
                  </a:lnTo>
                  <a:lnTo>
                    <a:pt x="33" y="176"/>
                  </a:lnTo>
                  <a:lnTo>
                    <a:pt x="37" y="167"/>
                  </a:lnTo>
                  <a:lnTo>
                    <a:pt x="34" y="164"/>
                  </a:lnTo>
                  <a:lnTo>
                    <a:pt x="37" y="153"/>
                  </a:lnTo>
                  <a:lnTo>
                    <a:pt x="31" y="147"/>
                  </a:lnTo>
                  <a:lnTo>
                    <a:pt x="33" y="141"/>
                  </a:lnTo>
                  <a:lnTo>
                    <a:pt x="34" y="125"/>
                  </a:lnTo>
                  <a:lnTo>
                    <a:pt x="39" y="115"/>
                  </a:lnTo>
                  <a:lnTo>
                    <a:pt x="51" y="87"/>
                  </a:lnTo>
                  <a:lnTo>
                    <a:pt x="26" y="56"/>
                  </a:lnTo>
                  <a:lnTo>
                    <a:pt x="29" y="75"/>
                  </a:lnTo>
                  <a:lnTo>
                    <a:pt x="37" y="86"/>
                  </a:lnTo>
                  <a:lnTo>
                    <a:pt x="31" y="89"/>
                  </a:lnTo>
                  <a:lnTo>
                    <a:pt x="11" y="89"/>
                  </a:lnTo>
                  <a:lnTo>
                    <a:pt x="10" y="64"/>
                  </a:lnTo>
                  <a:lnTo>
                    <a:pt x="16" y="64"/>
                  </a:lnTo>
                  <a:lnTo>
                    <a:pt x="0" y="41"/>
                  </a:lnTo>
                  <a:lnTo>
                    <a:pt x="25" y="29"/>
                  </a:lnTo>
                  <a:lnTo>
                    <a:pt x="29" y="27"/>
                  </a:lnTo>
                  <a:lnTo>
                    <a:pt x="39" y="23"/>
                  </a:lnTo>
                  <a:lnTo>
                    <a:pt x="40" y="17"/>
                  </a:lnTo>
                  <a:lnTo>
                    <a:pt x="49" y="12"/>
                  </a:lnTo>
                  <a:lnTo>
                    <a:pt x="56" y="4"/>
                  </a:lnTo>
                  <a:lnTo>
                    <a:pt x="68" y="0"/>
                  </a:lnTo>
                  <a:lnTo>
                    <a:pt x="72" y="3"/>
                  </a:lnTo>
                  <a:lnTo>
                    <a:pt x="74" y="6"/>
                  </a:lnTo>
                  <a:lnTo>
                    <a:pt x="77" y="17"/>
                  </a:lnTo>
                  <a:lnTo>
                    <a:pt x="85" y="24"/>
                  </a:lnTo>
                  <a:lnTo>
                    <a:pt x="95" y="26"/>
                  </a:lnTo>
                  <a:lnTo>
                    <a:pt x="103" y="21"/>
                  </a:lnTo>
                  <a:lnTo>
                    <a:pt x="109" y="21"/>
                  </a:lnTo>
                  <a:lnTo>
                    <a:pt x="114" y="32"/>
                  </a:lnTo>
                  <a:lnTo>
                    <a:pt x="109" y="37"/>
                  </a:lnTo>
                  <a:lnTo>
                    <a:pt x="105" y="41"/>
                  </a:lnTo>
                  <a:lnTo>
                    <a:pt x="109" y="47"/>
                  </a:lnTo>
                  <a:lnTo>
                    <a:pt x="120" y="46"/>
                  </a:lnTo>
                  <a:lnTo>
                    <a:pt x="120" y="53"/>
                  </a:lnTo>
                  <a:lnTo>
                    <a:pt x="123" y="61"/>
                  </a:lnTo>
                  <a:lnTo>
                    <a:pt x="129" y="67"/>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4" name="Freeform 69">
              <a:extLst>
                <a:ext uri="{FF2B5EF4-FFF2-40B4-BE49-F238E27FC236}">
                  <a16:creationId xmlns:a16="http://schemas.microsoft.com/office/drawing/2014/main" id="{69C518A2-8DA0-4E36-9462-DB423A15241E}"/>
                </a:ext>
              </a:extLst>
            </p:cNvPr>
            <p:cNvSpPr>
              <a:spLocks/>
            </p:cNvSpPr>
            <p:nvPr/>
          </p:nvSpPr>
          <p:spPr bwMode="auto">
            <a:xfrm>
              <a:off x="3430" y="2522"/>
              <a:ext cx="69" cy="51"/>
            </a:xfrm>
            <a:custGeom>
              <a:avLst/>
              <a:gdLst/>
              <a:ahLst/>
              <a:cxnLst>
                <a:cxn ang="0">
                  <a:pos x="101" y="66"/>
                </a:cxn>
                <a:cxn ang="0">
                  <a:pos x="84" y="54"/>
                </a:cxn>
                <a:cxn ang="0">
                  <a:pos x="60" y="65"/>
                </a:cxn>
                <a:cxn ang="0">
                  <a:pos x="38" y="103"/>
                </a:cxn>
                <a:cxn ang="0">
                  <a:pos x="17" y="78"/>
                </a:cxn>
                <a:cxn ang="0">
                  <a:pos x="7" y="60"/>
                </a:cxn>
                <a:cxn ang="0">
                  <a:pos x="0" y="62"/>
                </a:cxn>
                <a:cxn ang="0">
                  <a:pos x="18" y="46"/>
                </a:cxn>
                <a:cxn ang="0">
                  <a:pos x="29" y="45"/>
                </a:cxn>
                <a:cxn ang="0">
                  <a:pos x="30" y="34"/>
                </a:cxn>
                <a:cxn ang="0">
                  <a:pos x="43" y="26"/>
                </a:cxn>
                <a:cxn ang="0">
                  <a:pos x="43" y="20"/>
                </a:cxn>
                <a:cxn ang="0">
                  <a:pos x="47" y="17"/>
                </a:cxn>
                <a:cxn ang="0">
                  <a:pos x="52" y="22"/>
                </a:cxn>
                <a:cxn ang="0">
                  <a:pos x="79" y="17"/>
                </a:cxn>
                <a:cxn ang="0">
                  <a:pos x="81" y="9"/>
                </a:cxn>
                <a:cxn ang="0">
                  <a:pos x="86" y="3"/>
                </a:cxn>
                <a:cxn ang="0">
                  <a:pos x="93" y="2"/>
                </a:cxn>
                <a:cxn ang="0">
                  <a:pos x="104" y="0"/>
                </a:cxn>
                <a:cxn ang="0">
                  <a:pos x="112" y="3"/>
                </a:cxn>
                <a:cxn ang="0">
                  <a:pos x="121" y="9"/>
                </a:cxn>
                <a:cxn ang="0">
                  <a:pos x="130" y="20"/>
                </a:cxn>
                <a:cxn ang="0">
                  <a:pos x="138" y="35"/>
                </a:cxn>
                <a:cxn ang="0">
                  <a:pos x="130" y="42"/>
                </a:cxn>
                <a:cxn ang="0">
                  <a:pos x="121" y="45"/>
                </a:cxn>
                <a:cxn ang="0">
                  <a:pos x="115" y="46"/>
                </a:cxn>
                <a:cxn ang="0">
                  <a:pos x="113" y="54"/>
                </a:cxn>
                <a:cxn ang="0">
                  <a:pos x="113" y="62"/>
                </a:cxn>
                <a:cxn ang="0">
                  <a:pos x="109" y="65"/>
                </a:cxn>
                <a:cxn ang="0">
                  <a:pos x="101" y="66"/>
                </a:cxn>
              </a:cxnLst>
              <a:rect l="0" t="0" r="r" b="b"/>
              <a:pathLst>
                <a:path w="138" h="103">
                  <a:moveTo>
                    <a:pt x="101" y="66"/>
                  </a:moveTo>
                  <a:lnTo>
                    <a:pt x="84" y="54"/>
                  </a:lnTo>
                  <a:lnTo>
                    <a:pt x="60" y="65"/>
                  </a:lnTo>
                  <a:lnTo>
                    <a:pt x="38" y="103"/>
                  </a:lnTo>
                  <a:lnTo>
                    <a:pt x="17" y="78"/>
                  </a:lnTo>
                  <a:lnTo>
                    <a:pt x="7" y="60"/>
                  </a:lnTo>
                  <a:lnTo>
                    <a:pt x="0" y="62"/>
                  </a:lnTo>
                  <a:lnTo>
                    <a:pt x="18" y="46"/>
                  </a:lnTo>
                  <a:lnTo>
                    <a:pt x="29" y="45"/>
                  </a:lnTo>
                  <a:lnTo>
                    <a:pt x="30" y="34"/>
                  </a:lnTo>
                  <a:lnTo>
                    <a:pt x="43" y="26"/>
                  </a:lnTo>
                  <a:lnTo>
                    <a:pt x="43" y="20"/>
                  </a:lnTo>
                  <a:lnTo>
                    <a:pt x="47" y="17"/>
                  </a:lnTo>
                  <a:lnTo>
                    <a:pt x="52" y="22"/>
                  </a:lnTo>
                  <a:lnTo>
                    <a:pt x="79" y="17"/>
                  </a:lnTo>
                  <a:lnTo>
                    <a:pt x="81" y="9"/>
                  </a:lnTo>
                  <a:lnTo>
                    <a:pt x="86" y="3"/>
                  </a:lnTo>
                  <a:lnTo>
                    <a:pt x="93" y="2"/>
                  </a:lnTo>
                  <a:lnTo>
                    <a:pt x="104" y="0"/>
                  </a:lnTo>
                  <a:lnTo>
                    <a:pt x="112" y="3"/>
                  </a:lnTo>
                  <a:lnTo>
                    <a:pt x="121" y="9"/>
                  </a:lnTo>
                  <a:lnTo>
                    <a:pt x="130" y="20"/>
                  </a:lnTo>
                  <a:lnTo>
                    <a:pt x="138" y="35"/>
                  </a:lnTo>
                  <a:lnTo>
                    <a:pt x="130" y="42"/>
                  </a:lnTo>
                  <a:lnTo>
                    <a:pt x="121" y="45"/>
                  </a:lnTo>
                  <a:lnTo>
                    <a:pt x="115" y="46"/>
                  </a:lnTo>
                  <a:lnTo>
                    <a:pt x="113" y="54"/>
                  </a:lnTo>
                  <a:lnTo>
                    <a:pt x="113" y="62"/>
                  </a:lnTo>
                  <a:lnTo>
                    <a:pt x="109" y="65"/>
                  </a:lnTo>
                  <a:lnTo>
                    <a:pt x="101" y="66"/>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5" name="Freeform 70">
              <a:extLst>
                <a:ext uri="{FF2B5EF4-FFF2-40B4-BE49-F238E27FC236}">
                  <a16:creationId xmlns:a16="http://schemas.microsoft.com/office/drawing/2014/main" id="{AC9DA5F5-45E0-4F98-854E-18D48BB29E5C}"/>
                </a:ext>
              </a:extLst>
            </p:cNvPr>
            <p:cNvSpPr>
              <a:spLocks/>
            </p:cNvSpPr>
            <p:nvPr/>
          </p:nvSpPr>
          <p:spPr bwMode="auto">
            <a:xfrm>
              <a:off x="3589" y="2395"/>
              <a:ext cx="10" cy="16"/>
            </a:xfrm>
            <a:custGeom>
              <a:avLst/>
              <a:gdLst/>
              <a:ahLst/>
              <a:cxnLst>
                <a:cxn ang="0">
                  <a:pos x="15" y="32"/>
                </a:cxn>
                <a:cxn ang="0">
                  <a:pos x="20" y="0"/>
                </a:cxn>
                <a:cxn ang="0">
                  <a:pos x="0" y="29"/>
                </a:cxn>
                <a:cxn ang="0">
                  <a:pos x="15" y="32"/>
                </a:cxn>
              </a:cxnLst>
              <a:rect l="0" t="0" r="r" b="b"/>
              <a:pathLst>
                <a:path w="20" h="32">
                  <a:moveTo>
                    <a:pt x="15" y="32"/>
                  </a:moveTo>
                  <a:lnTo>
                    <a:pt x="20" y="0"/>
                  </a:lnTo>
                  <a:lnTo>
                    <a:pt x="0" y="29"/>
                  </a:lnTo>
                  <a:lnTo>
                    <a:pt x="15" y="32"/>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6" name="Freeform 71">
              <a:extLst>
                <a:ext uri="{FF2B5EF4-FFF2-40B4-BE49-F238E27FC236}">
                  <a16:creationId xmlns:a16="http://schemas.microsoft.com/office/drawing/2014/main" id="{0EFF2888-E48D-4A62-B4C9-47FCD12AF174}"/>
                </a:ext>
              </a:extLst>
            </p:cNvPr>
            <p:cNvSpPr>
              <a:spLocks/>
            </p:cNvSpPr>
            <p:nvPr/>
          </p:nvSpPr>
          <p:spPr bwMode="auto">
            <a:xfrm>
              <a:off x="3372" y="2582"/>
              <a:ext cx="6" cy="12"/>
            </a:xfrm>
            <a:custGeom>
              <a:avLst/>
              <a:gdLst/>
              <a:ahLst/>
              <a:cxnLst>
                <a:cxn ang="0">
                  <a:pos x="10" y="0"/>
                </a:cxn>
                <a:cxn ang="0">
                  <a:pos x="10" y="11"/>
                </a:cxn>
                <a:cxn ang="0">
                  <a:pos x="0" y="23"/>
                </a:cxn>
                <a:cxn ang="0">
                  <a:pos x="0" y="17"/>
                </a:cxn>
                <a:cxn ang="0">
                  <a:pos x="3" y="2"/>
                </a:cxn>
                <a:cxn ang="0">
                  <a:pos x="10" y="0"/>
                </a:cxn>
              </a:cxnLst>
              <a:rect l="0" t="0" r="r" b="b"/>
              <a:pathLst>
                <a:path w="10" h="23">
                  <a:moveTo>
                    <a:pt x="10" y="0"/>
                  </a:moveTo>
                  <a:lnTo>
                    <a:pt x="10" y="11"/>
                  </a:lnTo>
                  <a:lnTo>
                    <a:pt x="0" y="23"/>
                  </a:lnTo>
                  <a:lnTo>
                    <a:pt x="0" y="17"/>
                  </a:lnTo>
                  <a:lnTo>
                    <a:pt x="3" y="2"/>
                  </a:lnTo>
                  <a:lnTo>
                    <a:pt x="10" y="0"/>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7" name="Freeform 73">
              <a:extLst>
                <a:ext uri="{FF2B5EF4-FFF2-40B4-BE49-F238E27FC236}">
                  <a16:creationId xmlns:a16="http://schemas.microsoft.com/office/drawing/2014/main" id="{421A2E4B-8896-4A69-A339-58B0E063F74F}"/>
                </a:ext>
              </a:extLst>
            </p:cNvPr>
            <p:cNvSpPr>
              <a:spLocks/>
            </p:cNvSpPr>
            <p:nvPr/>
          </p:nvSpPr>
          <p:spPr bwMode="auto">
            <a:xfrm>
              <a:off x="3222" y="2243"/>
              <a:ext cx="169" cy="167"/>
            </a:xfrm>
            <a:custGeom>
              <a:avLst/>
              <a:gdLst/>
              <a:ahLst/>
              <a:cxnLst>
                <a:cxn ang="0">
                  <a:pos x="49" y="223"/>
                </a:cxn>
                <a:cxn ang="0">
                  <a:pos x="18" y="216"/>
                </a:cxn>
                <a:cxn ang="0">
                  <a:pos x="0" y="185"/>
                </a:cxn>
                <a:cxn ang="0">
                  <a:pos x="52" y="150"/>
                </a:cxn>
                <a:cxn ang="0">
                  <a:pos x="117" y="95"/>
                </a:cxn>
                <a:cxn ang="0">
                  <a:pos x="144" y="82"/>
                </a:cxn>
                <a:cxn ang="0">
                  <a:pos x="198" y="102"/>
                </a:cxn>
                <a:cxn ang="0">
                  <a:pos x="198" y="67"/>
                </a:cxn>
                <a:cxn ang="0">
                  <a:pos x="219" y="62"/>
                </a:cxn>
                <a:cxn ang="0">
                  <a:pos x="272" y="35"/>
                </a:cxn>
                <a:cxn ang="0">
                  <a:pos x="293" y="0"/>
                </a:cxn>
                <a:cxn ang="0">
                  <a:pos x="333" y="35"/>
                </a:cxn>
                <a:cxn ang="0">
                  <a:pos x="338" y="44"/>
                </a:cxn>
                <a:cxn ang="0">
                  <a:pos x="288" y="78"/>
                </a:cxn>
                <a:cxn ang="0">
                  <a:pos x="273" y="141"/>
                </a:cxn>
                <a:cxn ang="0">
                  <a:pos x="222" y="179"/>
                </a:cxn>
                <a:cxn ang="0">
                  <a:pos x="172" y="217"/>
                </a:cxn>
                <a:cxn ang="0">
                  <a:pos x="169" y="248"/>
                </a:cxn>
                <a:cxn ang="0">
                  <a:pos x="213" y="282"/>
                </a:cxn>
                <a:cxn ang="0">
                  <a:pos x="183" y="300"/>
                </a:cxn>
                <a:cxn ang="0">
                  <a:pos x="130" y="322"/>
                </a:cxn>
                <a:cxn ang="0">
                  <a:pos x="124" y="332"/>
                </a:cxn>
                <a:cxn ang="0">
                  <a:pos x="77" y="325"/>
                </a:cxn>
                <a:cxn ang="0">
                  <a:pos x="57" y="332"/>
                </a:cxn>
                <a:cxn ang="0">
                  <a:pos x="40" y="319"/>
                </a:cxn>
                <a:cxn ang="0">
                  <a:pos x="25" y="309"/>
                </a:cxn>
                <a:cxn ang="0">
                  <a:pos x="52" y="277"/>
                </a:cxn>
                <a:cxn ang="0">
                  <a:pos x="57" y="276"/>
                </a:cxn>
                <a:cxn ang="0">
                  <a:pos x="43" y="260"/>
                </a:cxn>
                <a:cxn ang="0">
                  <a:pos x="49" y="223"/>
                </a:cxn>
              </a:cxnLst>
              <a:rect l="0" t="0" r="r" b="b"/>
              <a:pathLst>
                <a:path w="338" h="332">
                  <a:moveTo>
                    <a:pt x="49" y="223"/>
                  </a:moveTo>
                  <a:lnTo>
                    <a:pt x="18" y="216"/>
                  </a:lnTo>
                  <a:lnTo>
                    <a:pt x="0" y="185"/>
                  </a:lnTo>
                  <a:lnTo>
                    <a:pt x="52" y="150"/>
                  </a:lnTo>
                  <a:lnTo>
                    <a:pt x="117" y="95"/>
                  </a:lnTo>
                  <a:lnTo>
                    <a:pt x="144" y="82"/>
                  </a:lnTo>
                  <a:lnTo>
                    <a:pt x="198" y="102"/>
                  </a:lnTo>
                  <a:lnTo>
                    <a:pt x="198" y="67"/>
                  </a:lnTo>
                  <a:lnTo>
                    <a:pt x="219" y="62"/>
                  </a:lnTo>
                  <a:lnTo>
                    <a:pt x="272" y="35"/>
                  </a:lnTo>
                  <a:lnTo>
                    <a:pt x="293" y="0"/>
                  </a:lnTo>
                  <a:lnTo>
                    <a:pt x="333" y="35"/>
                  </a:lnTo>
                  <a:lnTo>
                    <a:pt x="338" y="44"/>
                  </a:lnTo>
                  <a:lnTo>
                    <a:pt x="288" y="78"/>
                  </a:lnTo>
                  <a:lnTo>
                    <a:pt x="273" y="141"/>
                  </a:lnTo>
                  <a:lnTo>
                    <a:pt x="222" y="179"/>
                  </a:lnTo>
                  <a:lnTo>
                    <a:pt x="172" y="217"/>
                  </a:lnTo>
                  <a:lnTo>
                    <a:pt x="169" y="248"/>
                  </a:lnTo>
                  <a:lnTo>
                    <a:pt x="213" y="282"/>
                  </a:lnTo>
                  <a:lnTo>
                    <a:pt x="183" y="300"/>
                  </a:lnTo>
                  <a:lnTo>
                    <a:pt x="130" y="322"/>
                  </a:lnTo>
                  <a:lnTo>
                    <a:pt x="124" y="332"/>
                  </a:lnTo>
                  <a:lnTo>
                    <a:pt x="77" y="325"/>
                  </a:lnTo>
                  <a:lnTo>
                    <a:pt x="57" y="332"/>
                  </a:lnTo>
                  <a:lnTo>
                    <a:pt x="40" y="319"/>
                  </a:lnTo>
                  <a:lnTo>
                    <a:pt x="25" y="309"/>
                  </a:lnTo>
                  <a:lnTo>
                    <a:pt x="52" y="277"/>
                  </a:lnTo>
                  <a:lnTo>
                    <a:pt x="57" y="276"/>
                  </a:lnTo>
                  <a:lnTo>
                    <a:pt x="43" y="260"/>
                  </a:lnTo>
                  <a:lnTo>
                    <a:pt x="49" y="223"/>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8" name="Freeform 75">
              <a:extLst>
                <a:ext uri="{FF2B5EF4-FFF2-40B4-BE49-F238E27FC236}">
                  <a16:creationId xmlns:a16="http://schemas.microsoft.com/office/drawing/2014/main" id="{2AB3672D-F239-4310-A0B6-E5FD9D253780}"/>
                </a:ext>
              </a:extLst>
            </p:cNvPr>
            <p:cNvSpPr>
              <a:spLocks/>
            </p:cNvSpPr>
            <p:nvPr/>
          </p:nvSpPr>
          <p:spPr bwMode="auto">
            <a:xfrm>
              <a:off x="2248" y="1950"/>
              <a:ext cx="851" cy="339"/>
            </a:xfrm>
            <a:custGeom>
              <a:avLst/>
              <a:gdLst/>
              <a:ahLst/>
              <a:cxnLst>
                <a:cxn ang="0">
                  <a:pos x="819" y="647"/>
                </a:cxn>
                <a:cxn ang="0">
                  <a:pos x="747" y="618"/>
                </a:cxn>
                <a:cxn ang="0">
                  <a:pos x="601" y="609"/>
                </a:cxn>
                <a:cxn ang="0">
                  <a:pos x="456" y="601"/>
                </a:cxn>
                <a:cxn ang="0">
                  <a:pos x="404" y="501"/>
                </a:cxn>
                <a:cxn ang="0">
                  <a:pos x="270" y="454"/>
                </a:cxn>
                <a:cxn ang="0">
                  <a:pos x="154" y="434"/>
                </a:cxn>
                <a:cxn ang="0">
                  <a:pos x="164" y="328"/>
                </a:cxn>
                <a:cxn ang="0">
                  <a:pos x="71" y="264"/>
                </a:cxn>
                <a:cxn ang="0">
                  <a:pos x="2" y="195"/>
                </a:cxn>
                <a:cxn ang="0">
                  <a:pos x="34" y="165"/>
                </a:cxn>
                <a:cxn ang="0">
                  <a:pos x="167" y="113"/>
                </a:cxn>
                <a:cxn ang="0">
                  <a:pos x="344" y="93"/>
                </a:cxn>
                <a:cxn ang="0">
                  <a:pos x="423" y="130"/>
                </a:cxn>
                <a:cxn ang="0">
                  <a:pos x="557" y="112"/>
                </a:cxn>
                <a:cxn ang="0">
                  <a:pos x="589" y="0"/>
                </a:cxn>
                <a:cxn ang="0">
                  <a:pos x="752" y="40"/>
                </a:cxn>
                <a:cxn ang="0">
                  <a:pos x="825" y="118"/>
                </a:cxn>
                <a:cxn ang="0">
                  <a:pos x="996" y="116"/>
                </a:cxn>
                <a:cxn ang="0">
                  <a:pos x="1072" y="156"/>
                </a:cxn>
                <a:cxn ang="0">
                  <a:pos x="1244" y="172"/>
                </a:cxn>
                <a:cxn ang="0">
                  <a:pos x="1405" y="115"/>
                </a:cxn>
                <a:cxn ang="0">
                  <a:pos x="1537" y="142"/>
                </a:cxn>
                <a:cxn ang="0">
                  <a:pos x="1493" y="242"/>
                </a:cxn>
                <a:cxn ang="0">
                  <a:pos x="1505" y="274"/>
                </a:cxn>
                <a:cxn ang="0">
                  <a:pos x="1575" y="284"/>
                </a:cxn>
                <a:cxn ang="0">
                  <a:pos x="1703" y="317"/>
                </a:cxn>
                <a:cxn ang="0">
                  <a:pos x="1603" y="349"/>
                </a:cxn>
                <a:cxn ang="0">
                  <a:pos x="1486" y="425"/>
                </a:cxn>
                <a:cxn ang="0">
                  <a:pos x="1354" y="468"/>
                </a:cxn>
                <a:cxn ang="0">
                  <a:pos x="1264" y="507"/>
                </a:cxn>
                <a:cxn ang="0">
                  <a:pos x="1215" y="581"/>
                </a:cxn>
                <a:cxn ang="0">
                  <a:pos x="1080" y="625"/>
                </a:cxn>
                <a:cxn ang="0">
                  <a:pos x="962" y="655"/>
                </a:cxn>
                <a:cxn ang="0">
                  <a:pos x="879" y="661"/>
                </a:cxn>
              </a:cxnLst>
              <a:rect l="0" t="0" r="r" b="b"/>
              <a:pathLst>
                <a:path w="1703" h="678">
                  <a:moveTo>
                    <a:pt x="879" y="661"/>
                  </a:moveTo>
                  <a:lnTo>
                    <a:pt x="819" y="647"/>
                  </a:lnTo>
                  <a:lnTo>
                    <a:pt x="759" y="635"/>
                  </a:lnTo>
                  <a:lnTo>
                    <a:pt x="747" y="618"/>
                  </a:lnTo>
                  <a:lnTo>
                    <a:pt x="673" y="613"/>
                  </a:lnTo>
                  <a:lnTo>
                    <a:pt x="601" y="609"/>
                  </a:lnTo>
                  <a:lnTo>
                    <a:pt x="529" y="606"/>
                  </a:lnTo>
                  <a:lnTo>
                    <a:pt x="456" y="601"/>
                  </a:lnTo>
                  <a:lnTo>
                    <a:pt x="430" y="552"/>
                  </a:lnTo>
                  <a:lnTo>
                    <a:pt x="404" y="501"/>
                  </a:lnTo>
                  <a:lnTo>
                    <a:pt x="338" y="478"/>
                  </a:lnTo>
                  <a:lnTo>
                    <a:pt x="270" y="454"/>
                  </a:lnTo>
                  <a:lnTo>
                    <a:pt x="212" y="445"/>
                  </a:lnTo>
                  <a:lnTo>
                    <a:pt x="154" y="434"/>
                  </a:lnTo>
                  <a:lnTo>
                    <a:pt x="158" y="380"/>
                  </a:lnTo>
                  <a:lnTo>
                    <a:pt x="164" y="328"/>
                  </a:lnTo>
                  <a:lnTo>
                    <a:pt x="109" y="273"/>
                  </a:lnTo>
                  <a:lnTo>
                    <a:pt x="71" y="264"/>
                  </a:lnTo>
                  <a:lnTo>
                    <a:pt x="14" y="218"/>
                  </a:lnTo>
                  <a:lnTo>
                    <a:pt x="2" y="195"/>
                  </a:lnTo>
                  <a:lnTo>
                    <a:pt x="0" y="184"/>
                  </a:lnTo>
                  <a:lnTo>
                    <a:pt x="34" y="165"/>
                  </a:lnTo>
                  <a:lnTo>
                    <a:pt x="95" y="144"/>
                  </a:lnTo>
                  <a:lnTo>
                    <a:pt x="167" y="113"/>
                  </a:lnTo>
                  <a:lnTo>
                    <a:pt x="238" y="83"/>
                  </a:lnTo>
                  <a:lnTo>
                    <a:pt x="344" y="93"/>
                  </a:lnTo>
                  <a:lnTo>
                    <a:pt x="350" y="116"/>
                  </a:lnTo>
                  <a:lnTo>
                    <a:pt x="423" y="130"/>
                  </a:lnTo>
                  <a:lnTo>
                    <a:pt x="494" y="144"/>
                  </a:lnTo>
                  <a:lnTo>
                    <a:pt x="557" y="112"/>
                  </a:lnTo>
                  <a:lnTo>
                    <a:pt x="534" y="66"/>
                  </a:lnTo>
                  <a:lnTo>
                    <a:pt x="589" y="0"/>
                  </a:lnTo>
                  <a:lnTo>
                    <a:pt x="670" y="20"/>
                  </a:lnTo>
                  <a:lnTo>
                    <a:pt x="752" y="40"/>
                  </a:lnTo>
                  <a:lnTo>
                    <a:pt x="769" y="77"/>
                  </a:lnTo>
                  <a:lnTo>
                    <a:pt x="825" y="118"/>
                  </a:lnTo>
                  <a:lnTo>
                    <a:pt x="931" y="101"/>
                  </a:lnTo>
                  <a:lnTo>
                    <a:pt x="996" y="116"/>
                  </a:lnTo>
                  <a:lnTo>
                    <a:pt x="1062" y="132"/>
                  </a:lnTo>
                  <a:lnTo>
                    <a:pt x="1072" y="156"/>
                  </a:lnTo>
                  <a:lnTo>
                    <a:pt x="1174" y="184"/>
                  </a:lnTo>
                  <a:lnTo>
                    <a:pt x="1244" y="172"/>
                  </a:lnTo>
                  <a:lnTo>
                    <a:pt x="1307" y="162"/>
                  </a:lnTo>
                  <a:lnTo>
                    <a:pt x="1405" y="115"/>
                  </a:lnTo>
                  <a:lnTo>
                    <a:pt x="1489" y="138"/>
                  </a:lnTo>
                  <a:lnTo>
                    <a:pt x="1537" y="142"/>
                  </a:lnTo>
                  <a:lnTo>
                    <a:pt x="1517" y="192"/>
                  </a:lnTo>
                  <a:lnTo>
                    <a:pt x="1493" y="242"/>
                  </a:lnTo>
                  <a:lnTo>
                    <a:pt x="1474" y="248"/>
                  </a:lnTo>
                  <a:lnTo>
                    <a:pt x="1505" y="274"/>
                  </a:lnTo>
                  <a:lnTo>
                    <a:pt x="1563" y="273"/>
                  </a:lnTo>
                  <a:lnTo>
                    <a:pt x="1575" y="284"/>
                  </a:lnTo>
                  <a:lnTo>
                    <a:pt x="1620" y="257"/>
                  </a:lnTo>
                  <a:lnTo>
                    <a:pt x="1703" y="317"/>
                  </a:lnTo>
                  <a:lnTo>
                    <a:pt x="1695" y="351"/>
                  </a:lnTo>
                  <a:lnTo>
                    <a:pt x="1603" y="349"/>
                  </a:lnTo>
                  <a:lnTo>
                    <a:pt x="1523" y="380"/>
                  </a:lnTo>
                  <a:lnTo>
                    <a:pt x="1486" y="425"/>
                  </a:lnTo>
                  <a:lnTo>
                    <a:pt x="1420" y="440"/>
                  </a:lnTo>
                  <a:lnTo>
                    <a:pt x="1354" y="468"/>
                  </a:lnTo>
                  <a:lnTo>
                    <a:pt x="1289" y="448"/>
                  </a:lnTo>
                  <a:lnTo>
                    <a:pt x="1264" y="507"/>
                  </a:lnTo>
                  <a:lnTo>
                    <a:pt x="1284" y="540"/>
                  </a:lnTo>
                  <a:lnTo>
                    <a:pt x="1215" y="581"/>
                  </a:lnTo>
                  <a:lnTo>
                    <a:pt x="1146" y="621"/>
                  </a:lnTo>
                  <a:lnTo>
                    <a:pt x="1080" y="625"/>
                  </a:lnTo>
                  <a:lnTo>
                    <a:pt x="1012" y="630"/>
                  </a:lnTo>
                  <a:lnTo>
                    <a:pt x="962" y="655"/>
                  </a:lnTo>
                  <a:lnTo>
                    <a:pt x="911" y="678"/>
                  </a:lnTo>
                  <a:lnTo>
                    <a:pt x="879" y="661"/>
                  </a:lnTo>
                  <a:close/>
                </a:path>
              </a:pathLst>
            </a:custGeom>
            <a:solidFill>
              <a:schemeClr val="accent1">
                <a:lumMod val="75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79" name="Freeform 97">
              <a:extLst>
                <a:ext uri="{FF2B5EF4-FFF2-40B4-BE49-F238E27FC236}">
                  <a16:creationId xmlns:a16="http://schemas.microsoft.com/office/drawing/2014/main" id="{B0FACF44-732D-451B-B9FE-C29C0E21D7A2}"/>
                </a:ext>
              </a:extLst>
            </p:cNvPr>
            <p:cNvSpPr>
              <a:spLocks/>
            </p:cNvSpPr>
            <p:nvPr/>
          </p:nvSpPr>
          <p:spPr bwMode="auto">
            <a:xfrm>
              <a:off x="3788" y="2195"/>
              <a:ext cx="27" cy="20"/>
            </a:xfrm>
            <a:custGeom>
              <a:avLst/>
              <a:gdLst/>
              <a:ahLst/>
              <a:cxnLst>
                <a:cxn ang="0">
                  <a:pos x="52" y="0"/>
                </a:cxn>
                <a:cxn ang="0">
                  <a:pos x="0" y="41"/>
                </a:cxn>
                <a:cxn ang="0">
                  <a:pos x="20" y="11"/>
                </a:cxn>
                <a:cxn ang="0">
                  <a:pos x="52" y="0"/>
                </a:cxn>
              </a:cxnLst>
              <a:rect l="0" t="0" r="r" b="b"/>
              <a:pathLst>
                <a:path w="52" h="41">
                  <a:moveTo>
                    <a:pt x="52" y="0"/>
                  </a:moveTo>
                  <a:lnTo>
                    <a:pt x="0" y="41"/>
                  </a:lnTo>
                  <a:lnTo>
                    <a:pt x="20" y="11"/>
                  </a:lnTo>
                  <a:lnTo>
                    <a:pt x="52" y="0"/>
                  </a:lnTo>
                  <a:close/>
                </a:path>
              </a:pathLst>
            </a:custGeom>
            <a:solidFill>
              <a:srgbClr val="FFCC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81" name="Freeform 101">
              <a:extLst>
                <a:ext uri="{FF2B5EF4-FFF2-40B4-BE49-F238E27FC236}">
                  <a16:creationId xmlns:a16="http://schemas.microsoft.com/office/drawing/2014/main" id="{45B1C91D-8A99-4AEE-B44B-0C194478A8EA}"/>
                </a:ext>
              </a:extLst>
            </p:cNvPr>
            <p:cNvSpPr>
              <a:spLocks/>
            </p:cNvSpPr>
            <p:nvPr/>
          </p:nvSpPr>
          <p:spPr bwMode="auto">
            <a:xfrm>
              <a:off x="715" y="1379"/>
              <a:ext cx="2" cy="1"/>
            </a:xfrm>
            <a:custGeom>
              <a:avLst/>
              <a:gdLst/>
              <a:ahLst/>
              <a:cxnLst>
                <a:cxn ang="0">
                  <a:pos x="5" y="0"/>
                </a:cxn>
                <a:cxn ang="0">
                  <a:pos x="3" y="0"/>
                </a:cxn>
                <a:cxn ang="0">
                  <a:pos x="3" y="2"/>
                </a:cxn>
                <a:cxn ang="0">
                  <a:pos x="0" y="3"/>
                </a:cxn>
                <a:cxn ang="0">
                  <a:pos x="3" y="3"/>
                </a:cxn>
                <a:cxn ang="0">
                  <a:pos x="5" y="2"/>
                </a:cxn>
                <a:cxn ang="0">
                  <a:pos x="5" y="0"/>
                </a:cxn>
              </a:cxnLst>
              <a:rect l="0" t="0" r="r" b="b"/>
              <a:pathLst>
                <a:path w="5" h="3">
                  <a:moveTo>
                    <a:pt x="5" y="0"/>
                  </a:moveTo>
                  <a:lnTo>
                    <a:pt x="3" y="0"/>
                  </a:lnTo>
                  <a:lnTo>
                    <a:pt x="3" y="2"/>
                  </a:lnTo>
                  <a:lnTo>
                    <a:pt x="0" y="3"/>
                  </a:lnTo>
                  <a:lnTo>
                    <a:pt x="3" y="3"/>
                  </a:lnTo>
                  <a:lnTo>
                    <a:pt x="5" y="2"/>
                  </a:lnTo>
                  <a:lnTo>
                    <a:pt x="5" y="0"/>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82" name="Freeform 102">
              <a:extLst>
                <a:ext uri="{FF2B5EF4-FFF2-40B4-BE49-F238E27FC236}">
                  <a16:creationId xmlns:a16="http://schemas.microsoft.com/office/drawing/2014/main" id="{CCF029E2-46B8-4456-B875-FD84272CC2D4}"/>
                </a:ext>
              </a:extLst>
            </p:cNvPr>
            <p:cNvSpPr>
              <a:spLocks/>
            </p:cNvSpPr>
            <p:nvPr/>
          </p:nvSpPr>
          <p:spPr bwMode="auto">
            <a:xfrm>
              <a:off x="707" y="1380"/>
              <a:ext cx="1" cy="1"/>
            </a:xfrm>
            <a:custGeom>
              <a:avLst/>
              <a:gdLst/>
              <a:ahLst/>
              <a:cxnLst>
                <a:cxn ang="0">
                  <a:pos x="1" y="0"/>
                </a:cxn>
                <a:cxn ang="0">
                  <a:pos x="0" y="0"/>
                </a:cxn>
                <a:cxn ang="0">
                  <a:pos x="1" y="0"/>
                </a:cxn>
              </a:cxnLst>
              <a:rect l="0" t="0" r="r" b="b"/>
              <a:pathLst>
                <a:path w="1">
                  <a:moveTo>
                    <a:pt x="1" y="0"/>
                  </a:moveTo>
                  <a:lnTo>
                    <a:pt x="0" y="0"/>
                  </a:lnTo>
                  <a:lnTo>
                    <a:pt x="1" y="0"/>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83" name="Freeform 103">
              <a:extLst>
                <a:ext uri="{FF2B5EF4-FFF2-40B4-BE49-F238E27FC236}">
                  <a16:creationId xmlns:a16="http://schemas.microsoft.com/office/drawing/2014/main" id="{7975DA4C-AE51-4203-B6CB-51CA74D701F4}"/>
                </a:ext>
              </a:extLst>
            </p:cNvPr>
            <p:cNvSpPr>
              <a:spLocks/>
            </p:cNvSpPr>
            <p:nvPr/>
          </p:nvSpPr>
          <p:spPr bwMode="auto">
            <a:xfrm>
              <a:off x="3271" y="2384"/>
              <a:ext cx="88" cy="134"/>
            </a:xfrm>
            <a:custGeom>
              <a:avLst/>
              <a:gdLst/>
              <a:ahLst/>
              <a:cxnLst>
                <a:cxn ang="0">
                  <a:pos x="51" y="265"/>
                </a:cxn>
                <a:cxn ang="0">
                  <a:pos x="54" y="254"/>
                </a:cxn>
                <a:cxn ang="0">
                  <a:pos x="32" y="260"/>
                </a:cxn>
                <a:cxn ang="0">
                  <a:pos x="16" y="270"/>
                </a:cxn>
                <a:cxn ang="0">
                  <a:pos x="0" y="268"/>
                </a:cxn>
                <a:cxn ang="0">
                  <a:pos x="8" y="257"/>
                </a:cxn>
                <a:cxn ang="0">
                  <a:pos x="11" y="251"/>
                </a:cxn>
                <a:cxn ang="0">
                  <a:pos x="8" y="244"/>
                </a:cxn>
                <a:cxn ang="0">
                  <a:pos x="11" y="231"/>
                </a:cxn>
                <a:cxn ang="0">
                  <a:pos x="16" y="196"/>
                </a:cxn>
                <a:cxn ang="0">
                  <a:pos x="23" y="175"/>
                </a:cxn>
                <a:cxn ang="0">
                  <a:pos x="26" y="168"/>
                </a:cxn>
                <a:cxn ang="0">
                  <a:pos x="8" y="129"/>
                </a:cxn>
                <a:cxn ang="0">
                  <a:pos x="5" y="116"/>
                </a:cxn>
                <a:cxn ang="0">
                  <a:pos x="13" y="110"/>
                </a:cxn>
                <a:cxn ang="0">
                  <a:pos x="34" y="119"/>
                </a:cxn>
                <a:cxn ang="0">
                  <a:pos x="37" y="109"/>
                </a:cxn>
                <a:cxn ang="0">
                  <a:pos x="26" y="76"/>
                </a:cxn>
                <a:cxn ang="0">
                  <a:pos x="26" y="73"/>
                </a:cxn>
                <a:cxn ang="0">
                  <a:pos x="19" y="73"/>
                </a:cxn>
                <a:cxn ang="0">
                  <a:pos x="22" y="69"/>
                </a:cxn>
                <a:cxn ang="0">
                  <a:pos x="25" y="61"/>
                </a:cxn>
                <a:cxn ang="0">
                  <a:pos x="26" y="50"/>
                </a:cxn>
                <a:cxn ang="0">
                  <a:pos x="32" y="40"/>
                </a:cxn>
                <a:cxn ang="0">
                  <a:pos x="85" y="18"/>
                </a:cxn>
                <a:cxn ang="0">
                  <a:pos x="115" y="0"/>
                </a:cxn>
                <a:cxn ang="0">
                  <a:pos x="149" y="56"/>
                </a:cxn>
                <a:cxn ang="0">
                  <a:pos x="177" y="95"/>
                </a:cxn>
                <a:cxn ang="0">
                  <a:pos x="177" y="208"/>
                </a:cxn>
                <a:cxn ang="0">
                  <a:pos x="169" y="217"/>
                </a:cxn>
                <a:cxn ang="0">
                  <a:pos x="132" y="230"/>
                </a:cxn>
                <a:cxn ang="0">
                  <a:pos x="103" y="240"/>
                </a:cxn>
                <a:cxn ang="0">
                  <a:pos x="97" y="245"/>
                </a:cxn>
                <a:cxn ang="0">
                  <a:pos x="86" y="250"/>
                </a:cxn>
                <a:cxn ang="0">
                  <a:pos x="78" y="253"/>
                </a:cxn>
                <a:cxn ang="0">
                  <a:pos x="63" y="254"/>
                </a:cxn>
                <a:cxn ang="0">
                  <a:pos x="51" y="265"/>
                </a:cxn>
              </a:cxnLst>
              <a:rect l="0" t="0" r="r" b="b"/>
              <a:pathLst>
                <a:path w="177" h="270">
                  <a:moveTo>
                    <a:pt x="51" y="265"/>
                  </a:moveTo>
                  <a:lnTo>
                    <a:pt x="54" y="254"/>
                  </a:lnTo>
                  <a:lnTo>
                    <a:pt x="32" y="260"/>
                  </a:lnTo>
                  <a:lnTo>
                    <a:pt x="16" y="270"/>
                  </a:lnTo>
                  <a:lnTo>
                    <a:pt x="0" y="268"/>
                  </a:lnTo>
                  <a:lnTo>
                    <a:pt x="8" y="257"/>
                  </a:lnTo>
                  <a:lnTo>
                    <a:pt x="11" y="251"/>
                  </a:lnTo>
                  <a:lnTo>
                    <a:pt x="8" y="244"/>
                  </a:lnTo>
                  <a:lnTo>
                    <a:pt x="11" y="231"/>
                  </a:lnTo>
                  <a:lnTo>
                    <a:pt x="16" y="196"/>
                  </a:lnTo>
                  <a:lnTo>
                    <a:pt x="23" y="175"/>
                  </a:lnTo>
                  <a:lnTo>
                    <a:pt x="26" y="168"/>
                  </a:lnTo>
                  <a:lnTo>
                    <a:pt x="8" y="129"/>
                  </a:lnTo>
                  <a:lnTo>
                    <a:pt x="5" y="116"/>
                  </a:lnTo>
                  <a:lnTo>
                    <a:pt x="13" y="110"/>
                  </a:lnTo>
                  <a:lnTo>
                    <a:pt x="34" y="119"/>
                  </a:lnTo>
                  <a:lnTo>
                    <a:pt x="37" y="109"/>
                  </a:lnTo>
                  <a:lnTo>
                    <a:pt x="26" y="76"/>
                  </a:lnTo>
                  <a:lnTo>
                    <a:pt x="26" y="73"/>
                  </a:lnTo>
                  <a:lnTo>
                    <a:pt x="19" y="73"/>
                  </a:lnTo>
                  <a:lnTo>
                    <a:pt x="22" y="69"/>
                  </a:lnTo>
                  <a:lnTo>
                    <a:pt x="25" y="61"/>
                  </a:lnTo>
                  <a:lnTo>
                    <a:pt x="26" y="50"/>
                  </a:lnTo>
                  <a:lnTo>
                    <a:pt x="32" y="40"/>
                  </a:lnTo>
                  <a:lnTo>
                    <a:pt x="85" y="18"/>
                  </a:lnTo>
                  <a:lnTo>
                    <a:pt x="115" y="0"/>
                  </a:lnTo>
                  <a:lnTo>
                    <a:pt x="149" y="56"/>
                  </a:lnTo>
                  <a:lnTo>
                    <a:pt x="177" y="95"/>
                  </a:lnTo>
                  <a:lnTo>
                    <a:pt x="177" y="208"/>
                  </a:lnTo>
                  <a:lnTo>
                    <a:pt x="169" y="217"/>
                  </a:lnTo>
                  <a:lnTo>
                    <a:pt x="132" y="230"/>
                  </a:lnTo>
                  <a:lnTo>
                    <a:pt x="103" y="240"/>
                  </a:lnTo>
                  <a:lnTo>
                    <a:pt x="97" y="245"/>
                  </a:lnTo>
                  <a:lnTo>
                    <a:pt x="86" y="250"/>
                  </a:lnTo>
                  <a:lnTo>
                    <a:pt x="78" y="253"/>
                  </a:lnTo>
                  <a:lnTo>
                    <a:pt x="63" y="254"/>
                  </a:lnTo>
                  <a:lnTo>
                    <a:pt x="51" y="265"/>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84" name="Freeform 104">
              <a:extLst>
                <a:ext uri="{FF2B5EF4-FFF2-40B4-BE49-F238E27FC236}">
                  <a16:creationId xmlns:a16="http://schemas.microsoft.com/office/drawing/2014/main" id="{19395A85-E345-40D2-99B9-4B29A594826F}"/>
                </a:ext>
              </a:extLst>
            </p:cNvPr>
            <p:cNvSpPr>
              <a:spLocks/>
            </p:cNvSpPr>
            <p:nvPr/>
          </p:nvSpPr>
          <p:spPr bwMode="auto">
            <a:xfrm>
              <a:off x="3267" y="2546"/>
              <a:ext cx="20" cy="17"/>
            </a:xfrm>
            <a:custGeom>
              <a:avLst/>
              <a:gdLst/>
              <a:ahLst/>
              <a:cxnLst>
                <a:cxn ang="0">
                  <a:pos x="23" y="2"/>
                </a:cxn>
                <a:cxn ang="0">
                  <a:pos x="5" y="17"/>
                </a:cxn>
                <a:cxn ang="0">
                  <a:pos x="0" y="25"/>
                </a:cxn>
                <a:cxn ang="0">
                  <a:pos x="2" y="34"/>
                </a:cxn>
                <a:cxn ang="0">
                  <a:pos x="14" y="34"/>
                </a:cxn>
                <a:cxn ang="0">
                  <a:pos x="17" y="31"/>
                </a:cxn>
                <a:cxn ang="0">
                  <a:pos x="29" y="23"/>
                </a:cxn>
                <a:cxn ang="0">
                  <a:pos x="38" y="13"/>
                </a:cxn>
                <a:cxn ang="0">
                  <a:pos x="41" y="2"/>
                </a:cxn>
                <a:cxn ang="0">
                  <a:pos x="31" y="0"/>
                </a:cxn>
                <a:cxn ang="0">
                  <a:pos x="23" y="2"/>
                </a:cxn>
              </a:cxnLst>
              <a:rect l="0" t="0" r="r" b="b"/>
              <a:pathLst>
                <a:path w="41" h="34">
                  <a:moveTo>
                    <a:pt x="23" y="2"/>
                  </a:moveTo>
                  <a:lnTo>
                    <a:pt x="5" y="17"/>
                  </a:lnTo>
                  <a:lnTo>
                    <a:pt x="0" y="25"/>
                  </a:lnTo>
                  <a:lnTo>
                    <a:pt x="2" y="34"/>
                  </a:lnTo>
                  <a:lnTo>
                    <a:pt x="14" y="34"/>
                  </a:lnTo>
                  <a:lnTo>
                    <a:pt x="17" y="31"/>
                  </a:lnTo>
                  <a:lnTo>
                    <a:pt x="29" y="23"/>
                  </a:lnTo>
                  <a:lnTo>
                    <a:pt x="38" y="13"/>
                  </a:lnTo>
                  <a:lnTo>
                    <a:pt x="41" y="2"/>
                  </a:lnTo>
                  <a:lnTo>
                    <a:pt x="31" y="0"/>
                  </a:lnTo>
                  <a:lnTo>
                    <a:pt x="23" y="2"/>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87" name="Freeform 107">
              <a:extLst>
                <a:ext uri="{FF2B5EF4-FFF2-40B4-BE49-F238E27FC236}">
                  <a16:creationId xmlns:a16="http://schemas.microsoft.com/office/drawing/2014/main" id="{02E457F0-3873-4007-AAFE-B321A40A8AA7}"/>
                </a:ext>
              </a:extLst>
            </p:cNvPr>
            <p:cNvSpPr>
              <a:spLocks/>
            </p:cNvSpPr>
            <p:nvPr/>
          </p:nvSpPr>
          <p:spPr bwMode="auto">
            <a:xfrm>
              <a:off x="2277" y="2721"/>
              <a:ext cx="85" cy="44"/>
            </a:xfrm>
            <a:custGeom>
              <a:avLst/>
              <a:gdLst/>
              <a:ahLst/>
              <a:cxnLst>
                <a:cxn ang="0">
                  <a:pos x="123" y="9"/>
                </a:cxn>
                <a:cxn ang="0">
                  <a:pos x="46" y="0"/>
                </a:cxn>
                <a:cxn ang="0">
                  <a:pos x="0" y="57"/>
                </a:cxn>
                <a:cxn ang="0">
                  <a:pos x="4" y="83"/>
                </a:cxn>
                <a:cxn ang="0">
                  <a:pos x="68" y="89"/>
                </a:cxn>
                <a:cxn ang="0">
                  <a:pos x="119" y="86"/>
                </a:cxn>
                <a:cxn ang="0">
                  <a:pos x="171" y="81"/>
                </a:cxn>
                <a:cxn ang="0">
                  <a:pos x="157" y="49"/>
                </a:cxn>
                <a:cxn ang="0">
                  <a:pos x="146" y="27"/>
                </a:cxn>
                <a:cxn ang="0">
                  <a:pos x="123" y="9"/>
                </a:cxn>
              </a:cxnLst>
              <a:rect l="0" t="0" r="r" b="b"/>
              <a:pathLst>
                <a:path w="171" h="89">
                  <a:moveTo>
                    <a:pt x="123" y="9"/>
                  </a:moveTo>
                  <a:lnTo>
                    <a:pt x="46" y="0"/>
                  </a:lnTo>
                  <a:lnTo>
                    <a:pt x="0" y="57"/>
                  </a:lnTo>
                  <a:lnTo>
                    <a:pt x="4" y="83"/>
                  </a:lnTo>
                  <a:lnTo>
                    <a:pt x="68" y="89"/>
                  </a:lnTo>
                  <a:lnTo>
                    <a:pt x="119" y="86"/>
                  </a:lnTo>
                  <a:lnTo>
                    <a:pt x="171" y="81"/>
                  </a:lnTo>
                  <a:lnTo>
                    <a:pt x="157" y="49"/>
                  </a:lnTo>
                  <a:lnTo>
                    <a:pt x="146" y="27"/>
                  </a:lnTo>
                  <a:lnTo>
                    <a:pt x="123" y="9"/>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88" name="Freeform 108">
              <a:extLst>
                <a:ext uri="{FF2B5EF4-FFF2-40B4-BE49-F238E27FC236}">
                  <a16:creationId xmlns:a16="http://schemas.microsoft.com/office/drawing/2014/main" id="{3C700C95-EC83-400A-9B27-EE40128718BB}"/>
                </a:ext>
              </a:extLst>
            </p:cNvPr>
            <p:cNvSpPr>
              <a:spLocks/>
            </p:cNvSpPr>
            <p:nvPr/>
          </p:nvSpPr>
          <p:spPr bwMode="auto">
            <a:xfrm>
              <a:off x="1870" y="1906"/>
              <a:ext cx="1625" cy="1072"/>
            </a:xfrm>
            <a:custGeom>
              <a:avLst/>
              <a:gdLst/>
              <a:ahLst/>
              <a:cxnLst>
                <a:cxn ang="0">
                  <a:pos x="860" y="1630"/>
                </a:cxn>
                <a:cxn ang="0">
                  <a:pos x="610" y="1615"/>
                </a:cxn>
                <a:cxn ang="0">
                  <a:pos x="425" y="1484"/>
                </a:cxn>
                <a:cxn ang="0">
                  <a:pos x="262" y="1348"/>
                </a:cxn>
                <a:cxn ang="0">
                  <a:pos x="333" y="1211"/>
                </a:cxn>
                <a:cxn ang="0">
                  <a:pos x="121" y="1118"/>
                </a:cxn>
                <a:cxn ang="0">
                  <a:pos x="77" y="1040"/>
                </a:cxn>
                <a:cxn ang="0">
                  <a:pos x="106" y="836"/>
                </a:cxn>
                <a:cxn ang="0">
                  <a:pos x="351" y="690"/>
                </a:cxn>
                <a:cxn ang="0">
                  <a:pos x="403" y="527"/>
                </a:cxn>
                <a:cxn ang="0">
                  <a:pos x="632" y="409"/>
                </a:cxn>
                <a:cxn ang="0">
                  <a:pos x="770" y="307"/>
                </a:cxn>
                <a:cxn ang="0">
                  <a:pos x="968" y="534"/>
                </a:cxn>
                <a:cxn ang="0">
                  <a:pos x="1285" y="695"/>
                </a:cxn>
                <a:cxn ang="0">
                  <a:pos x="1635" y="750"/>
                </a:cxn>
                <a:cxn ang="0">
                  <a:pos x="1971" y="670"/>
                </a:cxn>
                <a:cxn ang="0">
                  <a:pos x="2242" y="514"/>
                </a:cxn>
                <a:cxn ang="0">
                  <a:pos x="2331" y="373"/>
                </a:cxn>
                <a:cxn ang="0">
                  <a:pos x="2293" y="231"/>
                </a:cxn>
                <a:cxn ang="0">
                  <a:pos x="2472" y="41"/>
                </a:cxn>
                <a:cxn ang="0">
                  <a:pos x="2833" y="133"/>
                </a:cxn>
                <a:cxn ang="0">
                  <a:pos x="3057" y="368"/>
                </a:cxn>
                <a:cxn ang="0">
                  <a:pos x="3094" y="529"/>
                </a:cxn>
                <a:cxn ang="0">
                  <a:pos x="2997" y="675"/>
                </a:cxn>
                <a:cxn ang="0">
                  <a:pos x="2821" y="770"/>
                </a:cxn>
                <a:cxn ang="0">
                  <a:pos x="2560" y="935"/>
                </a:cxn>
                <a:cxn ang="0">
                  <a:pos x="2586" y="828"/>
                </a:cxn>
                <a:cxn ang="0">
                  <a:pos x="2350" y="931"/>
                </a:cxn>
                <a:cxn ang="0">
                  <a:pos x="2500" y="1010"/>
                </a:cxn>
                <a:cxn ang="0">
                  <a:pos x="2601" y="1069"/>
                </a:cxn>
                <a:cxn ang="0">
                  <a:pos x="2440" y="1204"/>
                </a:cxn>
                <a:cxn ang="0">
                  <a:pos x="2495" y="1385"/>
                </a:cxn>
                <a:cxn ang="0">
                  <a:pos x="2558" y="1458"/>
                </a:cxn>
                <a:cxn ang="0">
                  <a:pos x="2500" y="1495"/>
                </a:cxn>
                <a:cxn ang="0">
                  <a:pos x="2528" y="1503"/>
                </a:cxn>
                <a:cxn ang="0">
                  <a:pos x="2555" y="1547"/>
                </a:cxn>
                <a:cxn ang="0">
                  <a:pos x="2548" y="1601"/>
                </a:cxn>
                <a:cxn ang="0">
                  <a:pos x="2540" y="1622"/>
                </a:cxn>
                <a:cxn ang="0">
                  <a:pos x="2511" y="1659"/>
                </a:cxn>
                <a:cxn ang="0">
                  <a:pos x="2445" y="1769"/>
                </a:cxn>
                <a:cxn ang="0">
                  <a:pos x="2446" y="1774"/>
                </a:cxn>
                <a:cxn ang="0">
                  <a:pos x="2426" y="1829"/>
                </a:cxn>
                <a:cxn ang="0">
                  <a:pos x="2390" y="1871"/>
                </a:cxn>
                <a:cxn ang="0">
                  <a:pos x="2339" y="1918"/>
                </a:cxn>
                <a:cxn ang="0">
                  <a:pos x="2239" y="1981"/>
                </a:cxn>
                <a:cxn ang="0">
                  <a:pos x="2163" y="2010"/>
                </a:cxn>
                <a:cxn ang="0">
                  <a:pos x="2121" y="2018"/>
                </a:cxn>
                <a:cxn ang="0">
                  <a:pos x="2055" y="2044"/>
                </a:cxn>
                <a:cxn ang="0">
                  <a:pos x="1956" y="2144"/>
                </a:cxn>
                <a:cxn ang="0">
                  <a:pos x="1857" y="2042"/>
                </a:cxn>
                <a:cxn ang="0">
                  <a:pos x="1698" y="1953"/>
                </a:cxn>
                <a:cxn ang="0">
                  <a:pos x="1575" y="1990"/>
                </a:cxn>
                <a:cxn ang="0">
                  <a:pos x="1472" y="2071"/>
                </a:cxn>
                <a:cxn ang="0">
                  <a:pos x="1379" y="1961"/>
                </a:cxn>
                <a:cxn ang="0">
                  <a:pos x="1281" y="1848"/>
                </a:cxn>
                <a:cxn ang="0">
                  <a:pos x="1275" y="1607"/>
                </a:cxn>
                <a:cxn ang="0">
                  <a:pos x="1183" y="1555"/>
                </a:cxn>
              </a:cxnLst>
              <a:rect l="0" t="0" r="r" b="b"/>
              <a:pathLst>
                <a:path w="3250" h="2144">
                  <a:moveTo>
                    <a:pt x="1106" y="1565"/>
                  </a:moveTo>
                  <a:lnTo>
                    <a:pt x="1060" y="1602"/>
                  </a:lnTo>
                  <a:lnTo>
                    <a:pt x="1014" y="1639"/>
                  </a:lnTo>
                  <a:lnTo>
                    <a:pt x="960" y="1657"/>
                  </a:lnTo>
                  <a:lnTo>
                    <a:pt x="937" y="1639"/>
                  </a:lnTo>
                  <a:lnTo>
                    <a:pt x="860" y="1630"/>
                  </a:lnTo>
                  <a:lnTo>
                    <a:pt x="814" y="1687"/>
                  </a:lnTo>
                  <a:lnTo>
                    <a:pt x="799" y="1636"/>
                  </a:lnTo>
                  <a:lnTo>
                    <a:pt x="773" y="1651"/>
                  </a:lnTo>
                  <a:lnTo>
                    <a:pt x="709" y="1645"/>
                  </a:lnTo>
                  <a:lnTo>
                    <a:pt x="661" y="1639"/>
                  </a:lnTo>
                  <a:lnTo>
                    <a:pt x="610" y="1615"/>
                  </a:lnTo>
                  <a:lnTo>
                    <a:pt x="604" y="1602"/>
                  </a:lnTo>
                  <a:lnTo>
                    <a:pt x="560" y="1579"/>
                  </a:lnTo>
                  <a:lnTo>
                    <a:pt x="546" y="1559"/>
                  </a:lnTo>
                  <a:lnTo>
                    <a:pt x="523" y="1567"/>
                  </a:lnTo>
                  <a:lnTo>
                    <a:pt x="463" y="1512"/>
                  </a:lnTo>
                  <a:lnTo>
                    <a:pt x="425" y="1484"/>
                  </a:lnTo>
                  <a:lnTo>
                    <a:pt x="396" y="1506"/>
                  </a:lnTo>
                  <a:lnTo>
                    <a:pt x="394" y="1501"/>
                  </a:lnTo>
                  <a:lnTo>
                    <a:pt x="350" y="1464"/>
                  </a:lnTo>
                  <a:lnTo>
                    <a:pt x="294" y="1426"/>
                  </a:lnTo>
                  <a:lnTo>
                    <a:pt x="270" y="1418"/>
                  </a:lnTo>
                  <a:lnTo>
                    <a:pt x="262" y="1348"/>
                  </a:lnTo>
                  <a:lnTo>
                    <a:pt x="294" y="1352"/>
                  </a:lnTo>
                  <a:lnTo>
                    <a:pt x="308" y="1326"/>
                  </a:lnTo>
                  <a:lnTo>
                    <a:pt x="285" y="1280"/>
                  </a:lnTo>
                  <a:lnTo>
                    <a:pt x="290" y="1254"/>
                  </a:lnTo>
                  <a:lnTo>
                    <a:pt x="316" y="1242"/>
                  </a:lnTo>
                  <a:lnTo>
                    <a:pt x="333" y="1211"/>
                  </a:lnTo>
                  <a:lnTo>
                    <a:pt x="354" y="1158"/>
                  </a:lnTo>
                  <a:lnTo>
                    <a:pt x="319" y="1141"/>
                  </a:lnTo>
                  <a:lnTo>
                    <a:pt x="271" y="1130"/>
                  </a:lnTo>
                  <a:lnTo>
                    <a:pt x="222" y="1158"/>
                  </a:lnTo>
                  <a:lnTo>
                    <a:pt x="155" y="1138"/>
                  </a:lnTo>
                  <a:lnTo>
                    <a:pt x="121" y="1118"/>
                  </a:lnTo>
                  <a:lnTo>
                    <a:pt x="107" y="1076"/>
                  </a:lnTo>
                  <a:lnTo>
                    <a:pt x="49" y="1058"/>
                  </a:lnTo>
                  <a:lnTo>
                    <a:pt x="51" y="1044"/>
                  </a:lnTo>
                  <a:lnTo>
                    <a:pt x="66" y="1046"/>
                  </a:lnTo>
                  <a:lnTo>
                    <a:pt x="67" y="1046"/>
                  </a:lnTo>
                  <a:lnTo>
                    <a:pt x="77" y="1040"/>
                  </a:lnTo>
                  <a:lnTo>
                    <a:pt x="64" y="966"/>
                  </a:lnTo>
                  <a:lnTo>
                    <a:pt x="15" y="961"/>
                  </a:lnTo>
                  <a:lnTo>
                    <a:pt x="0" y="909"/>
                  </a:lnTo>
                  <a:lnTo>
                    <a:pt x="34" y="860"/>
                  </a:lnTo>
                  <a:lnTo>
                    <a:pt x="81" y="837"/>
                  </a:lnTo>
                  <a:lnTo>
                    <a:pt x="106" y="836"/>
                  </a:lnTo>
                  <a:lnTo>
                    <a:pt x="135" y="842"/>
                  </a:lnTo>
                  <a:lnTo>
                    <a:pt x="186" y="800"/>
                  </a:lnTo>
                  <a:lnTo>
                    <a:pt x="247" y="787"/>
                  </a:lnTo>
                  <a:lnTo>
                    <a:pt x="301" y="754"/>
                  </a:lnTo>
                  <a:lnTo>
                    <a:pt x="354" y="721"/>
                  </a:lnTo>
                  <a:lnTo>
                    <a:pt x="351" y="690"/>
                  </a:lnTo>
                  <a:lnTo>
                    <a:pt x="368" y="676"/>
                  </a:lnTo>
                  <a:lnTo>
                    <a:pt x="373" y="664"/>
                  </a:lnTo>
                  <a:lnTo>
                    <a:pt x="367" y="616"/>
                  </a:lnTo>
                  <a:lnTo>
                    <a:pt x="359" y="569"/>
                  </a:lnTo>
                  <a:lnTo>
                    <a:pt x="333" y="552"/>
                  </a:lnTo>
                  <a:lnTo>
                    <a:pt x="403" y="527"/>
                  </a:lnTo>
                  <a:lnTo>
                    <a:pt x="475" y="535"/>
                  </a:lnTo>
                  <a:lnTo>
                    <a:pt x="465" y="511"/>
                  </a:lnTo>
                  <a:lnTo>
                    <a:pt x="482" y="455"/>
                  </a:lnTo>
                  <a:lnTo>
                    <a:pt x="500" y="400"/>
                  </a:lnTo>
                  <a:lnTo>
                    <a:pt x="580" y="415"/>
                  </a:lnTo>
                  <a:lnTo>
                    <a:pt x="632" y="409"/>
                  </a:lnTo>
                  <a:lnTo>
                    <a:pt x="638" y="339"/>
                  </a:lnTo>
                  <a:lnTo>
                    <a:pt x="670" y="322"/>
                  </a:lnTo>
                  <a:lnTo>
                    <a:pt x="713" y="277"/>
                  </a:lnTo>
                  <a:lnTo>
                    <a:pt x="756" y="273"/>
                  </a:lnTo>
                  <a:lnTo>
                    <a:pt x="758" y="284"/>
                  </a:lnTo>
                  <a:lnTo>
                    <a:pt x="770" y="307"/>
                  </a:lnTo>
                  <a:lnTo>
                    <a:pt x="827" y="353"/>
                  </a:lnTo>
                  <a:lnTo>
                    <a:pt x="865" y="362"/>
                  </a:lnTo>
                  <a:lnTo>
                    <a:pt x="920" y="417"/>
                  </a:lnTo>
                  <a:lnTo>
                    <a:pt x="914" y="469"/>
                  </a:lnTo>
                  <a:lnTo>
                    <a:pt x="910" y="523"/>
                  </a:lnTo>
                  <a:lnTo>
                    <a:pt x="968" y="534"/>
                  </a:lnTo>
                  <a:lnTo>
                    <a:pt x="1026" y="543"/>
                  </a:lnTo>
                  <a:lnTo>
                    <a:pt x="1094" y="567"/>
                  </a:lnTo>
                  <a:lnTo>
                    <a:pt x="1160" y="590"/>
                  </a:lnTo>
                  <a:lnTo>
                    <a:pt x="1186" y="641"/>
                  </a:lnTo>
                  <a:lnTo>
                    <a:pt x="1212" y="690"/>
                  </a:lnTo>
                  <a:lnTo>
                    <a:pt x="1285" y="695"/>
                  </a:lnTo>
                  <a:lnTo>
                    <a:pt x="1357" y="698"/>
                  </a:lnTo>
                  <a:lnTo>
                    <a:pt x="1429" y="702"/>
                  </a:lnTo>
                  <a:lnTo>
                    <a:pt x="1503" y="707"/>
                  </a:lnTo>
                  <a:lnTo>
                    <a:pt x="1515" y="724"/>
                  </a:lnTo>
                  <a:lnTo>
                    <a:pt x="1575" y="736"/>
                  </a:lnTo>
                  <a:lnTo>
                    <a:pt x="1635" y="750"/>
                  </a:lnTo>
                  <a:lnTo>
                    <a:pt x="1667" y="767"/>
                  </a:lnTo>
                  <a:lnTo>
                    <a:pt x="1718" y="744"/>
                  </a:lnTo>
                  <a:lnTo>
                    <a:pt x="1768" y="719"/>
                  </a:lnTo>
                  <a:lnTo>
                    <a:pt x="1836" y="714"/>
                  </a:lnTo>
                  <a:lnTo>
                    <a:pt x="1902" y="710"/>
                  </a:lnTo>
                  <a:lnTo>
                    <a:pt x="1971" y="670"/>
                  </a:lnTo>
                  <a:lnTo>
                    <a:pt x="2040" y="629"/>
                  </a:lnTo>
                  <a:lnTo>
                    <a:pt x="2020" y="596"/>
                  </a:lnTo>
                  <a:lnTo>
                    <a:pt x="2045" y="537"/>
                  </a:lnTo>
                  <a:lnTo>
                    <a:pt x="2110" y="557"/>
                  </a:lnTo>
                  <a:lnTo>
                    <a:pt x="2176" y="529"/>
                  </a:lnTo>
                  <a:lnTo>
                    <a:pt x="2242" y="514"/>
                  </a:lnTo>
                  <a:lnTo>
                    <a:pt x="2279" y="469"/>
                  </a:lnTo>
                  <a:lnTo>
                    <a:pt x="2359" y="438"/>
                  </a:lnTo>
                  <a:lnTo>
                    <a:pt x="2451" y="440"/>
                  </a:lnTo>
                  <a:lnTo>
                    <a:pt x="2459" y="406"/>
                  </a:lnTo>
                  <a:lnTo>
                    <a:pt x="2376" y="346"/>
                  </a:lnTo>
                  <a:lnTo>
                    <a:pt x="2331" y="373"/>
                  </a:lnTo>
                  <a:lnTo>
                    <a:pt x="2319" y="362"/>
                  </a:lnTo>
                  <a:lnTo>
                    <a:pt x="2261" y="363"/>
                  </a:lnTo>
                  <a:lnTo>
                    <a:pt x="2230" y="337"/>
                  </a:lnTo>
                  <a:lnTo>
                    <a:pt x="2249" y="331"/>
                  </a:lnTo>
                  <a:lnTo>
                    <a:pt x="2273" y="281"/>
                  </a:lnTo>
                  <a:lnTo>
                    <a:pt x="2293" y="231"/>
                  </a:lnTo>
                  <a:lnTo>
                    <a:pt x="2361" y="247"/>
                  </a:lnTo>
                  <a:lnTo>
                    <a:pt x="2436" y="202"/>
                  </a:lnTo>
                  <a:lnTo>
                    <a:pt x="2454" y="155"/>
                  </a:lnTo>
                  <a:lnTo>
                    <a:pt x="2512" y="75"/>
                  </a:lnTo>
                  <a:lnTo>
                    <a:pt x="2492" y="51"/>
                  </a:lnTo>
                  <a:lnTo>
                    <a:pt x="2472" y="41"/>
                  </a:lnTo>
                  <a:lnTo>
                    <a:pt x="2543" y="5"/>
                  </a:lnTo>
                  <a:lnTo>
                    <a:pt x="2614" y="3"/>
                  </a:lnTo>
                  <a:lnTo>
                    <a:pt x="2686" y="0"/>
                  </a:lnTo>
                  <a:lnTo>
                    <a:pt x="2793" y="43"/>
                  </a:lnTo>
                  <a:lnTo>
                    <a:pt x="2813" y="89"/>
                  </a:lnTo>
                  <a:lnTo>
                    <a:pt x="2833" y="133"/>
                  </a:lnTo>
                  <a:lnTo>
                    <a:pt x="2853" y="179"/>
                  </a:lnTo>
                  <a:lnTo>
                    <a:pt x="2871" y="225"/>
                  </a:lnTo>
                  <a:lnTo>
                    <a:pt x="2908" y="251"/>
                  </a:lnTo>
                  <a:lnTo>
                    <a:pt x="2997" y="274"/>
                  </a:lnTo>
                  <a:lnTo>
                    <a:pt x="3038" y="297"/>
                  </a:lnTo>
                  <a:lnTo>
                    <a:pt x="3057" y="368"/>
                  </a:lnTo>
                  <a:lnTo>
                    <a:pt x="3147" y="357"/>
                  </a:lnTo>
                  <a:lnTo>
                    <a:pt x="3250" y="330"/>
                  </a:lnTo>
                  <a:lnTo>
                    <a:pt x="3244" y="386"/>
                  </a:lnTo>
                  <a:lnTo>
                    <a:pt x="3199" y="463"/>
                  </a:lnTo>
                  <a:lnTo>
                    <a:pt x="3155" y="540"/>
                  </a:lnTo>
                  <a:lnTo>
                    <a:pt x="3094" y="529"/>
                  </a:lnTo>
                  <a:lnTo>
                    <a:pt x="3061" y="563"/>
                  </a:lnTo>
                  <a:lnTo>
                    <a:pt x="3063" y="621"/>
                  </a:lnTo>
                  <a:lnTo>
                    <a:pt x="3065" y="678"/>
                  </a:lnTo>
                  <a:lnTo>
                    <a:pt x="3032" y="693"/>
                  </a:lnTo>
                  <a:lnTo>
                    <a:pt x="3037" y="710"/>
                  </a:lnTo>
                  <a:lnTo>
                    <a:pt x="2997" y="675"/>
                  </a:lnTo>
                  <a:lnTo>
                    <a:pt x="2976" y="710"/>
                  </a:lnTo>
                  <a:lnTo>
                    <a:pt x="2923" y="737"/>
                  </a:lnTo>
                  <a:lnTo>
                    <a:pt x="2902" y="742"/>
                  </a:lnTo>
                  <a:lnTo>
                    <a:pt x="2902" y="777"/>
                  </a:lnTo>
                  <a:lnTo>
                    <a:pt x="2848" y="757"/>
                  </a:lnTo>
                  <a:lnTo>
                    <a:pt x="2821" y="770"/>
                  </a:lnTo>
                  <a:lnTo>
                    <a:pt x="2756" y="825"/>
                  </a:lnTo>
                  <a:lnTo>
                    <a:pt x="2704" y="860"/>
                  </a:lnTo>
                  <a:lnTo>
                    <a:pt x="2669" y="877"/>
                  </a:lnTo>
                  <a:lnTo>
                    <a:pt x="2624" y="902"/>
                  </a:lnTo>
                  <a:lnTo>
                    <a:pt x="2581" y="925"/>
                  </a:lnTo>
                  <a:lnTo>
                    <a:pt x="2560" y="935"/>
                  </a:lnTo>
                  <a:lnTo>
                    <a:pt x="2535" y="946"/>
                  </a:lnTo>
                  <a:lnTo>
                    <a:pt x="2529" y="944"/>
                  </a:lnTo>
                  <a:lnTo>
                    <a:pt x="2531" y="941"/>
                  </a:lnTo>
                  <a:lnTo>
                    <a:pt x="2571" y="906"/>
                  </a:lnTo>
                  <a:lnTo>
                    <a:pt x="2541" y="892"/>
                  </a:lnTo>
                  <a:lnTo>
                    <a:pt x="2586" y="828"/>
                  </a:lnTo>
                  <a:lnTo>
                    <a:pt x="2565" y="811"/>
                  </a:lnTo>
                  <a:lnTo>
                    <a:pt x="2525" y="819"/>
                  </a:lnTo>
                  <a:lnTo>
                    <a:pt x="2477" y="860"/>
                  </a:lnTo>
                  <a:lnTo>
                    <a:pt x="2431" y="902"/>
                  </a:lnTo>
                  <a:lnTo>
                    <a:pt x="2380" y="928"/>
                  </a:lnTo>
                  <a:lnTo>
                    <a:pt x="2350" y="931"/>
                  </a:lnTo>
                  <a:lnTo>
                    <a:pt x="2350" y="974"/>
                  </a:lnTo>
                  <a:lnTo>
                    <a:pt x="2416" y="994"/>
                  </a:lnTo>
                  <a:lnTo>
                    <a:pt x="2420" y="1047"/>
                  </a:lnTo>
                  <a:lnTo>
                    <a:pt x="2463" y="1040"/>
                  </a:lnTo>
                  <a:lnTo>
                    <a:pt x="2485" y="1021"/>
                  </a:lnTo>
                  <a:lnTo>
                    <a:pt x="2500" y="1010"/>
                  </a:lnTo>
                  <a:lnTo>
                    <a:pt x="2512" y="1006"/>
                  </a:lnTo>
                  <a:lnTo>
                    <a:pt x="2522" y="1007"/>
                  </a:lnTo>
                  <a:lnTo>
                    <a:pt x="2583" y="1027"/>
                  </a:lnTo>
                  <a:lnTo>
                    <a:pt x="2609" y="1036"/>
                  </a:lnTo>
                  <a:lnTo>
                    <a:pt x="2607" y="1040"/>
                  </a:lnTo>
                  <a:lnTo>
                    <a:pt x="2601" y="1069"/>
                  </a:lnTo>
                  <a:lnTo>
                    <a:pt x="2595" y="1073"/>
                  </a:lnTo>
                  <a:lnTo>
                    <a:pt x="2566" y="1069"/>
                  </a:lnTo>
                  <a:lnTo>
                    <a:pt x="2520" y="1090"/>
                  </a:lnTo>
                  <a:lnTo>
                    <a:pt x="2488" y="1119"/>
                  </a:lnTo>
                  <a:lnTo>
                    <a:pt x="2468" y="1142"/>
                  </a:lnTo>
                  <a:lnTo>
                    <a:pt x="2440" y="1204"/>
                  </a:lnTo>
                  <a:lnTo>
                    <a:pt x="2491" y="1253"/>
                  </a:lnTo>
                  <a:lnTo>
                    <a:pt x="2511" y="1302"/>
                  </a:lnTo>
                  <a:lnTo>
                    <a:pt x="2529" y="1352"/>
                  </a:lnTo>
                  <a:lnTo>
                    <a:pt x="2569" y="1404"/>
                  </a:lnTo>
                  <a:lnTo>
                    <a:pt x="2494" y="1378"/>
                  </a:lnTo>
                  <a:lnTo>
                    <a:pt x="2495" y="1385"/>
                  </a:lnTo>
                  <a:lnTo>
                    <a:pt x="2538" y="1415"/>
                  </a:lnTo>
                  <a:lnTo>
                    <a:pt x="2563" y="1435"/>
                  </a:lnTo>
                  <a:lnTo>
                    <a:pt x="2571" y="1449"/>
                  </a:lnTo>
                  <a:lnTo>
                    <a:pt x="2572" y="1455"/>
                  </a:lnTo>
                  <a:lnTo>
                    <a:pt x="2569" y="1455"/>
                  </a:lnTo>
                  <a:lnTo>
                    <a:pt x="2558" y="1458"/>
                  </a:lnTo>
                  <a:lnTo>
                    <a:pt x="2518" y="1481"/>
                  </a:lnTo>
                  <a:lnTo>
                    <a:pt x="2517" y="1486"/>
                  </a:lnTo>
                  <a:lnTo>
                    <a:pt x="2515" y="1490"/>
                  </a:lnTo>
                  <a:lnTo>
                    <a:pt x="2511" y="1492"/>
                  </a:lnTo>
                  <a:lnTo>
                    <a:pt x="2506" y="1492"/>
                  </a:lnTo>
                  <a:lnTo>
                    <a:pt x="2500" y="1495"/>
                  </a:lnTo>
                  <a:lnTo>
                    <a:pt x="2488" y="1500"/>
                  </a:lnTo>
                  <a:lnTo>
                    <a:pt x="2489" y="1503"/>
                  </a:lnTo>
                  <a:lnTo>
                    <a:pt x="2499" y="1504"/>
                  </a:lnTo>
                  <a:lnTo>
                    <a:pt x="2509" y="1495"/>
                  </a:lnTo>
                  <a:lnTo>
                    <a:pt x="2515" y="1504"/>
                  </a:lnTo>
                  <a:lnTo>
                    <a:pt x="2528" y="1503"/>
                  </a:lnTo>
                  <a:lnTo>
                    <a:pt x="2540" y="1498"/>
                  </a:lnTo>
                  <a:lnTo>
                    <a:pt x="2551" y="1501"/>
                  </a:lnTo>
                  <a:lnTo>
                    <a:pt x="2563" y="1515"/>
                  </a:lnTo>
                  <a:lnTo>
                    <a:pt x="2581" y="1523"/>
                  </a:lnTo>
                  <a:lnTo>
                    <a:pt x="2572" y="1541"/>
                  </a:lnTo>
                  <a:lnTo>
                    <a:pt x="2555" y="1547"/>
                  </a:lnTo>
                  <a:lnTo>
                    <a:pt x="2574" y="1547"/>
                  </a:lnTo>
                  <a:lnTo>
                    <a:pt x="2569" y="1559"/>
                  </a:lnTo>
                  <a:lnTo>
                    <a:pt x="2551" y="1573"/>
                  </a:lnTo>
                  <a:lnTo>
                    <a:pt x="2558" y="1581"/>
                  </a:lnTo>
                  <a:lnTo>
                    <a:pt x="2551" y="1598"/>
                  </a:lnTo>
                  <a:lnTo>
                    <a:pt x="2548" y="1601"/>
                  </a:lnTo>
                  <a:lnTo>
                    <a:pt x="2558" y="1622"/>
                  </a:lnTo>
                  <a:lnTo>
                    <a:pt x="2548" y="1621"/>
                  </a:lnTo>
                  <a:lnTo>
                    <a:pt x="2545" y="1624"/>
                  </a:lnTo>
                  <a:lnTo>
                    <a:pt x="2545" y="1627"/>
                  </a:lnTo>
                  <a:lnTo>
                    <a:pt x="2540" y="1630"/>
                  </a:lnTo>
                  <a:lnTo>
                    <a:pt x="2540" y="1622"/>
                  </a:lnTo>
                  <a:lnTo>
                    <a:pt x="2538" y="1618"/>
                  </a:lnTo>
                  <a:lnTo>
                    <a:pt x="2534" y="1621"/>
                  </a:lnTo>
                  <a:lnTo>
                    <a:pt x="2531" y="1625"/>
                  </a:lnTo>
                  <a:lnTo>
                    <a:pt x="2532" y="1630"/>
                  </a:lnTo>
                  <a:lnTo>
                    <a:pt x="2506" y="1642"/>
                  </a:lnTo>
                  <a:lnTo>
                    <a:pt x="2511" y="1659"/>
                  </a:lnTo>
                  <a:lnTo>
                    <a:pt x="2492" y="1693"/>
                  </a:lnTo>
                  <a:lnTo>
                    <a:pt x="2462" y="1737"/>
                  </a:lnTo>
                  <a:lnTo>
                    <a:pt x="2451" y="1742"/>
                  </a:lnTo>
                  <a:lnTo>
                    <a:pt x="2460" y="1754"/>
                  </a:lnTo>
                  <a:lnTo>
                    <a:pt x="2451" y="1766"/>
                  </a:lnTo>
                  <a:lnTo>
                    <a:pt x="2445" y="1769"/>
                  </a:lnTo>
                  <a:lnTo>
                    <a:pt x="2439" y="1769"/>
                  </a:lnTo>
                  <a:lnTo>
                    <a:pt x="2431" y="1768"/>
                  </a:lnTo>
                  <a:lnTo>
                    <a:pt x="2433" y="1769"/>
                  </a:lnTo>
                  <a:lnTo>
                    <a:pt x="2436" y="1771"/>
                  </a:lnTo>
                  <a:lnTo>
                    <a:pt x="2440" y="1774"/>
                  </a:lnTo>
                  <a:lnTo>
                    <a:pt x="2446" y="1774"/>
                  </a:lnTo>
                  <a:lnTo>
                    <a:pt x="2446" y="1776"/>
                  </a:lnTo>
                  <a:lnTo>
                    <a:pt x="2456" y="1776"/>
                  </a:lnTo>
                  <a:lnTo>
                    <a:pt x="2445" y="1809"/>
                  </a:lnTo>
                  <a:lnTo>
                    <a:pt x="2431" y="1806"/>
                  </a:lnTo>
                  <a:lnTo>
                    <a:pt x="2431" y="1820"/>
                  </a:lnTo>
                  <a:lnTo>
                    <a:pt x="2426" y="1829"/>
                  </a:lnTo>
                  <a:lnTo>
                    <a:pt x="2414" y="1841"/>
                  </a:lnTo>
                  <a:lnTo>
                    <a:pt x="2416" y="1843"/>
                  </a:lnTo>
                  <a:lnTo>
                    <a:pt x="2414" y="1846"/>
                  </a:lnTo>
                  <a:lnTo>
                    <a:pt x="2410" y="1846"/>
                  </a:lnTo>
                  <a:lnTo>
                    <a:pt x="2396" y="1864"/>
                  </a:lnTo>
                  <a:lnTo>
                    <a:pt x="2390" y="1871"/>
                  </a:lnTo>
                  <a:lnTo>
                    <a:pt x="2380" y="1875"/>
                  </a:lnTo>
                  <a:lnTo>
                    <a:pt x="2367" y="1877"/>
                  </a:lnTo>
                  <a:lnTo>
                    <a:pt x="2359" y="1877"/>
                  </a:lnTo>
                  <a:lnTo>
                    <a:pt x="2361" y="1889"/>
                  </a:lnTo>
                  <a:lnTo>
                    <a:pt x="2359" y="1895"/>
                  </a:lnTo>
                  <a:lnTo>
                    <a:pt x="2339" y="1918"/>
                  </a:lnTo>
                  <a:lnTo>
                    <a:pt x="2318" y="1937"/>
                  </a:lnTo>
                  <a:lnTo>
                    <a:pt x="2310" y="1943"/>
                  </a:lnTo>
                  <a:lnTo>
                    <a:pt x="2293" y="1952"/>
                  </a:lnTo>
                  <a:lnTo>
                    <a:pt x="2279" y="1964"/>
                  </a:lnTo>
                  <a:lnTo>
                    <a:pt x="2256" y="1976"/>
                  </a:lnTo>
                  <a:lnTo>
                    <a:pt x="2239" y="1981"/>
                  </a:lnTo>
                  <a:lnTo>
                    <a:pt x="2227" y="1983"/>
                  </a:lnTo>
                  <a:lnTo>
                    <a:pt x="2204" y="1992"/>
                  </a:lnTo>
                  <a:lnTo>
                    <a:pt x="2192" y="1993"/>
                  </a:lnTo>
                  <a:lnTo>
                    <a:pt x="2176" y="1999"/>
                  </a:lnTo>
                  <a:lnTo>
                    <a:pt x="2169" y="2002"/>
                  </a:lnTo>
                  <a:lnTo>
                    <a:pt x="2163" y="2010"/>
                  </a:lnTo>
                  <a:lnTo>
                    <a:pt x="2160" y="2010"/>
                  </a:lnTo>
                  <a:lnTo>
                    <a:pt x="2157" y="2007"/>
                  </a:lnTo>
                  <a:lnTo>
                    <a:pt x="2152" y="2001"/>
                  </a:lnTo>
                  <a:lnTo>
                    <a:pt x="2132" y="1960"/>
                  </a:lnTo>
                  <a:lnTo>
                    <a:pt x="2118" y="1973"/>
                  </a:lnTo>
                  <a:lnTo>
                    <a:pt x="2121" y="2018"/>
                  </a:lnTo>
                  <a:lnTo>
                    <a:pt x="2110" y="2004"/>
                  </a:lnTo>
                  <a:lnTo>
                    <a:pt x="2107" y="2029"/>
                  </a:lnTo>
                  <a:lnTo>
                    <a:pt x="2097" y="2024"/>
                  </a:lnTo>
                  <a:lnTo>
                    <a:pt x="2075" y="2045"/>
                  </a:lnTo>
                  <a:lnTo>
                    <a:pt x="2063" y="2032"/>
                  </a:lnTo>
                  <a:lnTo>
                    <a:pt x="2055" y="2044"/>
                  </a:lnTo>
                  <a:lnTo>
                    <a:pt x="2040" y="2042"/>
                  </a:lnTo>
                  <a:lnTo>
                    <a:pt x="2003" y="2062"/>
                  </a:lnTo>
                  <a:lnTo>
                    <a:pt x="1972" y="2073"/>
                  </a:lnTo>
                  <a:lnTo>
                    <a:pt x="1960" y="2076"/>
                  </a:lnTo>
                  <a:lnTo>
                    <a:pt x="1951" y="2107"/>
                  </a:lnTo>
                  <a:lnTo>
                    <a:pt x="1956" y="2144"/>
                  </a:lnTo>
                  <a:lnTo>
                    <a:pt x="1930" y="2137"/>
                  </a:lnTo>
                  <a:lnTo>
                    <a:pt x="1930" y="2073"/>
                  </a:lnTo>
                  <a:lnTo>
                    <a:pt x="1916" y="2058"/>
                  </a:lnTo>
                  <a:lnTo>
                    <a:pt x="1888" y="2067"/>
                  </a:lnTo>
                  <a:lnTo>
                    <a:pt x="1876" y="2053"/>
                  </a:lnTo>
                  <a:lnTo>
                    <a:pt x="1857" y="2042"/>
                  </a:lnTo>
                  <a:lnTo>
                    <a:pt x="1850" y="2052"/>
                  </a:lnTo>
                  <a:lnTo>
                    <a:pt x="1830" y="2061"/>
                  </a:lnTo>
                  <a:lnTo>
                    <a:pt x="1781" y="2038"/>
                  </a:lnTo>
                  <a:lnTo>
                    <a:pt x="1761" y="2018"/>
                  </a:lnTo>
                  <a:lnTo>
                    <a:pt x="1759" y="1976"/>
                  </a:lnTo>
                  <a:lnTo>
                    <a:pt x="1698" y="1953"/>
                  </a:lnTo>
                  <a:lnTo>
                    <a:pt x="1676" y="1950"/>
                  </a:lnTo>
                  <a:lnTo>
                    <a:pt x="1638" y="1987"/>
                  </a:lnTo>
                  <a:lnTo>
                    <a:pt x="1620" y="1987"/>
                  </a:lnTo>
                  <a:lnTo>
                    <a:pt x="1609" y="1992"/>
                  </a:lnTo>
                  <a:lnTo>
                    <a:pt x="1595" y="1989"/>
                  </a:lnTo>
                  <a:lnTo>
                    <a:pt x="1575" y="1990"/>
                  </a:lnTo>
                  <a:lnTo>
                    <a:pt x="1561" y="1999"/>
                  </a:lnTo>
                  <a:lnTo>
                    <a:pt x="1534" y="1990"/>
                  </a:lnTo>
                  <a:lnTo>
                    <a:pt x="1518" y="2006"/>
                  </a:lnTo>
                  <a:lnTo>
                    <a:pt x="1492" y="2007"/>
                  </a:lnTo>
                  <a:lnTo>
                    <a:pt x="1494" y="2082"/>
                  </a:lnTo>
                  <a:lnTo>
                    <a:pt x="1472" y="2071"/>
                  </a:lnTo>
                  <a:lnTo>
                    <a:pt x="1466" y="2059"/>
                  </a:lnTo>
                  <a:lnTo>
                    <a:pt x="1452" y="2052"/>
                  </a:lnTo>
                  <a:lnTo>
                    <a:pt x="1411" y="2064"/>
                  </a:lnTo>
                  <a:lnTo>
                    <a:pt x="1391" y="2027"/>
                  </a:lnTo>
                  <a:lnTo>
                    <a:pt x="1364" y="2013"/>
                  </a:lnTo>
                  <a:lnTo>
                    <a:pt x="1379" y="1961"/>
                  </a:lnTo>
                  <a:lnTo>
                    <a:pt x="1345" y="1944"/>
                  </a:lnTo>
                  <a:lnTo>
                    <a:pt x="1337" y="1901"/>
                  </a:lnTo>
                  <a:lnTo>
                    <a:pt x="1336" y="1894"/>
                  </a:lnTo>
                  <a:lnTo>
                    <a:pt x="1278" y="1901"/>
                  </a:lnTo>
                  <a:lnTo>
                    <a:pt x="1281" y="1874"/>
                  </a:lnTo>
                  <a:lnTo>
                    <a:pt x="1281" y="1848"/>
                  </a:lnTo>
                  <a:lnTo>
                    <a:pt x="1316" y="1802"/>
                  </a:lnTo>
                  <a:lnTo>
                    <a:pt x="1330" y="1772"/>
                  </a:lnTo>
                  <a:lnTo>
                    <a:pt x="1330" y="1720"/>
                  </a:lnTo>
                  <a:lnTo>
                    <a:pt x="1330" y="1668"/>
                  </a:lnTo>
                  <a:lnTo>
                    <a:pt x="1310" y="1656"/>
                  </a:lnTo>
                  <a:lnTo>
                    <a:pt x="1275" y="1607"/>
                  </a:lnTo>
                  <a:lnTo>
                    <a:pt x="1264" y="1628"/>
                  </a:lnTo>
                  <a:lnTo>
                    <a:pt x="1209" y="1607"/>
                  </a:lnTo>
                  <a:lnTo>
                    <a:pt x="1218" y="1581"/>
                  </a:lnTo>
                  <a:lnTo>
                    <a:pt x="1198" y="1573"/>
                  </a:lnTo>
                  <a:lnTo>
                    <a:pt x="1204" y="1562"/>
                  </a:lnTo>
                  <a:lnTo>
                    <a:pt x="1183" y="1555"/>
                  </a:lnTo>
                  <a:lnTo>
                    <a:pt x="1150" y="1572"/>
                  </a:lnTo>
                  <a:lnTo>
                    <a:pt x="1106" y="1565"/>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89" name="Freeform 109">
              <a:extLst>
                <a:ext uri="{FF2B5EF4-FFF2-40B4-BE49-F238E27FC236}">
                  <a16:creationId xmlns:a16="http://schemas.microsoft.com/office/drawing/2014/main" id="{60E2D42E-C2C2-45C9-859A-39FBCCF55C44}"/>
                </a:ext>
              </a:extLst>
            </p:cNvPr>
            <p:cNvSpPr>
              <a:spLocks/>
            </p:cNvSpPr>
            <p:nvPr/>
          </p:nvSpPr>
          <p:spPr bwMode="auto">
            <a:xfrm>
              <a:off x="2800" y="2984"/>
              <a:ext cx="66" cy="61"/>
            </a:xfrm>
            <a:custGeom>
              <a:avLst/>
              <a:gdLst/>
              <a:ahLst/>
              <a:cxnLst>
                <a:cxn ang="0">
                  <a:pos x="97" y="0"/>
                </a:cxn>
                <a:cxn ang="0">
                  <a:pos x="53" y="11"/>
                </a:cxn>
                <a:cxn ang="0">
                  <a:pos x="7" y="47"/>
                </a:cxn>
                <a:cxn ang="0">
                  <a:pos x="0" y="98"/>
                </a:cxn>
                <a:cxn ang="0">
                  <a:pos x="53" y="122"/>
                </a:cxn>
                <a:cxn ang="0">
                  <a:pos x="100" y="86"/>
                </a:cxn>
                <a:cxn ang="0">
                  <a:pos x="119" y="55"/>
                </a:cxn>
                <a:cxn ang="0">
                  <a:pos x="132" y="27"/>
                </a:cxn>
                <a:cxn ang="0">
                  <a:pos x="129" y="6"/>
                </a:cxn>
                <a:cxn ang="0">
                  <a:pos x="97" y="0"/>
                </a:cxn>
              </a:cxnLst>
              <a:rect l="0" t="0" r="r" b="b"/>
              <a:pathLst>
                <a:path w="132" h="122">
                  <a:moveTo>
                    <a:pt x="97" y="0"/>
                  </a:moveTo>
                  <a:lnTo>
                    <a:pt x="53" y="11"/>
                  </a:lnTo>
                  <a:lnTo>
                    <a:pt x="7" y="47"/>
                  </a:lnTo>
                  <a:lnTo>
                    <a:pt x="0" y="98"/>
                  </a:lnTo>
                  <a:lnTo>
                    <a:pt x="53" y="122"/>
                  </a:lnTo>
                  <a:lnTo>
                    <a:pt x="100" y="86"/>
                  </a:lnTo>
                  <a:lnTo>
                    <a:pt x="119" y="55"/>
                  </a:lnTo>
                  <a:lnTo>
                    <a:pt x="132" y="27"/>
                  </a:lnTo>
                  <a:lnTo>
                    <a:pt x="129" y="6"/>
                  </a:lnTo>
                  <a:lnTo>
                    <a:pt x="97" y="0"/>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90" name="Freeform 110">
              <a:extLst>
                <a:ext uri="{FF2B5EF4-FFF2-40B4-BE49-F238E27FC236}">
                  <a16:creationId xmlns:a16="http://schemas.microsoft.com/office/drawing/2014/main" id="{74E7E9CB-E1F8-4841-AB62-A15B98C58B1B}"/>
                </a:ext>
              </a:extLst>
            </p:cNvPr>
            <p:cNvSpPr>
              <a:spLocks/>
            </p:cNvSpPr>
            <p:nvPr/>
          </p:nvSpPr>
          <p:spPr bwMode="auto">
            <a:xfrm>
              <a:off x="3139" y="2608"/>
              <a:ext cx="14" cy="7"/>
            </a:xfrm>
            <a:custGeom>
              <a:avLst/>
              <a:gdLst/>
              <a:ahLst/>
              <a:cxnLst>
                <a:cxn ang="0">
                  <a:pos x="0" y="4"/>
                </a:cxn>
                <a:cxn ang="0">
                  <a:pos x="2" y="0"/>
                </a:cxn>
                <a:cxn ang="0">
                  <a:pos x="5" y="0"/>
                </a:cxn>
                <a:cxn ang="0">
                  <a:pos x="10" y="0"/>
                </a:cxn>
                <a:cxn ang="0">
                  <a:pos x="16" y="5"/>
                </a:cxn>
                <a:cxn ang="0">
                  <a:pos x="22" y="7"/>
                </a:cxn>
                <a:cxn ang="0">
                  <a:pos x="23" y="10"/>
                </a:cxn>
                <a:cxn ang="0">
                  <a:pos x="27" y="10"/>
                </a:cxn>
                <a:cxn ang="0">
                  <a:pos x="28" y="13"/>
                </a:cxn>
                <a:cxn ang="0">
                  <a:pos x="19" y="14"/>
                </a:cxn>
                <a:cxn ang="0">
                  <a:pos x="13" y="11"/>
                </a:cxn>
                <a:cxn ang="0">
                  <a:pos x="7" y="8"/>
                </a:cxn>
                <a:cxn ang="0">
                  <a:pos x="3" y="5"/>
                </a:cxn>
                <a:cxn ang="0">
                  <a:pos x="2" y="2"/>
                </a:cxn>
                <a:cxn ang="0">
                  <a:pos x="0" y="4"/>
                </a:cxn>
              </a:cxnLst>
              <a:rect l="0" t="0" r="r" b="b"/>
              <a:pathLst>
                <a:path w="28" h="14">
                  <a:moveTo>
                    <a:pt x="0" y="4"/>
                  </a:moveTo>
                  <a:lnTo>
                    <a:pt x="2" y="0"/>
                  </a:lnTo>
                  <a:lnTo>
                    <a:pt x="5" y="0"/>
                  </a:lnTo>
                  <a:lnTo>
                    <a:pt x="10" y="0"/>
                  </a:lnTo>
                  <a:lnTo>
                    <a:pt x="16" y="5"/>
                  </a:lnTo>
                  <a:lnTo>
                    <a:pt x="22" y="7"/>
                  </a:lnTo>
                  <a:lnTo>
                    <a:pt x="23" y="10"/>
                  </a:lnTo>
                  <a:lnTo>
                    <a:pt x="27" y="10"/>
                  </a:lnTo>
                  <a:lnTo>
                    <a:pt x="28" y="13"/>
                  </a:lnTo>
                  <a:lnTo>
                    <a:pt x="19" y="14"/>
                  </a:lnTo>
                  <a:lnTo>
                    <a:pt x="13" y="11"/>
                  </a:lnTo>
                  <a:lnTo>
                    <a:pt x="7" y="8"/>
                  </a:lnTo>
                  <a:lnTo>
                    <a:pt x="3" y="5"/>
                  </a:lnTo>
                  <a:lnTo>
                    <a:pt x="2" y="2"/>
                  </a:lnTo>
                  <a:lnTo>
                    <a:pt x="0" y="4"/>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91" name="Freeform 111">
              <a:extLst>
                <a:ext uri="{FF2B5EF4-FFF2-40B4-BE49-F238E27FC236}">
                  <a16:creationId xmlns:a16="http://schemas.microsoft.com/office/drawing/2014/main" id="{1EA99685-40BE-4130-BF99-157F1CE74E77}"/>
                </a:ext>
              </a:extLst>
            </p:cNvPr>
            <p:cNvSpPr>
              <a:spLocks/>
            </p:cNvSpPr>
            <p:nvPr/>
          </p:nvSpPr>
          <p:spPr bwMode="auto">
            <a:xfrm>
              <a:off x="2932" y="2912"/>
              <a:ext cx="2" cy="2"/>
            </a:xfrm>
            <a:custGeom>
              <a:avLst/>
              <a:gdLst/>
              <a:ahLst/>
              <a:cxnLst>
                <a:cxn ang="0">
                  <a:pos x="3" y="1"/>
                </a:cxn>
                <a:cxn ang="0">
                  <a:pos x="3" y="0"/>
                </a:cxn>
                <a:cxn ang="0">
                  <a:pos x="2" y="0"/>
                </a:cxn>
                <a:cxn ang="0">
                  <a:pos x="0" y="0"/>
                </a:cxn>
                <a:cxn ang="0">
                  <a:pos x="0" y="1"/>
                </a:cxn>
                <a:cxn ang="0">
                  <a:pos x="0" y="3"/>
                </a:cxn>
                <a:cxn ang="0">
                  <a:pos x="0" y="4"/>
                </a:cxn>
                <a:cxn ang="0">
                  <a:pos x="2" y="4"/>
                </a:cxn>
                <a:cxn ang="0">
                  <a:pos x="2" y="3"/>
                </a:cxn>
                <a:cxn ang="0">
                  <a:pos x="3" y="3"/>
                </a:cxn>
                <a:cxn ang="0">
                  <a:pos x="3" y="1"/>
                </a:cxn>
              </a:cxnLst>
              <a:rect l="0" t="0" r="r" b="b"/>
              <a:pathLst>
                <a:path w="3" h="4">
                  <a:moveTo>
                    <a:pt x="3" y="1"/>
                  </a:moveTo>
                  <a:lnTo>
                    <a:pt x="3" y="0"/>
                  </a:lnTo>
                  <a:lnTo>
                    <a:pt x="2" y="0"/>
                  </a:lnTo>
                  <a:lnTo>
                    <a:pt x="0" y="0"/>
                  </a:lnTo>
                  <a:lnTo>
                    <a:pt x="0" y="1"/>
                  </a:lnTo>
                  <a:lnTo>
                    <a:pt x="0" y="3"/>
                  </a:lnTo>
                  <a:lnTo>
                    <a:pt x="0" y="4"/>
                  </a:lnTo>
                  <a:lnTo>
                    <a:pt x="2" y="4"/>
                  </a:lnTo>
                  <a:lnTo>
                    <a:pt x="2" y="3"/>
                  </a:lnTo>
                  <a:lnTo>
                    <a:pt x="3" y="3"/>
                  </a:lnTo>
                  <a:lnTo>
                    <a:pt x="3" y="1"/>
                  </a:lnTo>
                  <a:close/>
                </a:path>
              </a:pathLst>
            </a:custGeom>
            <a:solidFill>
              <a:srgbClr val="6666FF"/>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93" name="Freeform 113">
              <a:extLst>
                <a:ext uri="{FF2B5EF4-FFF2-40B4-BE49-F238E27FC236}">
                  <a16:creationId xmlns:a16="http://schemas.microsoft.com/office/drawing/2014/main" id="{8DDF4EBF-F050-428E-8F79-112A469F8DBC}"/>
                </a:ext>
              </a:extLst>
            </p:cNvPr>
            <p:cNvSpPr>
              <a:spLocks/>
            </p:cNvSpPr>
            <p:nvPr/>
          </p:nvSpPr>
          <p:spPr bwMode="auto">
            <a:xfrm>
              <a:off x="3108" y="2813"/>
              <a:ext cx="51" cy="113"/>
            </a:xfrm>
            <a:custGeom>
              <a:avLst/>
              <a:gdLst/>
              <a:ahLst/>
              <a:cxnLst>
                <a:cxn ang="0">
                  <a:pos x="42" y="225"/>
                </a:cxn>
                <a:cxn ang="0">
                  <a:pos x="30" y="224"/>
                </a:cxn>
                <a:cxn ang="0">
                  <a:pos x="21" y="219"/>
                </a:cxn>
                <a:cxn ang="0">
                  <a:pos x="7" y="199"/>
                </a:cxn>
                <a:cxn ang="0">
                  <a:pos x="0" y="167"/>
                </a:cxn>
                <a:cxn ang="0">
                  <a:pos x="0" y="110"/>
                </a:cxn>
                <a:cxn ang="0">
                  <a:pos x="26" y="57"/>
                </a:cxn>
                <a:cxn ang="0">
                  <a:pos x="44" y="32"/>
                </a:cxn>
                <a:cxn ang="0">
                  <a:pos x="70" y="11"/>
                </a:cxn>
                <a:cxn ang="0">
                  <a:pos x="75" y="0"/>
                </a:cxn>
                <a:cxn ang="0">
                  <a:pos x="87" y="6"/>
                </a:cxn>
                <a:cxn ang="0">
                  <a:pos x="102" y="23"/>
                </a:cxn>
                <a:cxn ang="0">
                  <a:pos x="93" y="61"/>
                </a:cxn>
                <a:cxn ang="0">
                  <a:pos x="79" y="119"/>
                </a:cxn>
                <a:cxn ang="0">
                  <a:pos x="61" y="178"/>
                </a:cxn>
                <a:cxn ang="0">
                  <a:pos x="42" y="225"/>
                </a:cxn>
              </a:cxnLst>
              <a:rect l="0" t="0" r="r" b="b"/>
              <a:pathLst>
                <a:path w="102" h="225">
                  <a:moveTo>
                    <a:pt x="42" y="225"/>
                  </a:moveTo>
                  <a:lnTo>
                    <a:pt x="30" y="224"/>
                  </a:lnTo>
                  <a:lnTo>
                    <a:pt x="21" y="219"/>
                  </a:lnTo>
                  <a:lnTo>
                    <a:pt x="7" y="199"/>
                  </a:lnTo>
                  <a:lnTo>
                    <a:pt x="0" y="167"/>
                  </a:lnTo>
                  <a:lnTo>
                    <a:pt x="0" y="110"/>
                  </a:lnTo>
                  <a:lnTo>
                    <a:pt x="26" y="57"/>
                  </a:lnTo>
                  <a:lnTo>
                    <a:pt x="44" y="32"/>
                  </a:lnTo>
                  <a:lnTo>
                    <a:pt x="70" y="11"/>
                  </a:lnTo>
                  <a:lnTo>
                    <a:pt x="75" y="0"/>
                  </a:lnTo>
                  <a:lnTo>
                    <a:pt x="87" y="6"/>
                  </a:lnTo>
                  <a:lnTo>
                    <a:pt x="102" y="23"/>
                  </a:lnTo>
                  <a:lnTo>
                    <a:pt x="93" y="61"/>
                  </a:lnTo>
                  <a:lnTo>
                    <a:pt x="79" y="119"/>
                  </a:lnTo>
                  <a:lnTo>
                    <a:pt x="61" y="178"/>
                  </a:lnTo>
                  <a:lnTo>
                    <a:pt x="42" y="225"/>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grpSp>
    </p:spTree>
    <p:extLst>
      <p:ext uri="{BB962C8B-B14F-4D97-AF65-F5344CB8AC3E}">
        <p14:creationId xmlns:p14="http://schemas.microsoft.com/office/powerpoint/2010/main" val="19153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C189BE-ADC2-45C3-A417-F44F06CCEF05}"/>
              </a:ext>
            </a:extLst>
          </p:cNvPr>
          <p:cNvSpPr/>
          <p:nvPr/>
        </p:nvSpPr>
        <p:spPr>
          <a:xfrm>
            <a:off x="0" y="0"/>
            <a:ext cx="5193791" cy="68789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Content Placeholder 2">
            <a:extLst>
              <a:ext uri="{FF2B5EF4-FFF2-40B4-BE49-F238E27FC236}">
                <a16:creationId xmlns:a16="http://schemas.microsoft.com/office/drawing/2014/main" id="{6ACD48C9-9765-49BB-B0C5-8696D818D24E}"/>
              </a:ext>
            </a:extLst>
          </p:cNvPr>
          <p:cNvSpPr txBox="1">
            <a:spLocks/>
          </p:cNvSpPr>
          <p:nvPr/>
        </p:nvSpPr>
        <p:spPr>
          <a:xfrm>
            <a:off x="278261" y="1481794"/>
            <a:ext cx="4779319" cy="4407920"/>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spcBef>
                <a:spcPct val="20000"/>
              </a:spcBef>
              <a:buClr>
                <a:schemeClr val="accent1">
                  <a:lumMod val="50000"/>
                </a:schemeClr>
              </a:buClr>
              <a:buNone/>
            </a:pPr>
            <a:r>
              <a:rPr lang="en-US" sz="2000" kern="0" dirty="0">
                <a:solidFill>
                  <a:schemeClr val="tx1">
                    <a:lumMod val="75000"/>
                    <a:lumOff val="25000"/>
                  </a:schemeClr>
                </a:solidFill>
                <a:ea typeface="Helvetica Neue" charset="0"/>
                <a:cs typeface="Helvetica Neue" charset="0"/>
              </a:rPr>
              <a:t>FFI supports the scale-up of fortified </a:t>
            </a:r>
            <a:r>
              <a:rPr lang="en-US" sz="2000" kern="0" dirty="0" err="1">
                <a:solidFill>
                  <a:schemeClr val="tx1">
                    <a:lumMod val="75000"/>
                    <a:lumOff val="25000"/>
                  </a:schemeClr>
                </a:solidFill>
                <a:ea typeface="Helvetica Neue" charset="0"/>
                <a:cs typeface="Helvetica Neue" charset="0"/>
              </a:rPr>
              <a:t>atta</a:t>
            </a:r>
            <a:r>
              <a:rPr lang="en-US" sz="2000" kern="0" dirty="0">
                <a:solidFill>
                  <a:schemeClr val="tx1">
                    <a:lumMod val="75000"/>
                    <a:lumOff val="25000"/>
                  </a:schemeClr>
                </a:solidFill>
                <a:ea typeface="Helvetica Neue" charset="0"/>
                <a:cs typeface="Helvetica Neue" charset="0"/>
              </a:rPr>
              <a:t> in the Indian state of Haryana’s social safety net programs. Pending additional funding, FFI will prioritize support to Sri Lanka and 17 additional states in India.</a:t>
            </a:r>
          </a:p>
          <a:p>
            <a:pPr marL="457166" lvl="1" indent="0" eaLnBrk="0" hangingPunct="0">
              <a:spcBef>
                <a:spcPct val="20000"/>
              </a:spcBef>
              <a:buClr>
                <a:schemeClr val="accent1">
                  <a:lumMod val="50000"/>
                </a:schemeClr>
              </a:buClr>
              <a:buNone/>
            </a:pPr>
            <a:endParaRPr lang="en-US" kern="0" dirty="0">
              <a:solidFill>
                <a:schemeClr val="tx1">
                  <a:lumMod val="75000"/>
                  <a:lumOff val="25000"/>
                </a:schemeClr>
              </a:solidFill>
              <a:ea typeface="Helvetica Neue" charset="0"/>
              <a:cs typeface="Helvetica Neue" charset="0"/>
            </a:endParaRPr>
          </a:p>
          <a:p>
            <a:pPr marL="457166" lvl="1" indent="0" eaLnBrk="0" hangingPunct="0">
              <a:spcBef>
                <a:spcPct val="20000"/>
              </a:spcBef>
              <a:buClr>
                <a:schemeClr val="accent1">
                  <a:lumMod val="50000"/>
                </a:schemeClr>
              </a:buClr>
              <a:buNone/>
            </a:pPr>
            <a:endParaRPr lang="en-US" kern="0" dirty="0">
              <a:solidFill>
                <a:schemeClr val="tx1">
                  <a:lumMod val="75000"/>
                  <a:lumOff val="25000"/>
                </a:schemeClr>
              </a:solidFill>
              <a:ea typeface="Helvetica Neue" charset="0"/>
              <a:cs typeface="Helvetica Neue" charset="0"/>
            </a:endParaRPr>
          </a:p>
          <a:p>
            <a:pPr lvl="1" eaLnBrk="0" hangingPunct="0">
              <a:spcBef>
                <a:spcPct val="20000"/>
              </a:spcBef>
              <a:buClr>
                <a:schemeClr val="accent1">
                  <a:lumMod val="50000"/>
                </a:schemeClr>
              </a:buClr>
              <a:buFont typeface="Arial" charset="0"/>
              <a:buChar char="•"/>
            </a:pPr>
            <a:endParaRPr lang="en-US" kern="0" dirty="0">
              <a:solidFill>
                <a:schemeClr val="tx1">
                  <a:lumMod val="75000"/>
                  <a:lumOff val="25000"/>
                </a:schemeClr>
              </a:solidFill>
              <a:ea typeface="Helvetica Neue" charset="0"/>
              <a:cs typeface="Helvetica Neue" charset="0"/>
            </a:endParaRPr>
          </a:p>
          <a:p>
            <a:pPr lvl="1" eaLnBrk="0" hangingPunct="0">
              <a:spcBef>
                <a:spcPct val="20000"/>
              </a:spcBef>
              <a:buClr>
                <a:schemeClr val="accent1">
                  <a:lumMod val="50000"/>
                </a:schemeClr>
              </a:buClr>
              <a:buFont typeface="Arial" charset="0"/>
              <a:buChar char="•"/>
            </a:pPr>
            <a:endParaRPr lang="en-US" kern="0" dirty="0">
              <a:solidFill>
                <a:schemeClr val="tx1">
                  <a:lumMod val="75000"/>
                  <a:lumOff val="25000"/>
                </a:schemeClr>
              </a:solidFill>
              <a:ea typeface="Helvetica Neue" charset="0"/>
              <a:cs typeface="Helvetica Neue" charset="0"/>
            </a:endParaRPr>
          </a:p>
          <a:p>
            <a:pPr lvl="1" eaLnBrk="0" hangingPunct="0">
              <a:spcBef>
                <a:spcPct val="20000"/>
              </a:spcBef>
              <a:buClr>
                <a:schemeClr val="accent1">
                  <a:lumMod val="50000"/>
                </a:schemeClr>
              </a:buClr>
              <a:buFont typeface="Arial" charset="0"/>
              <a:buChar char="•"/>
            </a:pPr>
            <a:endParaRPr lang="en-US" kern="0" dirty="0">
              <a:solidFill>
                <a:schemeClr val="tx1">
                  <a:lumMod val="75000"/>
                  <a:lumOff val="25000"/>
                </a:schemeClr>
              </a:solidFill>
              <a:ea typeface="Helvetica Neue" charset="0"/>
              <a:cs typeface="Helvetica Neue" charset="0"/>
            </a:endParaRPr>
          </a:p>
        </p:txBody>
      </p:sp>
      <p:sp>
        <p:nvSpPr>
          <p:cNvPr id="4" name="Rectangle 3"/>
          <p:cNvSpPr/>
          <p:nvPr/>
        </p:nvSpPr>
        <p:spPr>
          <a:xfrm>
            <a:off x="0" y="-6"/>
            <a:ext cx="5193791" cy="122359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a:r>
              <a:rPr lang="en-US" sz="3600" b="1" dirty="0">
                <a:solidFill>
                  <a:schemeClr val="bg1"/>
                </a:solidFill>
                <a:latin typeface="+mj-lt"/>
                <a:ea typeface="Helvetica Neue" charset="0"/>
                <a:cs typeface="Helvetica Neue" charset="0"/>
              </a:rPr>
              <a:t>SOUTH ASIA</a:t>
            </a:r>
          </a:p>
          <a:p>
            <a:pPr marL="285744"/>
            <a:r>
              <a:rPr lang="en-US" sz="2000" dirty="0">
                <a:solidFill>
                  <a:schemeClr val="bg1"/>
                </a:solidFill>
                <a:latin typeface="+mj-lt"/>
                <a:ea typeface="Helvetica Neue" charset="0"/>
                <a:cs typeface="Helvetica Neue" charset="0"/>
              </a:rPr>
              <a:t>Opportunities</a:t>
            </a:r>
          </a:p>
        </p:txBody>
      </p:sp>
      <p:graphicFrame>
        <p:nvGraphicFramePr>
          <p:cNvPr id="8" name="Table 7"/>
          <p:cNvGraphicFramePr>
            <a:graphicFrameLocks noGrp="1"/>
          </p:cNvGraphicFramePr>
          <p:nvPr>
            <p:extLst>
              <p:ext uri="{D42A27DB-BD31-4B8C-83A1-F6EECF244321}">
                <p14:modId xmlns:p14="http://schemas.microsoft.com/office/powerpoint/2010/main" val="2486595184"/>
              </p:ext>
            </p:extLst>
          </p:nvPr>
        </p:nvGraphicFramePr>
        <p:xfrm>
          <a:off x="347870" y="3058805"/>
          <a:ext cx="4631634" cy="3662671"/>
        </p:xfrm>
        <a:graphic>
          <a:graphicData uri="http://schemas.openxmlformats.org/drawingml/2006/table">
            <a:tbl>
              <a:tblPr firstRow="1" bandRow="1">
                <a:tableStyleId>{F5AB1C69-6EDB-4FF4-983F-18BD219EF322}</a:tableStyleId>
              </a:tblPr>
              <a:tblGrid>
                <a:gridCol w="1204880">
                  <a:extLst>
                    <a:ext uri="{9D8B030D-6E8A-4147-A177-3AD203B41FA5}">
                      <a16:colId xmlns:a16="http://schemas.microsoft.com/office/drawing/2014/main" val="3521873193"/>
                    </a:ext>
                  </a:extLst>
                </a:gridCol>
                <a:gridCol w="787029">
                  <a:extLst>
                    <a:ext uri="{9D8B030D-6E8A-4147-A177-3AD203B41FA5}">
                      <a16:colId xmlns:a16="http://schemas.microsoft.com/office/drawing/2014/main" val="3804339396"/>
                    </a:ext>
                  </a:extLst>
                </a:gridCol>
                <a:gridCol w="900943">
                  <a:extLst>
                    <a:ext uri="{9D8B030D-6E8A-4147-A177-3AD203B41FA5}">
                      <a16:colId xmlns:a16="http://schemas.microsoft.com/office/drawing/2014/main" val="3432255939"/>
                    </a:ext>
                  </a:extLst>
                </a:gridCol>
                <a:gridCol w="807742">
                  <a:extLst>
                    <a:ext uri="{9D8B030D-6E8A-4147-A177-3AD203B41FA5}">
                      <a16:colId xmlns:a16="http://schemas.microsoft.com/office/drawing/2014/main" val="775922073"/>
                    </a:ext>
                  </a:extLst>
                </a:gridCol>
                <a:gridCol w="931040">
                  <a:extLst>
                    <a:ext uri="{9D8B030D-6E8A-4147-A177-3AD203B41FA5}">
                      <a16:colId xmlns:a16="http://schemas.microsoft.com/office/drawing/2014/main" val="3475396901"/>
                    </a:ext>
                  </a:extLst>
                </a:gridCol>
              </a:tblGrid>
              <a:tr h="297180">
                <a:tc gridSpan="2">
                  <a:txBody>
                    <a:bodyPr/>
                    <a:lstStyle/>
                    <a:p>
                      <a:r>
                        <a:rPr lang="en-US" sz="1100" dirty="0">
                          <a:solidFill>
                            <a:schemeClr val="bg1"/>
                          </a:solidFill>
                        </a:rPr>
                        <a:t>EXPLORE</a:t>
                      </a:r>
                    </a:p>
                  </a:txBody>
                  <a:tcPr>
                    <a:solidFill>
                      <a:schemeClr val="accent1">
                        <a:lumMod val="40000"/>
                        <a:lumOff val="60000"/>
                      </a:schemeClr>
                    </a:solidFill>
                  </a:tcPr>
                </a:tc>
                <a:tc hMerge="1">
                  <a:txBody>
                    <a:bodyPr/>
                    <a:lstStyle/>
                    <a:p>
                      <a:endParaRPr lang="en-US" dirty="0">
                        <a:solidFill>
                          <a:schemeClr val="bg1"/>
                        </a:solidFill>
                      </a:endParaRPr>
                    </a:p>
                  </a:txBody>
                  <a:tcPr>
                    <a:solidFill>
                      <a:schemeClr val="accent1">
                        <a:lumMod val="40000"/>
                        <a:lumOff val="60000"/>
                      </a:schemeClr>
                    </a:solidFill>
                  </a:tcPr>
                </a:tc>
                <a:tc>
                  <a:txBody>
                    <a:bodyPr/>
                    <a:lstStyle/>
                    <a:p>
                      <a:r>
                        <a:rPr lang="en-US" sz="1100" dirty="0">
                          <a:solidFill>
                            <a:schemeClr val="bg1"/>
                          </a:solidFill>
                        </a:rPr>
                        <a:t>CHAMPION</a:t>
                      </a:r>
                    </a:p>
                  </a:txBody>
                  <a:tcPr>
                    <a:solidFill>
                      <a:schemeClr val="accent1">
                        <a:lumMod val="60000"/>
                        <a:lumOff val="40000"/>
                      </a:schemeClr>
                    </a:solidFill>
                  </a:tcPr>
                </a:tc>
                <a:tc>
                  <a:txBody>
                    <a:bodyPr/>
                    <a:lstStyle/>
                    <a:p>
                      <a:r>
                        <a:rPr lang="en-US" sz="1100" dirty="0">
                          <a:solidFill>
                            <a:schemeClr val="bg1"/>
                          </a:solidFill>
                        </a:rPr>
                        <a:t>DESIGN</a:t>
                      </a:r>
                    </a:p>
                  </a:txBody>
                  <a:tcPr>
                    <a:solidFill>
                      <a:schemeClr val="accent1">
                        <a:lumMod val="75000"/>
                      </a:schemeClr>
                    </a:solidFill>
                  </a:tcPr>
                </a:tc>
                <a:tc>
                  <a:txBody>
                    <a:bodyPr/>
                    <a:lstStyle/>
                    <a:p>
                      <a:r>
                        <a:rPr lang="en-US" sz="1100" dirty="0">
                          <a:solidFill>
                            <a:schemeClr val="bg1"/>
                          </a:solidFill>
                        </a:rPr>
                        <a:t>IMPLEMENT</a:t>
                      </a:r>
                    </a:p>
                  </a:txBody>
                  <a:tcPr>
                    <a:solidFill>
                      <a:schemeClr val="accent1">
                        <a:lumMod val="50000"/>
                      </a:schemeClr>
                    </a:solidFill>
                  </a:tcPr>
                </a:tc>
                <a:extLst>
                  <a:ext uri="{0D108BD9-81ED-4DB2-BD59-A6C34878D82A}">
                    <a16:rowId xmlns:a16="http://schemas.microsoft.com/office/drawing/2014/main" val="1396170865"/>
                  </a:ext>
                </a:extLst>
              </a:tr>
              <a:tr h="375920">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Andhra Pradesh</a:t>
                      </a:r>
                    </a:p>
                  </a:txBody>
                  <a:tcPr>
                    <a:solidFill>
                      <a:schemeClr val="accent1">
                        <a:lumMod val="40000"/>
                        <a:lumOff val="60000"/>
                      </a:schemeClr>
                    </a:solidFill>
                  </a:tcPr>
                </a:tc>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Kerala</a:t>
                      </a:r>
                    </a:p>
                  </a:txBody>
                  <a:tcPr>
                    <a:solidFill>
                      <a:schemeClr val="accent1">
                        <a:lumMod val="40000"/>
                        <a:lumOff val="6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mn-lt"/>
                          <a:ea typeface="+mn-ea"/>
                          <a:cs typeface="+mn-cs"/>
                        </a:rPr>
                        <a:t>Orissa</a:t>
                      </a:r>
                      <a:endParaRPr lang="en-US" sz="1100" dirty="0">
                        <a:solidFill>
                          <a:schemeClr val="bg1"/>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Sri Lanka</a:t>
                      </a: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Haryana</a:t>
                      </a:r>
                    </a:p>
                  </a:txBody>
                  <a:tcPr>
                    <a:solidFill>
                      <a:schemeClr val="accent1">
                        <a:lumMod val="50000"/>
                      </a:schemeClr>
                    </a:solidFill>
                  </a:tcPr>
                </a:tc>
                <a:extLst>
                  <a:ext uri="{0D108BD9-81ED-4DB2-BD59-A6C34878D82A}">
                    <a16:rowId xmlns:a16="http://schemas.microsoft.com/office/drawing/2014/main" val="545868298"/>
                  </a:ext>
                </a:extLst>
              </a:tr>
              <a:tr h="538480">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Bihar</a:t>
                      </a:r>
                    </a:p>
                  </a:txBody>
                  <a:tcPr>
                    <a:solidFill>
                      <a:schemeClr val="accent1">
                        <a:lumMod val="40000"/>
                        <a:lumOff val="6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mn-lt"/>
                          <a:ea typeface="+mn-ea"/>
                          <a:cs typeface="+mn-cs"/>
                        </a:rPr>
                        <a:t>Madhya Pradesh </a:t>
                      </a:r>
                      <a:endParaRPr lang="en-US" sz="1100" dirty="0">
                        <a:solidFill>
                          <a:schemeClr val="bg1"/>
                        </a:solidFill>
                      </a:endParaRPr>
                    </a:p>
                  </a:txBody>
                  <a:tcPr>
                    <a:solidFill>
                      <a:schemeClr val="accent1">
                        <a:lumMod val="40000"/>
                        <a:lumOff val="60000"/>
                      </a:schemeClr>
                    </a:solidFill>
                  </a:tcPr>
                </a:tc>
                <a:tc>
                  <a:txBody>
                    <a:bodyPr/>
                    <a:lstStyle/>
                    <a:p>
                      <a:endParaRPr lang="en-US" sz="1100" dirty="0">
                        <a:solidFill>
                          <a:schemeClr val="bg1"/>
                        </a:solidFill>
                      </a:endParaRPr>
                    </a:p>
                  </a:txBody>
                  <a:tcPr>
                    <a:solidFill>
                      <a:schemeClr val="accent1">
                        <a:lumMod val="60000"/>
                        <a:lumOff val="40000"/>
                      </a:schemeClr>
                    </a:solidFill>
                  </a:tcPr>
                </a:tc>
                <a:tc>
                  <a:txBody>
                    <a:bodyPr/>
                    <a:lstStyle/>
                    <a:p>
                      <a:endParaRPr lang="en-US" sz="1100" dirty="0">
                        <a:solidFill>
                          <a:schemeClr val="bg1"/>
                        </a:solidFill>
                      </a:endParaRPr>
                    </a:p>
                  </a:txBody>
                  <a:tcPr>
                    <a:solidFill>
                      <a:schemeClr val="accent1">
                        <a:lumMod val="75000"/>
                      </a:schemeClr>
                    </a:solidFill>
                  </a:tcPr>
                </a:tc>
                <a:tc>
                  <a:txBody>
                    <a:bodyPr/>
                    <a:lstStyle/>
                    <a:p>
                      <a:endParaRPr lang="en-US" sz="1100" dirty="0">
                        <a:solidFill>
                          <a:schemeClr val="bg1"/>
                        </a:solidFill>
                      </a:endParaRPr>
                    </a:p>
                  </a:txBody>
                  <a:tcPr>
                    <a:solidFill>
                      <a:schemeClr val="accent1">
                        <a:lumMod val="50000"/>
                      </a:schemeClr>
                    </a:solidFill>
                  </a:tcPr>
                </a:tc>
                <a:extLst>
                  <a:ext uri="{0D108BD9-81ED-4DB2-BD59-A6C34878D82A}">
                    <a16:rowId xmlns:a16="http://schemas.microsoft.com/office/drawing/2014/main" val="2321594419"/>
                  </a:ext>
                </a:extLst>
              </a:tr>
              <a:tr h="314960">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Chhattisgarh</a:t>
                      </a:r>
                    </a:p>
                  </a:txBody>
                  <a:tcPr>
                    <a:solidFill>
                      <a:schemeClr val="accent1">
                        <a:lumMod val="40000"/>
                        <a:lumOff val="60000"/>
                      </a:schemeClr>
                    </a:solidFill>
                  </a:tcPr>
                </a:tc>
                <a:tc>
                  <a:txBody>
                    <a:bodyPr/>
                    <a:lstStyle/>
                    <a:p>
                      <a:pPr marL="0" marR="0" lvl="0" indent="0" algn="l" defTabSz="914354" rtl="0" eaLnBrk="1" fontAlgn="ctr"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mn-lt"/>
                          <a:ea typeface="+mn-ea"/>
                          <a:cs typeface="+mn-cs"/>
                        </a:rPr>
                        <a:t>Maharashtra</a:t>
                      </a:r>
                    </a:p>
                  </a:txBody>
                  <a:tcPr>
                    <a:solidFill>
                      <a:schemeClr val="accent1">
                        <a:lumMod val="40000"/>
                        <a:lumOff val="60000"/>
                      </a:schemeClr>
                    </a:solidFill>
                  </a:tcPr>
                </a:tc>
                <a:tc>
                  <a:txBody>
                    <a:bodyPr/>
                    <a:lstStyle/>
                    <a:p>
                      <a:endParaRPr lang="en-US" sz="1100" dirty="0">
                        <a:solidFill>
                          <a:schemeClr val="bg1"/>
                        </a:solidFill>
                      </a:endParaRPr>
                    </a:p>
                  </a:txBody>
                  <a:tcPr>
                    <a:solidFill>
                      <a:schemeClr val="accent1">
                        <a:lumMod val="60000"/>
                        <a:lumOff val="40000"/>
                      </a:schemeClr>
                    </a:solidFill>
                  </a:tcPr>
                </a:tc>
                <a:tc>
                  <a:txBody>
                    <a:bodyPr/>
                    <a:lstStyle/>
                    <a:p>
                      <a:endParaRPr lang="en-US" sz="1100" dirty="0">
                        <a:solidFill>
                          <a:schemeClr val="bg1"/>
                        </a:solidFill>
                      </a:endParaRPr>
                    </a:p>
                  </a:txBody>
                  <a:tcPr>
                    <a:solidFill>
                      <a:schemeClr val="accent1">
                        <a:lumMod val="75000"/>
                      </a:schemeClr>
                    </a:solidFill>
                  </a:tcPr>
                </a:tc>
                <a:tc>
                  <a:txBody>
                    <a:bodyPr/>
                    <a:lstStyle/>
                    <a:p>
                      <a:endParaRPr lang="en-US" sz="1100" dirty="0">
                        <a:solidFill>
                          <a:schemeClr val="bg1"/>
                        </a:solidFill>
                      </a:endParaRPr>
                    </a:p>
                  </a:txBody>
                  <a:tcPr>
                    <a:solidFill>
                      <a:schemeClr val="accent1">
                        <a:lumMod val="50000"/>
                      </a:schemeClr>
                    </a:solidFill>
                  </a:tcPr>
                </a:tc>
                <a:extLst>
                  <a:ext uri="{0D108BD9-81ED-4DB2-BD59-A6C34878D82A}">
                    <a16:rowId xmlns:a16="http://schemas.microsoft.com/office/drawing/2014/main" val="295398171"/>
                  </a:ext>
                </a:extLst>
              </a:tr>
              <a:tr h="314960">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Gujarat</a:t>
                      </a:r>
                    </a:p>
                  </a:txBody>
                  <a:tcPr>
                    <a:solidFill>
                      <a:schemeClr val="accent1">
                        <a:lumMod val="40000"/>
                        <a:lumOff val="60000"/>
                      </a:schemeClr>
                    </a:solidFill>
                  </a:tcPr>
                </a:tc>
                <a:tc>
                  <a:txBody>
                    <a:bodyPr/>
                    <a:lstStyle/>
                    <a:p>
                      <a:pPr marL="0" marR="0" lvl="0" indent="0" algn="l" defTabSz="914354" rtl="0" eaLnBrk="1" fontAlgn="ctr"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mn-lt"/>
                          <a:ea typeface="+mn-ea"/>
                          <a:cs typeface="+mn-cs"/>
                        </a:rPr>
                        <a:t>Punjab</a:t>
                      </a:r>
                    </a:p>
                  </a:txBody>
                  <a:tcPr>
                    <a:solidFill>
                      <a:schemeClr val="accent1">
                        <a:lumMod val="40000"/>
                        <a:lumOff val="60000"/>
                      </a:schemeClr>
                    </a:solidFill>
                  </a:tcPr>
                </a:tc>
                <a:tc>
                  <a:txBody>
                    <a:bodyPr/>
                    <a:lstStyle/>
                    <a:p>
                      <a:endParaRPr lang="en-US" sz="1100" dirty="0">
                        <a:solidFill>
                          <a:schemeClr val="bg1"/>
                        </a:solidFill>
                      </a:endParaRPr>
                    </a:p>
                  </a:txBody>
                  <a:tcPr>
                    <a:solidFill>
                      <a:schemeClr val="accent1">
                        <a:lumMod val="60000"/>
                        <a:lumOff val="40000"/>
                      </a:schemeClr>
                    </a:solidFill>
                  </a:tcPr>
                </a:tc>
                <a:tc>
                  <a:txBody>
                    <a:bodyPr/>
                    <a:lstStyle/>
                    <a:p>
                      <a:endParaRPr lang="en-US" sz="1100" dirty="0">
                        <a:solidFill>
                          <a:schemeClr val="bg1"/>
                        </a:solidFill>
                      </a:endParaRPr>
                    </a:p>
                  </a:txBody>
                  <a:tcPr>
                    <a:solidFill>
                      <a:schemeClr val="accent1">
                        <a:lumMod val="75000"/>
                      </a:schemeClr>
                    </a:solidFill>
                  </a:tcPr>
                </a:tc>
                <a:tc>
                  <a:txBody>
                    <a:bodyPr/>
                    <a:lstStyle/>
                    <a:p>
                      <a:endParaRPr lang="en-US" sz="1100" dirty="0">
                        <a:solidFill>
                          <a:schemeClr val="bg1"/>
                        </a:solidFill>
                      </a:endParaRPr>
                    </a:p>
                  </a:txBody>
                  <a:tcPr>
                    <a:solidFill>
                      <a:schemeClr val="accent1">
                        <a:lumMod val="50000"/>
                      </a:schemeClr>
                    </a:solidFill>
                  </a:tcPr>
                </a:tc>
                <a:extLst>
                  <a:ext uri="{0D108BD9-81ED-4DB2-BD59-A6C34878D82A}">
                    <a16:rowId xmlns:a16="http://schemas.microsoft.com/office/drawing/2014/main" val="3701642853"/>
                  </a:ext>
                </a:extLst>
              </a:tr>
              <a:tr h="317491">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Himachal Pradesh</a:t>
                      </a:r>
                    </a:p>
                  </a:txBody>
                  <a:tcPr>
                    <a:solidFill>
                      <a:schemeClr val="accent1">
                        <a:lumMod val="40000"/>
                        <a:lumOff val="6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mn-lt"/>
                          <a:ea typeface="+mn-ea"/>
                          <a:cs typeface="+mn-cs"/>
                        </a:rPr>
                        <a:t>Rajasthan</a:t>
                      </a:r>
                    </a:p>
                  </a:txBody>
                  <a:tcPr>
                    <a:solidFill>
                      <a:schemeClr val="accent1">
                        <a:lumMod val="40000"/>
                        <a:lumOff val="60000"/>
                      </a:schemeClr>
                    </a:solidFill>
                  </a:tcPr>
                </a:tc>
                <a:tc>
                  <a:txBody>
                    <a:bodyPr/>
                    <a:lstStyle/>
                    <a:p>
                      <a:endParaRPr lang="en-US" sz="1100" dirty="0">
                        <a:solidFill>
                          <a:schemeClr val="bg1"/>
                        </a:solidFill>
                      </a:endParaRPr>
                    </a:p>
                  </a:txBody>
                  <a:tcPr>
                    <a:solidFill>
                      <a:schemeClr val="accent1">
                        <a:lumMod val="60000"/>
                        <a:lumOff val="40000"/>
                      </a:schemeClr>
                    </a:solidFill>
                  </a:tcPr>
                </a:tc>
                <a:tc>
                  <a:txBody>
                    <a:bodyPr/>
                    <a:lstStyle/>
                    <a:p>
                      <a:endParaRPr lang="en-US" sz="1100" dirty="0">
                        <a:solidFill>
                          <a:schemeClr val="bg1"/>
                        </a:solidFill>
                      </a:endParaRPr>
                    </a:p>
                  </a:txBody>
                  <a:tcPr>
                    <a:solidFill>
                      <a:schemeClr val="accent1">
                        <a:lumMod val="75000"/>
                      </a:schemeClr>
                    </a:solidFill>
                  </a:tcPr>
                </a:tc>
                <a:tc>
                  <a:txBody>
                    <a:bodyPr/>
                    <a:lstStyle/>
                    <a:p>
                      <a:endParaRPr lang="en-US" sz="1100" dirty="0">
                        <a:solidFill>
                          <a:schemeClr val="bg1"/>
                        </a:solidFill>
                      </a:endParaRPr>
                    </a:p>
                  </a:txBody>
                  <a:tcPr>
                    <a:solidFill>
                      <a:schemeClr val="accent1">
                        <a:lumMod val="50000"/>
                      </a:schemeClr>
                    </a:solidFill>
                  </a:tcPr>
                </a:tc>
                <a:extLst>
                  <a:ext uri="{0D108BD9-81ED-4DB2-BD59-A6C34878D82A}">
                    <a16:rowId xmlns:a16="http://schemas.microsoft.com/office/drawing/2014/main" val="1562215122"/>
                  </a:ext>
                </a:extLst>
              </a:tr>
              <a:tr h="317491">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Jammu &amp; Kashmir</a:t>
                      </a:r>
                    </a:p>
                  </a:txBody>
                  <a:tcPr>
                    <a:solidFill>
                      <a:schemeClr val="accent1">
                        <a:lumMod val="40000"/>
                        <a:lumOff val="6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mn-lt"/>
                          <a:ea typeface="+mn-ea"/>
                          <a:cs typeface="+mn-cs"/>
                        </a:rPr>
                        <a:t>Tamil Nadu</a:t>
                      </a:r>
                    </a:p>
                  </a:txBody>
                  <a:tcPr>
                    <a:solidFill>
                      <a:schemeClr val="accent1">
                        <a:lumMod val="40000"/>
                        <a:lumOff val="60000"/>
                      </a:schemeClr>
                    </a:solidFill>
                  </a:tcPr>
                </a:tc>
                <a:tc>
                  <a:txBody>
                    <a:bodyPr/>
                    <a:lstStyle/>
                    <a:p>
                      <a:endParaRPr lang="en-US" sz="1100" dirty="0">
                        <a:solidFill>
                          <a:schemeClr val="bg1"/>
                        </a:solidFill>
                      </a:endParaRPr>
                    </a:p>
                  </a:txBody>
                  <a:tcPr>
                    <a:solidFill>
                      <a:schemeClr val="accent1">
                        <a:lumMod val="60000"/>
                        <a:lumOff val="40000"/>
                      </a:schemeClr>
                    </a:solidFill>
                  </a:tcPr>
                </a:tc>
                <a:tc>
                  <a:txBody>
                    <a:bodyPr/>
                    <a:lstStyle/>
                    <a:p>
                      <a:endParaRPr lang="en-US" sz="1100" dirty="0">
                        <a:solidFill>
                          <a:schemeClr val="bg1"/>
                        </a:solidFill>
                      </a:endParaRPr>
                    </a:p>
                  </a:txBody>
                  <a:tcPr>
                    <a:solidFill>
                      <a:schemeClr val="accent1">
                        <a:lumMod val="75000"/>
                      </a:schemeClr>
                    </a:solidFill>
                  </a:tcPr>
                </a:tc>
                <a:tc>
                  <a:txBody>
                    <a:bodyPr/>
                    <a:lstStyle/>
                    <a:p>
                      <a:endParaRPr lang="en-US" sz="1100" dirty="0">
                        <a:solidFill>
                          <a:schemeClr val="bg1"/>
                        </a:solidFill>
                      </a:endParaRPr>
                    </a:p>
                  </a:txBody>
                  <a:tcPr>
                    <a:solidFill>
                      <a:schemeClr val="accent1">
                        <a:lumMod val="50000"/>
                      </a:schemeClr>
                    </a:solidFill>
                  </a:tcPr>
                </a:tc>
                <a:extLst>
                  <a:ext uri="{0D108BD9-81ED-4DB2-BD59-A6C34878D82A}">
                    <a16:rowId xmlns:a16="http://schemas.microsoft.com/office/drawing/2014/main" val="2596529041"/>
                  </a:ext>
                </a:extLst>
              </a:tr>
              <a:tr h="538480">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Jharkhand</a:t>
                      </a:r>
                    </a:p>
                  </a:txBody>
                  <a:tcPr>
                    <a:solidFill>
                      <a:schemeClr val="accent1">
                        <a:lumMod val="40000"/>
                        <a:lumOff val="6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mn-lt"/>
                          <a:ea typeface="+mn-ea"/>
                          <a:cs typeface="+mn-cs"/>
                        </a:rPr>
                        <a:t>Uttar Pradesh</a:t>
                      </a:r>
                    </a:p>
                  </a:txBody>
                  <a:tcPr>
                    <a:solidFill>
                      <a:schemeClr val="accent1">
                        <a:lumMod val="40000"/>
                        <a:lumOff val="60000"/>
                      </a:schemeClr>
                    </a:solidFill>
                  </a:tcPr>
                </a:tc>
                <a:tc>
                  <a:txBody>
                    <a:bodyPr/>
                    <a:lstStyle/>
                    <a:p>
                      <a:endParaRPr lang="en-US" sz="1100" dirty="0">
                        <a:solidFill>
                          <a:schemeClr val="bg1"/>
                        </a:solidFill>
                      </a:endParaRPr>
                    </a:p>
                  </a:txBody>
                  <a:tcPr>
                    <a:solidFill>
                      <a:schemeClr val="accent1">
                        <a:lumMod val="60000"/>
                        <a:lumOff val="40000"/>
                      </a:schemeClr>
                    </a:solidFill>
                  </a:tcPr>
                </a:tc>
                <a:tc>
                  <a:txBody>
                    <a:bodyPr/>
                    <a:lstStyle/>
                    <a:p>
                      <a:endParaRPr lang="en-US" sz="1100" dirty="0">
                        <a:solidFill>
                          <a:schemeClr val="bg1"/>
                        </a:solidFill>
                      </a:endParaRPr>
                    </a:p>
                  </a:txBody>
                  <a:tcPr>
                    <a:solidFill>
                      <a:schemeClr val="accent1">
                        <a:lumMod val="75000"/>
                      </a:schemeClr>
                    </a:solidFill>
                  </a:tcPr>
                </a:tc>
                <a:tc>
                  <a:txBody>
                    <a:bodyPr/>
                    <a:lstStyle/>
                    <a:p>
                      <a:endParaRPr lang="en-US" sz="1100" dirty="0">
                        <a:solidFill>
                          <a:schemeClr val="bg1"/>
                        </a:solidFill>
                      </a:endParaRPr>
                    </a:p>
                  </a:txBody>
                  <a:tcPr>
                    <a:solidFill>
                      <a:schemeClr val="accent1">
                        <a:lumMod val="50000"/>
                      </a:schemeClr>
                    </a:solidFill>
                  </a:tcPr>
                </a:tc>
                <a:extLst>
                  <a:ext uri="{0D108BD9-81ED-4DB2-BD59-A6C34878D82A}">
                    <a16:rowId xmlns:a16="http://schemas.microsoft.com/office/drawing/2014/main" val="2752207174"/>
                  </a:ext>
                </a:extLst>
              </a:tr>
              <a:tr h="314960">
                <a:tc>
                  <a:txBody>
                    <a:bodyPr/>
                    <a:lstStyle/>
                    <a:p>
                      <a:pPr marL="0" marR="0" lvl="1" indent="0" algn="l" defTabSz="914354" rtl="0" eaLnBrk="0" fontAlgn="auto" latinLnBrk="0" hangingPunct="0">
                        <a:lnSpc>
                          <a:spcPct val="100000"/>
                        </a:lnSpc>
                        <a:spcBef>
                          <a:spcPct val="20000"/>
                        </a:spcBef>
                        <a:spcAft>
                          <a:spcPts val="0"/>
                        </a:spcAft>
                        <a:buClr>
                          <a:schemeClr val="accent1">
                            <a:lumMod val="50000"/>
                          </a:schemeClr>
                        </a:buClr>
                        <a:buSzTx/>
                        <a:buFontTx/>
                        <a:buNone/>
                        <a:tabLst/>
                        <a:defRPr/>
                      </a:pPr>
                      <a:r>
                        <a:rPr lang="en-US" sz="1100" b="0" i="0" u="none" strike="noStrike" kern="1200" dirty="0">
                          <a:solidFill>
                            <a:schemeClr val="bg1"/>
                          </a:solidFill>
                          <a:effectLst/>
                          <a:latin typeface="+mn-lt"/>
                          <a:ea typeface="+mn-ea"/>
                          <a:cs typeface="+mn-cs"/>
                        </a:rPr>
                        <a:t>Karnataka</a:t>
                      </a:r>
                    </a:p>
                  </a:txBody>
                  <a:tcPr>
                    <a:solidFill>
                      <a:schemeClr val="accent1">
                        <a:lumMod val="40000"/>
                        <a:lumOff val="60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mn-lt"/>
                          <a:ea typeface="+mn-ea"/>
                          <a:cs typeface="+mn-cs"/>
                        </a:rPr>
                        <a:t>West Bengal</a:t>
                      </a:r>
                    </a:p>
                  </a:txBody>
                  <a:tcPr>
                    <a:solidFill>
                      <a:schemeClr val="accent1">
                        <a:lumMod val="40000"/>
                        <a:lumOff val="60000"/>
                      </a:schemeClr>
                    </a:solidFill>
                  </a:tcPr>
                </a:tc>
                <a:tc>
                  <a:txBody>
                    <a:bodyPr/>
                    <a:lstStyle/>
                    <a:p>
                      <a:endParaRPr lang="en-US" sz="1100" dirty="0">
                        <a:solidFill>
                          <a:schemeClr val="bg1"/>
                        </a:solidFill>
                      </a:endParaRPr>
                    </a:p>
                  </a:txBody>
                  <a:tcPr>
                    <a:solidFill>
                      <a:schemeClr val="accent1">
                        <a:lumMod val="60000"/>
                        <a:lumOff val="40000"/>
                      </a:schemeClr>
                    </a:solidFill>
                  </a:tcPr>
                </a:tc>
                <a:tc>
                  <a:txBody>
                    <a:bodyPr/>
                    <a:lstStyle/>
                    <a:p>
                      <a:endParaRPr lang="en-US" sz="1100" dirty="0">
                        <a:solidFill>
                          <a:schemeClr val="bg1"/>
                        </a:solidFill>
                      </a:endParaRPr>
                    </a:p>
                  </a:txBody>
                  <a:tcPr>
                    <a:solidFill>
                      <a:schemeClr val="accent1">
                        <a:lumMod val="75000"/>
                      </a:schemeClr>
                    </a:solidFill>
                  </a:tcPr>
                </a:tc>
                <a:tc>
                  <a:txBody>
                    <a:bodyPr/>
                    <a:lstStyle/>
                    <a:p>
                      <a:endParaRPr lang="en-US" sz="1100" dirty="0">
                        <a:solidFill>
                          <a:schemeClr val="bg1"/>
                        </a:solidFill>
                      </a:endParaRPr>
                    </a:p>
                  </a:txBody>
                  <a:tcPr>
                    <a:solidFill>
                      <a:schemeClr val="accent1">
                        <a:lumMod val="50000"/>
                      </a:schemeClr>
                    </a:solidFill>
                  </a:tcPr>
                </a:tc>
                <a:extLst>
                  <a:ext uri="{0D108BD9-81ED-4DB2-BD59-A6C34878D82A}">
                    <a16:rowId xmlns:a16="http://schemas.microsoft.com/office/drawing/2014/main" val="3916830447"/>
                  </a:ext>
                </a:extLst>
              </a:tr>
            </a:tbl>
          </a:graphicData>
        </a:graphic>
      </p:graphicFrame>
      <p:sp>
        <p:nvSpPr>
          <p:cNvPr id="2" name="Slide Number Placeholder 1"/>
          <p:cNvSpPr>
            <a:spLocks noGrp="1"/>
          </p:cNvSpPr>
          <p:nvPr>
            <p:ph type="sldNum" sz="quarter" idx="12"/>
          </p:nvPr>
        </p:nvSpPr>
        <p:spPr/>
        <p:txBody>
          <a:bodyPr/>
          <a:lstStyle/>
          <a:p>
            <a:fld id="{DD4F2D3B-3156-4227-932F-D9143BFC4A89}" type="slidenum">
              <a:rPr lang="en-US" smtClean="0">
                <a:solidFill>
                  <a:schemeClr val="bg1"/>
                </a:solidFill>
              </a:rPr>
              <a:t>15</a:t>
            </a:fld>
            <a:endParaRPr lang="en-US" dirty="0">
              <a:solidFill>
                <a:schemeClr val="bg1"/>
              </a:solidFill>
            </a:endParaRPr>
          </a:p>
        </p:txBody>
      </p:sp>
      <p:sp>
        <p:nvSpPr>
          <p:cNvPr id="10" name="Rectangle 9">
            <a:extLst>
              <a:ext uri="{FF2B5EF4-FFF2-40B4-BE49-F238E27FC236}">
                <a16:creationId xmlns:a16="http://schemas.microsoft.com/office/drawing/2014/main" id="{5AA36991-522F-4EE9-A97F-0EEF7DC7979E}"/>
              </a:ext>
            </a:extLst>
          </p:cNvPr>
          <p:cNvSpPr/>
          <p:nvPr/>
        </p:nvSpPr>
        <p:spPr>
          <a:xfrm>
            <a:off x="7371234" y="6613754"/>
            <a:ext cx="1173719" cy="215444"/>
          </a:xfrm>
          <a:prstGeom prst="rect">
            <a:avLst/>
          </a:prstGeom>
        </p:spPr>
        <p:txBody>
          <a:bodyPr wrap="none">
            <a:spAutoFit/>
          </a:bodyPr>
          <a:lstStyle/>
          <a:p>
            <a:pPr algn="r"/>
            <a:r>
              <a:rPr lang="en-US" sz="800" dirty="0">
                <a:solidFill>
                  <a:schemeClr val="bg1"/>
                </a:solidFill>
              </a:rPr>
              <a:t>Photo: </a:t>
            </a:r>
            <a:r>
              <a:rPr lang="en-US" sz="800" dirty="0" err="1">
                <a:solidFill>
                  <a:schemeClr val="bg1"/>
                </a:solidFill>
              </a:rPr>
              <a:t>NeilPalmer</a:t>
            </a:r>
            <a:r>
              <a:rPr lang="en-US" sz="800" dirty="0">
                <a:solidFill>
                  <a:schemeClr val="bg1"/>
                </a:solidFill>
              </a:rPr>
              <a:t>/CIAT</a:t>
            </a:r>
          </a:p>
        </p:txBody>
      </p:sp>
      <p:sp>
        <p:nvSpPr>
          <p:cNvPr id="14" name="Freeform 58">
            <a:extLst>
              <a:ext uri="{FF2B5EF4-FFF2-40B4-BE49-F238E27FC236}">
                <a16:creationId xmlns:a16="http://schemas.microsoft.com/office/drawing/2014/main" id="{E62AF74D-37EB-4687-9EF5-24F70D2D1FA9}"/>
              </a:ext>
            </a:extLst>
          </p:cNvPr>
          <p:cNvSpPr>
            <a:spLocks/>
          </p:cNvSpPr>
          <p:nvPr/>
        </p:nvSpPr>
        <p:spPr bwMode="auto">
          <a:xfrm>
            <a:off x="3084001" y="4369309"/>
            <a:ext cx="1597480" cy="1857946"/>
          </a:xfrm>
          <a:custGeom>
            <a:avLst/>
            <a:gdLst/>
            <a:ahLst/>
            <a:cxnLst>
              <a:cxn ang="0">
                <a:pos x="1305" y="509"/>
              </a:cxn>
              <a:cxn ang="0">
                <a:pos x="1276" y="581"/>
              </a:cxn>
              <a:cxn ang="0">
                <a:pos x="1109" y="583"/>
              </a:cxn>
              <a:cxn ang="0">
                <a:pos x="1064" y="521"/>
              </a:cxn>
              <a:cxn ang="0">
                <a:pos x="935" y="600"/>
              </a:cxn>
              <a:cxn ang="0">
                <a:pos x="811" y="546"/>
              </a:cxn>
              <a:cxn ang="0">
                <a:pos x="639" y="463"/>
              </a:cxn>
              <a:cxn ang="0">
                <a:pos x="641" y="334"/>
              </a:cxn>
              <a:cxn ang="0">
                <a:pos x="553" y="218"/>
              </a:cxn>
              <a:cxn ang="0">
                <a:pos x="576" y="150"/>
              </a:cxn>
              <a:cxn ang="0">
                <a:pos x="624" y="81"/>
              </a:cxn>
              <a:cxn ang="0">
                <a:pos x="562" y="0"/>
              </a:cxn>
              <a:cxn ang="0">
                <a:pos x="385" y="92"/>
              </a:cxn>
              <a:cxn ang="0">
                <a:pos x="322" y="132"/>
              </a:cxn>
              <a:cxn ang="0">
                <a:pos x="343" y="201"/>
              </a:cxn>
              <a:cxn ang="0">
                <a:pos x="337" y="271"/>
              </a:cxn>
              <a:cxn ang="0">
                <a:pos x="270" y="411"/>
              </a:cxn>
              <a:cxn ang="0">
                <a:pos x="131" y="521"/>
              </a:cxn>
              <a:cxn ang="0">
                <a:pos x="105" y="618"/>
              </a:cxn>
              <a:cxn ang="0">
                <a:pos x="148" y="748"/>
              </a:cxn>
              <a:cxn ang="0">
                <a:pos x="29" y="751"/>
              </a:cxn>
              <a:cxn ang="0">
                <a:pos x="0" y="790"/>
              </a:cxn>
              <a:cxn ang="0">
                <a:pos x="56" y="851"/>
              </a:cxn>
              <a:cxn ang="0">
                <a:pos x="72" y="876"/>
              </a:cxn>
              <a:cxn ang="0">
                <a:pos x="73" y="928"/>
              </a:cxn>
              <a:cxn ang="0">
                <a:pos x="211" y="915"/>
              </a:cxn>
              <a:cxn ang="0">
                <a:pos x="236" y="903"/>
              </a:cxn>
              <a:cxn ang="0">
                <a:pos x="240" y="937"/>
              </a:cxn>
              <a:cxn ang="0">
                <a:pos x="248" y="1058"/>
              </a:cxn>
              <a:cxn ang="0">
                <a:pos x="259" y="1187"/>
              </a:cxn>
              <a:cxn ang="0">
                <a:pos x="297" y="1331"/>
              </a:cxn>
              <a:cxn ang="0">
                <a:pos x="325" y="1401"/>
              </a:cxn>
              <a:cxn ang="0">
                <a:pos x="391" y="1587"/>
              </a:cxn>
              <a:cxn ang="0">
                <a:pos x="431" y="1710"/>
              </a:cxn>
              <a:cxn ang="0">
                <a:pos x="441" y="1739"/>
              </a:cxn>
              <a:cxn ang="0">
                <a:pos x="474" y="1791"/>
              </a:cxn>
              <a:cxn ang="0">
                <a:pos x="526" y="1783"/>
              </a:cxn>
              <a:cxn ang="0">
                <a:pos x="562" y="1730"/>
              </a:cxn>
              <a:cxn ang="0">
                <a:pos x="607" y="1656"/>
              </a:cxn>
              <a:cxn ang="0">
                <a:pos x="619" y="1561"/>
              </a:cxn>
              <a:cxn ang="0">
                <a:pos x="639" y="1395"/>
              </a:cxn>
              <a:cxn ang="0">
                <a:pos x="678" y="1294"/>
              </a:cxn>
              <a:cxn ang="0">
                <a:pos x="753" y="1250"/>
              </a:cxn>
              <a:cxn ang="0">
                <a:pos x="834" y="1147"/>
              </a:cxn>
              <a:cxn ang="0">
                <a:pos x="961" y="1029"/>
              </a:cxn>
              <a:cxn ang="0">
                <a:pos x="1026" y="925"/>
              </a:cxn>
              <a:cxn ang="0">
                <a:pos x="1061" y="899"/>
              </a:cxn>
              <a:cxn ang="0">
                <a:pos x="1101" y="922"/>
              </a:cxn>
              <a:cxn ang="0">
                <a:pos x="1104" y="856"/>
              </a:cxn>
              <a:cxn ang="0">
                <a:pos x="1061" y="733"/>
              </a:cxn>
              <a:cxn ang="0">
                <a:pos x="1069" y="655"/>
              </a:cxn>
              <a:cxn ang="0">
                <a:pos x="1125" y="641"/>
              </a:cxn>
              <a:cxn ang="0">
                <a:pos x="1210" y="688"/>
              </a:cxn>
              <a:cxn ang="0">
                <a:pos x="1276" y="744"/>
              </a:cxn>
              <a:cxn ang="0">
                <a:pos x="1245" y="836"/>
              </a:cxn>
              <a:cxn ang="0">
                <a:pos x="1302" y="902"/>
              </a:cxn>
              <a:cxn ang="0">
                <a:pos x="1332" y="833"/>
              </a:cxn>
              <a:cxn ang="0">
                <a:pos x="1415" y="698"/>
              </a:cxn>
              <a:cxn ang="0">
                <a:pos x="1498" y="560"/>
              </a:cxn>
              <a:cxn ang="0">
                <a:pos x="1541" y="529"/>
              </a:cxn>
              <a:cxn ang="0">
                <a:pos x="1509" y="451"/>
              </a:cxn>
              <a:cxn ang="0">
                <a:pos x="1474" y="425"/>
              </a:cxn>
            </a:cxnLst>
            <a:rect l="0" t="0" r="r" b="b"/>
            <a:pathLst>
              <a:path w="1555" h="1799">
                <a:moveTo>
                  <a:pt x="1397" y="435"/>
                </a:moveTo>
                <a:lnTo>
                  <a:pt x="1351" y="472"/>
                </a:lnTo>
                <a:lnTo>
                  <a:pt x="1305" y="509"/>
                </a:lnTo>
                <a:lnTo>
                  <a:pt x="1251" y="527"/>
                </a:lnTo>
                <a:lnTo>
                  <a:pt x="1262" y="549"/>
                </a:lnTo>
                <a:lnTo>
                  <a:pt x="1276" y="581"/>
                </a:lnTo>
                <a:lnTo>
                  <a:pt x="1224" y="586"/>
                </a:lnTo>
                <a:lnTo>
                  <a:pt x="1173" y="589"/>
                </a:lnTo>
                <a:lnTo>
                  <a:pt x="1109" y="583"/>
                </a:lnTo>
                <a:lnTo>
                  <a:pt x="1105" y="557"/>
                </a:lnTo>
                <a:lnTo>
                  <a:pt x="1090" y="506"/>
                </a:lnTo>
                <a:lnTo>
                  <a:pt x="1064" y="521"/>
                </a:lnTo>
                <a:lnTo>
                  <a:pt x="1062" y="610"/>
                </a:lnTo>
                <a:lnTo>
                  <a:pt x="1003" y="607"/>
                </a:lnTo>
                <a:lnTo>
                  <a:pt x="935" y="600"/>
                </a:lnTo>
                <a:lnTo>
                  <a:pt x="898" y="587"/>
                </a:lnTo>
                <a:lnTo>
                  <a:pt x="877" y="558"/>
                </a:lnTo>
                <a:lnTo>
                  <a:pt x="811" y="546"/>
                </a:lnTo>
                <a:lnTo>
                  <a:pt x="760" y="535"/>
                </a:lnTo>
                <a:lnTo>
                  <a:pt x="699" y="498"/>
                </a:lnTo>
                <a:lnTo>
                  <a:pt x="639" y="463"/>
                </a:lnTo>
                <a:lnTo>
                  <a:pt x="644" y="423"/>
                </a:lnTo>
                <a:lnTo>
                  <a:pt x="685" y="371"/>
                </a:lnTo>
                <a:lnTo>
                  <a:pt x="641" y="334"/>
                </a:lnTo>
                <a:lnTo>
                  <a:pt x="585" y="296"/>
                </a:lnTo>
                <a:lnTo>
                  <a:pt x="561" y="288"/>
                </a:lnTo>
                <a:lnTo>
                  <a:pt x="553" y="218"/>
                </a:lnTo>
                <a:lnTo>
                  <a:pt x="585" y="222"/>
                </a:lnTo>
                <a:lnTo>
                  <a:pt x="599" y="196"/>
                </a:lnTo>
                <a:lnTo>
                  <a:pt x="576" y="150"/>
                </a:lnTo>
                <a:lnTo>
                  <a:pt x="581" y="124"/>
                </a:lnTo>
                <a:lnTo>
                  <a:pt x="607" y="112"/>
                </a:lnTo>
                <a:lnTo>
                  <a:pt x="624" y="81"/>
                </a:lnTo>
                <a:lnTo>
                  <a:pt x="645" y="28"/>
                </a:lnTo>
                <a:lnTo>
                  <a:pt x="610" y="11"/>
                </a:lnTo>
                <a:lnTo>
                  <a:pt x="562" y="0"/>
                </a:lnTo>
                <a:lnTo>
                  <a:pt x="513" y="28"/>
                </a:lnTo>
                <a:lnTo>
                  <a:pt x="451" y="74"/>
                </a:lnTo>
                <a:lnTo>
                  <a:pt x="385" y="92"/>
                </a:lnTo>
                <a:lnTo>
                  <a:pt x="308" y="81"/>
                </a:lnTo>
                <a:lnTo>
                  <a:pt x="302" y="103"/>
                </a:lnTo>
                <a:lnTo>
                  <a:pt x="322" y="132"/>
                </a:lnTo>
                <a:lnTo>
                  <a:pt x="317" y="152"/>
                </a:lnTo>
                <a:lnTo>
                  <a:pt x="323" y="186"/>
                </a:lnTo>
                <a:lnTo>
                  <a:pt x="343" y="201"/>
                </a:lnTo>
                <a:lnTo>
                  <a:pt x="358" y="225"/>
                </a:lnTo>
                <a:lnTo>
                  <a:pt x="378" y="244"/>
                </a:lnTo>
                <a:lnTo>
                  <a:pt x="337" y="271"/>
                </a:lnTo>
                <a:lnTo>
                  <a:pt x="337" y="320"/>
                </a:lnTo>
                <a:lnTo>
                  <a:pt x="306" y="363"/>
                </a:lnTo>
                <a:lnTo>
                  <a:pt x="270" y="411"/>
                </a:lnTo>
                <a:lnTo>
                  <a:pt x="227" y="466"/>
                </a:lnTo>
                <a:lnTo>
                  <a:pt x="184" y="520"/>
                </a:lnTo>
                <a:lnTo>
                  <a:pt x="131" y="521"/>
                </a:lnTo>
                <a:lnTo>
                  <a:pt x="112" y="517"/>
                </a:lnTo>
                <a:lnTo>
                  <a:pt x="70" y="593"/>
                </a:lnTo>
                <a:lnTo>
                  <a:pt x="105" y="618"/>
                </a:lnTo>
                <a:lnTo>
                  <a:pt x="112" y="662"/>
                </a:lnTo>
                <a:lnTo>
                  <a:pt x="131" y="662"/>
                </a:lnTo>
                <a:lnTo>
                  <a:pt x="148" y="748"/>
                </a:lnTo>
                <a:lnTo>
                  <a:pt x="128" y="745"/>
                </a:lnTo>
                <a:lnTo>
                  <a:pt x="75" y="753"/>
                </a:lnTo>
                <a:lnTo>
                  <a:pt x="29" y="751"/>
                </a:lnTo>
                <a:lnTo>
                  <a:pt x="29" y="774"/>
                </a:lnTo>
                <a:lnTo>
                  <a:pt x="0" y="787"/>
                </a:lnTo>
                <a:lnTo>
                  <a:pt x="0" y="790"/>
                </a:lnTo>
                <a:lnTo>
                  <a:pt x="23" y="782"/>
                </a:lnTo>
                <a:lnTo>
                  <a:pt x="12" y="796"/>
                </a:lnTo>
                <a:lnTo>
                  <a:pt x="56" y="851"/>
                </a:lnTo>
                <a:lnTo>
                  <a:pt x="118" y="836"/>
                </a:lnTo>
                <a:lnTo>
                  <a:pt x="113" y="848"/>
                </a:lnTo>
                <a:lnTo>
                  <a:pt x="72" y="876"/>
                </a:lnTo>
                <a:lnTo>
                  <a:pt x="43" y="872"/>
                </a:lnTo>
                <a:lnTo>
                  <a:pt x="38" y="877"/>
                </a:lnTo>
                <a:lnTo>
                  <a:pt x="73" y="928"/>
                </a:lnTo>
                <a:lnTo>
                  <a:pt x="119" y="978"/>
                </a:lnTo>
                <a:lnTo>
                  <a:pt x="202" y="957"/>
                </a:lnTo>
                <a:lnTo>
                  <a:pt x="211" y="915"/>
                </a:lnTo>
                <a:lnTo>
                  <a:pt x="219" y="886"/>
                </a:lnTo>
                <a:lnTo>
                  <a:pt x="247" y="886"/>
                </a:lnTo>
                <a:lnTo>
                  <a:pt x="236" y="903"/>
                </a:lnTo>
                <a:lnTo>
                  <a:pt x="233" y="915"/>
                </a:lnTo>
                <a:lnTo>
                  <a:pt x="254" y="918"/>
                </a:lnTo>
                <a:lnTo>
                  <a:pt x="240" y="937"/>
                </a:lnTo>
                <a:lnTo>
                  <a:pt x="245" y="966"/>
                </a:lnTo>
                <a:lnTo>
                  <a:pt x="243" y="1010"/>
                </a:lnTo>
                <a:lnTo>
                  <a:pt x="248" y="1058"/>
                </a:lnTo>
                <a:lnTo>
                  <a:pt x="243" y="1078"/>
                </a:lnTo>
                <a:lnTo>
                  <a:pt x="248" y="1098"/>
                </a:lnTo>
                <a:lnTo>
                  <a:pt x="259" y="1187"/>
                </a:lnTo>
                <a:lnTo>
                  <a:pt x="274" y="1250"/>
                </a:lnTo>
                <a:lnTo>
                  <a:pt x="291" y="1316"/>
                </a:lnTo>
                <a:lnTo>
                  <a:pt x="297" y="1331"/>
                </a:lnTo>
                <a:lnTo>
                  <a:pt x="300" y="1329"/>
                </a:lnTo>
                <a:lnTo>
                  <a:pt x="305" y="1337"/>
                </a:lnTo>
                <a:lnTo>
                  <a:pt x="325" y="1401"/>
                </a:lnTo>
                <a:lnTo>
                  <a:pt x="351" y="1478"/>
                </a:lnTo>
                <a:lnTo>
                  <a:pt x="369" y="1533"/>
                </a:lnTo>
                <a:lnTo>
                  <a:pt x="391" y="1587"/>
                </a:lnTo>
                <a:lnTo>
                  <a:pt x="412" y="1639"/>
                </a:lnTo>
                <a:lnTo>
                  <a:pt x="426" y="1682"/>
                </a:lnTo>
                <a:lnTo>
                  <a:pt x="431" y="1710"/>
                </a:lnTo>
                <a:lnTo>
                  <a:pt x="432" y="1720"/>
                </a:lnTo>
                <a:lnTo>
                  <a:pt x="440" y="1731"/>
                </a:lnTo>
                <a:lnTo>
                  <a:pt x="441" y="1739"/>
                </a:lnTo>
                <a:lnTo>
                  <a:pt x="447" y="1757"/>
                </a:lnTo>
                <a:lnTo>
                  <a:pt x="467" y="1780"/>
                </a:lnTo>
                <a:lnTo>
                  <a:pt x="474" y="1791"/>
                </a:lnTo>
                <a:lnTo>
                  <a:pt x="501" y="1799"/>
                </a:lnTo>
                <a:lnTo>
                  <a:pt x="512" y="1789"/>
                </a:lnTo>
                <a:lnTo>
                  <a:pt x="526" y="1783"/>
                </a:lnTo>
                <a:lnTo>
                  <a:pt x="533" y="1776"/>
                </a:lnTo>
                <a:lnTo>
                  <a:pt x="535" y="1762"/>
                </a:lnTo>
                <a:lnTo>
                  <a:pt x="562" y="1730"/>
                </a:lnTo>
                <a:lnTo>
                  <a:pt x="598" y="1727"/>
                </a:lnTo>
                <a:lnTo>
                  <a:pt x="575" y="1700"/>
                </a:lnTo>
                <a:lnTo>
                  <a:pt x="607" y="1656"/>
                </a:lnTo>
                <a:lnTo>
                  <a:pt x="624" y="1656"/>
                </a:lnTo>
                <a:lnTo>
                  <a:pt x="624" y="1604"/>
                </a:lnTo>
                <a:lnTo>
                  <a:pt x="619" y="1561"/>
                </a:lnTo>
                <a:lnTo>
                  <a:pt x="636" y="1512"/>
                </a:lnTo>
                <a:lnTo>
                  <a:pt x="647" y="1467"/>
                </a:lnTo>
                <a:lnTo>
                  <a:pt x="639" y="1395"/>
                </a:lnTo>
                <a:lnTo>
                  <a:pt x="641" y="1322"/>
                </a:lnTo>
                <a:lnTo>
                  <a:pt x="671" y="1300"/>
                </a:lnTo>
                <a:lnTo>
                  <a:pt x="678" y="1294"/>
                </a:lnTo>
                <a:lnTo>
                  <a:pt x="691" y="1291"/>
                </a:lnTo>
                <a:lnTo>
                  <a:pt x="708" y="1267"/>
                </a:lnTo>
                <a:lnTo>
                  <a:pt x="753" y="1250"/>
                </a:lnTo>
                <a:lnTo>
                  <a:pt x="765" y="1208"/>
                </a:lnTo>
                <a:lnTo>
                  <a:pt x="806" y="1182"/>
                </a:lnTo>
                <a:lnTo>
                  <a:pt x="834" y="1147"/>
                </a:lnTo>
                <a:lnTo>
                  <a:pt x="880" y="1096"/>
                </a:lnTo>
                <a:lnTo>
                  <a:pt x="924" y="1055"/>
                </a:lnTo>
                <a:lnTo>
                  <a:pt x="961" y="1029"/>
                </a:lnTo>
                <a:lnTo>
                  <a:pt x="1000" y="981"/>
                </a:lnTo>
                <a:lnTo>
                  <a:pt x="1006" y="934"/>
                </a:lnTo>
                <a:lnTo>
                  <a:pt x="1026" y="925"/>
                </a:lnTo>
                <a:lnTo>
                  <a:pt x="1041" y="920"/>
                </a:lnTo>
                <a:lnTo>
                  <a:pt x="1052" y="909"/>
                </a:lnTo>
                <a:lnTo>
                  <a:pt x="1061" y="899"/>
                </a:lnTo>
                <a:lnTo>
                  <a:pt x="1072" y="923"/>
                </a:lnTo>
                <a:lnTo>
                  <a:pt x="1089" y="926"/>
                </a:lnTo>
                <a:lnTo>
                  <a:pt x="1101" y="922"/>
                </a:lnTo>
                <a:lnTo>
                  <a:pt x="1113" y="923"/>
                </a:lnTo>
                <a:lnTo>
                  <a:pt x="1113" y="905"/>
                </a:lnTo>
                <a:lnTo>
                  <a:pt x="1104" y="856"/>
                </a:lnTo>
                <a:lnTo>
                  <a:pt x="1096" y="807"/>
                </a:lnTo>
                <a:lnTo>
                  <a:pt x="1096" y="770"/>
                </a:lnTo>
                <a:lnTo>
                  <a:pt x="1061" y="733"/>
                </a:lnTo>
                <a:lnTo>
                  <a:pt x="1078" y="707"/>
                </a:lnTo>
                <a:lnTo>
                  <a:pt x="1102" y="695"/>
                </a:lnTo>
                <a:lnTo>
                  <a:pt x="1069" y="655"/>
                </a:lnTo>
                <a:lnTo>
                  <a:pt x="1079" y="607"/>
                </a:lnTo>
                <a:lnTo>
                  <a:pt x="1112" y="623"/>
                </a:lnTo>
                <a:lnTo>
                  <a:pt x="1125" y="641"/>
                </a:lnTo>
                <a:lnTo>
                  <a:pt x="1142" y="630"/>
                </a:lnTo>
                <a:lnTo>
                  <a:pt x="1153" y="684"/>
                </a:lnTo>
                <a:lnTo>
                  <a:pt x="1210" y="688"/>
                </a:lnTo>
                <a:lnTo>
                  <a:pt x="1265" y="695"/>
                </a:lnTo>
                <a:lnTo>
                  <a:pt x="1289" y="716"/>
                </a:lnTo>
                <a:lnTo>
                  <a:pt x="1276" y="744"/>
                </a:lnTo>
                <a:lnTo>
                  <a:pt x="1233" y="771"/>
                </a:lnTo>
                <a:lnTo>
                  <a:pt x="1236" y="823"/>
                </a:lnTo>
                <a:lnTo>
                  <a:pt x="1245" y="836"/>
                </a:lnTo>
                <a:lnTo>
                  <a:pt x="1276" y="788"/>
                </a:lnTo>
                <a:lnTo>
                  <a:pt x="1289" y="845"/>
                </a:lnTo>
                <a:lnTo>
                  <a:pt x="1302" y="902"/>
                </a:lnTo>
                <a:lnTo>
                  <a:pt x="1303" y="900"/>
                </a:lnTo>
                <a:lnTo>
                  <a:pt x="1323" y="902"/>
                </a:lnTo>
                <a:lnTo>
                  <a:pt x="1332" y="833"/>
                </a:lnTo>
                <a:lnTo>
                  <a:pt x="1343" y="777"/>
                </a:lnTo>
                <a:lnTo>
                  <a:pt x="1377" y="777"/>
                </a:lnTo>
                <a:lnTo>
                  <a:pt x="1415" y="698"/>
                </a:lnTo>
                <a:lnTo>
                  <a:pt x="1421" y="670"/>
                </a:lnTo>
                <a:lnTo>
                  <a:pt x="1435" y="615"/>
                </a:lnTo>
                <a:lnTo>
                  <a:pt x="1498" y="560"/>
                </a:lnTo>
                <a:lnTo>
                  <a:pt x="1536" y="569"/>
                </a:lnTo>
                <a:lnTo>
                  <a:pt x="1530" y="549"/>
                </a:lnTo>
                <a:lnTo>
                  <a:pt x="1541" y="529"/>
                </a:lnTo>
                <a:lnTo>
                  <a:pt x="1555" y="498"/>
                </a:lnTo>
                <a:lnTo>
                  <a:pt x="1500" y="477"/>
                </a:lnTo>
                <a:lnTo>
                  <a:pt x="1509" y="451"/>
                </a:lnTo>
                <a:lnTo>
                  <a:pt x="1489" y="443"/>
                </a:lnTo>
                <a:lnTo>
                  <a:pt x="1495" y="432"/>
                </a:lnTo>
                <a:lnTo>
                  <a:pt x="1474" y="425"/>
                </a:lnTo>
                <a:lnTo>
                  <a:pt x="1441" y="442"/>
                </a:lnTo>
                <a:lnTo>
                  <a:pt x="1397" y="435"/>
                </a:lnTo>
                <a:close/>
              </a:path>
            </a:pathLst>
          </a:custGeom>
          <a:solidFill>
            <a:schemeClr val="accent1">
              <a:lumMod val="5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5" name="Freeform 61">
            <a:extLst>
              <a:ext uri="{FF2B5EF4-FFF2-40B4-BE49-F238E27FC236}">
                <a16:creationId xmlns:a16="http://schemas.microsoft.com/office/drawing/2014/main" id="{877C51FB-0349-4CB7-98B2-ECAA910C9AE9}"/>
              </a:ext>
            </a:extLst>
          </p:cNvPr>
          <p:cNvSpPr>
            <a:spLocks/>
          </p:cNvSpPr>
          <p:nvPr/>
        </p:nvSpPr>
        <p:spPr bwMode="auto">
          <a:xfrm>
            <a:off x="3741062" y="4695845"/>
            <a:ext cx="437356" cy="320336"/>
          </a:xfrm>
          <a:custGeom>
            <a:avLst/>
            <a:gdLst/>
            <a:ahLst/>
            <a:cxnLst>
              <a:cxn ang="0">
                <a:pos x="238" y="204"/>
              </a:cxn>
              <a:cxn ang="0">
                <a:pos x="172" y="192"/>
              </a:cxn>
              <a:cxn ang="0">
                <a:pos x="121" y="181"/>
              </a:cxn>
              <a:cxn ang="0">
                <a:pos x="60" y="144"/>
              </a:cxn>
              <a:cxn ang="0">
                <a:pos x="0" y="109"/>
              </a:cxn>
              <a:cxn ang="0">
                <a:pos x="5" y="69"/>
              </a:cxn>
              <a:cxn ang="0">
                <a:pos x="46" y="17"/>
              </a:cxn>
              <a:cxn ang="0">
                <a:pos x="48" y="22"/>
              </a:cxn>
              <a:cxn ang="0">
                <a:pos x="77" y="0"/>
              </a:cxn>
              <a:cxn ang="0">
                <a:pos x="115" y="28"/>
              </a:cxn>
              <a:cxn ang="0">
                <a:pos x="175" y="83"/>
              </a:cxn>
              <a:cxn ang="0">
                <a:pos x="198" y="75"/>
              </a:cxn>
              <a:cxn ang="0">
                <a:pos x="212" y="95"/>
              </a:cxn>
              <a:cxn ang="0">
                <a:pos x="256" y="118"/>
              </a:cxn>
              <a:cxn ang="0">
                <a:pos x="262" y="131"/>
              </a:cxn>
              <a:cxn ang="0">
                <a:pos x="313" y="155"/>
              </a:cxn>
              <a:cxn ang="0">
                <a:pos x="361" y="161"/>
              </a:cxn>
              <a:cxn ang="0">
                <a:pos x="425" y="167"/>
              </a:cxn>
              <a:cxn ang="0">
                <a:pos x="423" y="256"/>
              </a:cxn>
              <a:cxn ang="0">
                <a:pos x="364" y="253"/>
              </a:cxn>
              <a:cxn ang="0">
                <a:pos x="296" y="246"/>
              </a:cxn>
              <a:cxn ang="0">
                <a:pos x="259" y="233"/>
              </a:cxn>
              <a:cxn ang="0">
                <a:pos x="238" y="204"/>
              </a:cxn>
            </a:cxnLst>
            <a:rect l="0" t="0" r="r" b="b"/>
            <a:pathLst>
              <a:path w="425" h="256">
                <a:moveTo>
                  <a:pt x="238" y="204"/>
                </a:moveTo>
                <a:lnTo>
                  <a:pt x="172" y="192"/>
                </a:lnTo>
                <a:lnTo>
                  <a:pt x="121" y="181"/>
                </a:lnTo>
                <a:lnTo>
                  <a:pt x="60" y="144"/>
                </a:lnTo>
                <a:lnTo>
                  <a:pt x="0" y="109"/>
                </a:lnTo>
                <a:lnTo>
                  <a:pt x="5" y="69"/>
                </a:lnTo>
                <a:lnTo>
                  <a:pt x="46" y="17"/>
                </a:lnTo>
                <a:lnTo>
                  <a:pt x="48" y="22"/>
                </a:lnTo>
                <a:lnTo>
                  <a:pt x="77" y="0"/>
                </a:lnTo>
                <a:lnTo>
                  <a:pt x="115" y="28"/>
                </a:lnTo>
                <a:lnTo>
                  <a:pt x="175" y="83"/>
                </a:lnTo>
                <a:lnTo>
                  <a:pt x="198" y="75"/>
                </a:lnTo>
                <a:lnTo>
                  <a:pt x="212" y="95"/>
                </a:lnTo>
                <a:lnTo>
                  <a:pt x="256" y="118"/>
                </a:lnTo>
                <a:lnTo>
                  <a:pt x="262" y="131"/>
                </a:lnTo>
                <a:lnTo>
                  <a:pt x="313" y="155"/>
                </a:lnTo>
                <a:lnTo>
                  <a:pt x="361" y="161"/>
                </a:lnTo>
                <a:lnTo>
                  <a:pt x="425" y="167"/>
                </a:lnTo>
                <a:lnTo>
                  <a:pt x="423" y="256"/>
                </a:lnTo>
                <a:lnTo>
                  <a:pt x="364" y="253"/>
                </a:lnTo>
                <a:lnTo>
                  <a:pt x="296" y="246"/>
                </a:lnTo>
                <a:lnTo>
                  <a:pt x="259" y="233"/>
                </a:lnTo>
                <a:lnTo>
                  <a:pt x="238" y="204"/>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dirty="0">
              <a:solidFill>
                <a:srgbClr val="FFFF00"/>
              </a:solidFill>
              <a:latin typeface="Arial" charset="0"/>
            </a:endParaRPr>
          </a:p>
        </p:txBody>
      </p:sp>
      <p:sp>
        <p:nvSpPr>
          <p:cNvPr id="16" name="Freeform 62">
            <a:extLst>
              <a:ext uri="{FF2B5EF4-FFF2-40B4-BE49-F238E27FC236}">
                <a16:creationId xmlns:a16="http://schemas.microsoft.com/office/drawing/2014/main" id="{EA549D11-F262-4D3D-9FCC-9976DCD2B4A3}"/>
              </a:ext>
            </a:extLst>
          </p:cNvPr>
          <p:cNvSpPr>
            <a:spLocks/>
          </p:cNvSpPr>
          <p:nvPr/>
        </p:nvSpPr>
        <p:spPr bwMode="auto">
          <a:xfrm>
            <a:off x="3716423" y="6111522"/>
            <a:ext cx="117039" cy="264535"/>
          </a:xfrm>
          <a:custGeom>
            <a:avLst/>
            <a:gdLst/>
            <a:ahLst/>
            <a:cxnLst>
              <a:cxn ang="0">
                <a:pos x="35" y="3"/>
              </a:cxn>
              <a:cxn ang="0">
                <a:pos x="55" y="35"/>
              </a:cxn>
              <a:cxn ang="0">
                <a:pos x="81" y="84"/>
              </a:cxn>
              <a:cxn ang="0">
                <a:pos x="109" y="140"/>
              </a:cxn>
              <a:cxn ang="0">
                <a:pos x="115" y="187"/>
              </a:cxn>
              <a:cxn ang="0">
                <a:pos x="81" y="242"/>
              </a:cxn>
              <a:cxn ang="0">
                <a:pos x="41" y="258"/>
              </a:cxn>
              <a:cxn ang="0">
                <a:pos x="23" y="252"/>
              </a:cxn>
              <a:cxn ang="0">
                <a:pos x="13" y="236"/>
              </a:cxn>
              <a:cxn ang="0">
                <a:pos x="4" y="209"/>
              </a:cxn>
              <a:cxn ang="0">
                <a:pos x="3" y="195"/>
              </a:cxn>
              <a:cxn ang="0">
                <a:pos x="6" y="183"/>
              </a:cxn>
              <a:cxn ang="0">
                <a:pos x="6" y="169"/>
              </a:cxn>
              <a:cxn ang="0">
                <a:pos x="0" y="109"/>
              </a:cxn>
              <a:cxn ang="0">
                <a:pos x="6" y="114"/>
              </a:cxn>
              <a:cxn ang="0">
                <a:pos x="15" y="68"/>
              </a:cxn>
              <a:cxn ang="0">
                <a:pos x="20" y="23"/>
              </a:cxn>
              <a:cxn ang="0">
                <a:pos x="9" y="12"/>
              </a:cxn>
              <a:cxn ang="0">
                <a:pos x="13" y="5"/>
              </a:cxn>
              <a:cxn ang="0">
                <a:pos x="27" y="0"/>
              </a:cxn>
              <a:cxn ang="0">
                <a:pos x="35" y="3"/>
              </a:cxn>
            </a:cxnLst>
            <a:rect l="0" t="0" r="r" b="b"/>
            <a:pathLst>
              <a:path w="115" h="258">
                <a:moveTo>
                  <a:pt x="35" y="3"/>
                </a:moveTo>
                <a:lnTo>
                  <a:pt x="55" y="35"/>
                </a:lnTo>
                <a:lnTo>
                  <a:pt x="81" y="84"/>
                </a:lnTo>
                <a:lnTo>
                  <a:pt x="109" y="140"/>
                </a:lnTo>
                <a:lnTo>
                  <a:pt x="115" y="187"/>
                </a:lnTo>
                <a:lnTo>
                  <a:pt x="81" y="242"/>
                </a:lnTo>
                <a:lnTo>
                  <a:pt x="41" y="258"/>
                </a:lnTo>
                <a:lnTo>
                  <a:pt x="23" y="252"/>
                </a:lnTo>
                <a:lnTo>
                  <a:pt x="13" y="236"/>
                </a:lnTo>
                <a:lnTo>
                  <a:pt x="4" y="209"/>
                </a:lnTo>
                <a:lnTo>
                  <a:pt x="3" y="195"/>
                </a:lnTo>
                <a:lnTo>
                  <a:pt x="6" y="183"/>
                </a:lnTo>
                <a:lnTo>
                  <a:pt x="6" y="169"/>
                </a:lnTo>
                <a:lnTo>
                  <a:pt x="0" y="109"/>
                </a:lnTo>
                <a:lnTo>
                  <a:pt x="6" y="114"/>
                </a:lnTo>
                <a:lnTo>
                  <a:pt x="15" y="68"/>
                </a:lnTo>
                <a:lnTo>
                  <a:pt x="20" y="23"/>
                </a:lnTo>
                <a:lnTo>
                  <a:pt x="9" y="12"/>
                </a:lnTo>
                <a:lnTo>
                  <a:pt x="13" y="5"/>
                </a:lnTo>
                <a:lnTo>
                  <a:pt x="27" y="0"/>
                </a:lnTo>
                <a:lnTo>
                  <a:pt x="35" y="3"/>
                </a:lnTo>
                <a:close/>
              </a:path>
            </a:pathLst>
          </a:custGeom>
          <a:solidFill>
            <a:schemeClr val="accent1">
              <a:lumMod val="75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8" name="Freeform 106">
            <a:extLst>
              <a:ext uri="{FF2B5EF4-FFF2-40B4-BE49-F238E27FC236}">
                <a16:creationId xmlns:a16="http://schemas.microsoft.com/office/drawing/2014/main" id="{DDB6FF54-6B9E-4D86-8DB4-400ED83DECA9}"/>
              </a:ext>
            </a:extLst>
          </p:cNvPr>
          <p:cNvSpPr>
            <a:spLocks/>
          </p:cNvSpPr>
          <p:nvPr/>
        </p:nvSpPr>
        <p:spPr bwMode="auto">
          <a:xfrm>
            <a:off x="4174312" y="4997580"/>
            <a:ext cx="246398" cy="357536"/>
          </a:xfrm>
          <a:custGeom>
            <a:avLst/>
            <a:gdLst/>
            <a:ahLst/>
            <a:cxnLst>
              <a:cxn ang="0">
                <a:pos x="67" y="305"/>
              </a:cxn>
              <a:cxn ang="0">
                <a:pos x="64" y="310"/>
              </a:cxn>
              <a:cxn ang="0">
                <a:pos x="52" y="293"/>
              </a:cxn>
              <a:cxn ang="0">
                <a:pos x="52" y="298"/>
              </a:cxn>
              <a:cxn ang="0">
                <a:pos x="43" y="249"/>
              </a:cxn>
              <a:cxn ang="0">
                <a:pos x="35" y="200"/>
              </a:cxn>
              <a:cxn ang="0">
                <a:pos x="35" y="163"/>
              </a:cxn>
              <a:cxn ang="0">
                <a:pos x="0" y="126"/>
              </a:cxn>
              <a:cxn ang="0">
                <a:pos x="17" y="100"/>
              </a:cxn>
              <a:cxn ang="0">
                <a:pos x="41" y="88"/>
              </a:cxn>
              <a:cxn ang="0">
                <a:pos x="8" y="48"/>
              </a:cxn>
              <a:cxn ang="0">
                <a:pos x="18" y="0"/>
              </a:cxn>
              <a:cxn ang="0">
                <a:pos x="51" y="16"/>
              </a:cxn>
              <a:cxn ang="0">
                <a:pos x="64" y="34"/>
              </a:cxn>
              <a:cxn ang="0">
                <a:pos x="81" y="23"/>
              </a:cxn>
              <a:cxn ang="0">
                <a:pos x="92" y="77"/>
              </a:cxn>
              <a:cxn ang="0">
                <a:pos x="149" y="81"/>
              </a:cxn>
              <a:cxn ang="0">
                <a:pos x="204" y="88"/>
              </a:cxn>
              <a:cxn ang="0">
                <a:pos x="228" y="109"/>
              </a:cxn>
              <a:cxn ang="0">
                <a:pos x="215" y="137"/>
              </a:cxn>
              <a:cxn ang="0">
                <a:pos x="172" y="164"/>
              </a:cxn>
              <a:cxn ang="0">
                <a:pos x="175" y="216"/>
              </a:cxn>
              <a:cxn ang="0">
                <a:pos x="184" y="229"/>
              </a:cxn>
              <a:cxn ang="0">
                <a:pos x="215" y="181"/>
              </a:cxn>
              <a:cxn ang="0">
                <a:pos x="228" y="238"/>
              </a:cxn>
              <a:cxn ang="0">
                <a:pos x="241" y="295"/>
              </a:cxn>
              <a:cxn ang="0">
                <a:pos x="238" y="334"/>
              </a:cxn>
              <a:cxn ang="0">
                <a:pos x="219" y="347"/>
              </a:cxn>
              <a:cxn ang="0">
                <a:pos x="201" y="305"/>
              </a:cxn>
              <a:cxn ang="0">
                <a:pos x="179" y="244"/>
              </a:cxn>
              <a:cxn ang="0">
                <a:pos x="146" y="242"/>
              </a:cxn>
              <a:cxn ang="0">
                <a:pos x="130" y="201"/>
              </a:cxn>
              <a:cxn ang="0">
                <a:pos x="84" y="167"/>
              </a:cxn>
              <a:cxn ang="0">
                <a:pos x="67" y="167"/>
              </a:cxn>
              <a:cxn ang="0">
                <a:pos x="120" y="204"/>
              </a:cxn>
              <a:cxn ang="0">
                <a:pos x="133" y="236"/>
              </a:cxn>
              <a:cxn ang="0">
                <a:pos x="138" y="250"/>
              </a:cxn>
              <a:cxn ang="0">
                <a:pos x="112" y="307"/>
              </a:cxn>
              <a:cxn ang="0">
                <a:pos x="106" y="290"/>
              </a:cxn>
              <a:cxn ang="0">
                <a:pos x="94" y="292"/>
              </a:cxn>
              <a:cxn ang="0">
                <a:pos x="81" y="304"/>
              </a:cxn>
              <a:cxn ang="0">
                <a:pos x="67" y="305"/>
              </a:cxn>
            </a:cxnLst>
            <a:rect l="0" t="0" r="r" b="b"/>
            <a:pathLst>
              <a:path w="241" h="347">
                <a:moveTo>
                  <a:pt x="67" y="305"/>
                </a:moveTo>
                <a:lnTo>
                  <a:pt x="64" y="310"/>
                </a:lnTo>
                <a:lnTo>
                  <a:pt x="52" y="293"/>
                </a:lnTo>
                <a:lnTo>
                  <a:pt x="52" y="298"/>
                </a:lnTo>
                <a:lnTo>
                  <a:pt x="43" y="249"/>
                </a:lnTo>
                <a:lnTo>
                  <a:pt x="35" y="200"/>
                </a:lnTo>
                <a:lnTo>
                  <a:pt x="35" y="163"/>
                </a:lnTo>
                <a:lnTo>
                  <a:pt x="0" y="126"/>
                </a:lnTo>
                <a:lnTo>
                  <a:pt x="17" y="100"/>
                </a:lnTo>
                <a:lnTo>
                  <a:pt x="41" y="88"/>
                </a:lnTo>
                <a:lnTo>
                  <a:pt x="8" y="48"/>
                </a:lnTo>
                <a:lnTo>
                  <a:pt x="18" y="0"/>
                </a:lnTo>
                <a:lnTo>
                  <a:pt x="51" y="16"/>
                </a:lnTo>
                <a:lnTo>
                  <a:pt x="64" y="34"/>
                </a:lnTo>
                <a:lnTo>
                  <a:pt x="81" y="23"/>
                </a:lnTo>
                <a:lnTo>
                  <a:pt x="92" y="77"/>
                </a:lnTo>
                <a:lnTo>
                  <a:pt x="149" y="81"/>
                </a:lnTo>
                <a:lnTo>
                  <a:pt x="204" y="88"/>
                </a:lnTo>
                <a:lnTo>
                  <a:pt x="228" y="109"/>
                </a:lnTo>
                <a:lnTo>
                  <a:pt x="215" y="137"/>
                </a:lnTo>
                <a:lnTo>
                  <a:pt x="172" y="164"/>
                </a:lnTo>
                <a:lnTo>
                  <a:pt x="175" y="216"/>
                </a:lnTo>
                <a:lnTo>
                  <a:pt x="184" y="229"/>
                </a:lnTo>
                <a:lnTo>
                  <a:pt x="215" y="181"/>
                </a:lnTo>
                <a:lnTo>
                  <a:pt x="228" y="238"/>
                </a:lnTo>
                <a:lnTo>
                  <a:pt x="241" y="295"/>
                </a:lnTo>
                <a:lnTo>
                  <a:pt x="238" y="334"/>
                </a:lnTo>
                <a:lnTo>
                  <a:pt x="219" y="347"/>
                </a:lnTo>
                <a:lnTo>
                  <a:pt x="201" y="305"/>
                </a:lnTo>
                <a:lnTo>
                  <a:pt x="179" y="244"/>
                </a:lnTo>
                <a:lnTo>
                  <a:pt x="146" y="242"/>
                </a:lnTo>
                <a:lnTo>
                  <a:pt x="130" y="201"/>
                </a:lnTo>
                <a:lnTo>
                  <a:pt x="84" y="167"/>
                </a:lnTo>
                <a:lnTo>
                  <a:pt x="67" y="167"/>
                </a:lnTo>
                <a:lnTo>
                  <a:pt x="120" y="204"/>
                </a:lnTo>
                <a:lnTo>
                  <a:pt x="133" y="236"/>
                </a:lnTo>
                <a:lnTo>
                  <a:pt x="138" y="250"/>
                </a:lnTo>
                <a:lnTo>
                  <a:pt x="112" y="307"/>
                </a:lnTo>
                <a:lnTo>
                  <a:pt x="106" y="290"/>
                </a:lnTo>
                <a:lnTo>
                  <a:pt x="94" y="292"/>
                </a:lnTo>
                <a:lnTo>
                  <a:pt x="81" y="304"/>
                </a:lnTo>
                <a:lnTo>
                  <a:pt x="67" y="305"/>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
        <p:nvSpPr>
          <p:cNvPr id="19" name="Freeform 112">
            <a:extLst>
              <a:ext uri="{FF2B5EF4-FFF2-40B4-BE49-F238E27FC236}">
                <a16:creationId xmlns:a16="http://schemas.microsoft.com/office/drawing/2014/main" id="{8EDEEFA0-D805-4B1C-9E60-B7189FC3FC15}"/>
              </a:ext>
            </a:extLst>
          </p:cNvPr>
          <p:cNvSpPr>
            <a:spLocks/>
          </p:cNvSpPr>
          <p:nvPr/>
        </p:nvSpPr>
        <p:spPr bwMode="auto">
          <a:xfrm>
            <a:off x="2683604" y="4294909"/>
            <a:ext cx="928099" cy="886606"/>
          </a:xfrm>
          <a:custGeom>
            <a:avLst/>
            <a:gdLst/>
            <a:ahLst/>
            <a:cxnLst>
              <a:cxn ang="0">
                <a:pos x="312" y="782"/>
              </a:cxn>
              <a:cxn ang="0">
                <a:pos x="355" y="842"/>
              </a:cxn>
              <a:cxn ang="0">
                <a:pos x="421" y="846"/>
              </a:cxn>
              <a:cxn ang="0">
                <a:pos x="467" y="825"/>
              </a:cxn>
              <a:cxn ang="0">
                <a:pos x="540" y="820"/>
              </a:cxn>
              <a:cxn ang="0">
                <a:pos x="504" y="734"/>
              </a:cxn>
              <a:cxn ang="0">
                <a:pos x="462" y="665"/>
              </a:cxn>
              <a:cxn ang="0">
                <a:pos x="523" y="593"/>
              </a:cxn>
              <a:cxn ang="0">
                <a:pos x="619" y="538"/>
              </a:cxn>
              <a:cxn ang="0">
                <a:pos x="698" y="435"/>
              </a:cxn>
              <a:cxn ang="0">
                <a:pos x="729" y="343"/>
              </a:cxn>
              <a:cxn ang="0">
                <a:pos x="750" y="297"/>
              </a:cxn>
              <a:cxn ang="0">
                <a:pos x="715" y="258"/>
              </a:cxn>
              <a:cxn ang="0">
                <a:pos x="714" y="204"/>
              </a:cxn>
              <a:cxn ang="0">
                <a:pos x="700" y="153"/>
              </a:cxn>
              <a:cxn ang="0">
                <a:pos x="843" y="146"/>
              </a:cxn>
              <a:cxn ang="0">
                <a:pos x="838" y="80"/>
              </a:cxn>
              <a:cxn ang="0">
                <a:pos x="790" y="18"/>
              </a:cxn>
              <a:cxn ang="0">
                <a:pos x="663" y="15"/>
              </a:cxn>
              <a:cxn ang="0">
                <a:pos x="557" y="69"/>
              </a:cxn>
              <a:cxn ang="0">
                <a:pos x="546" y="172"/>
              </a:cxn>
              <a:cxn ang="0">
                <a:pos x="482" y="204"/>
              </a:cxn>
              <a:cxn ang="0">
                <a:pos x="456" y="276"/>
              </a:cxn>
              <a:cxn ang="0">
                <a:pos x="385" y="345"/>
              </a:cxn>
              <a:cxn ang="0">
                <a:pos x="312" y="385"/>
              </a:cxn>
              <a:cxn ang="0">
                <a:pos x="289" y="465"/>
              </a:cxn>
              <a:cxn ang="0">
                <a:pos x="169" y="492"/>
              </a:cxn>
              <a:cxn ang="0">
                <a:pos x="43" y="480"/>
              </a:cxn>
              <a:cxn ang="0">
                <a:pos x="33" y="507"/>
              </a:cxn>
              <a:cxn ang="0">
                <a:pos x="105" y="570"/>
              </a:cxn>
              <a:cxn ang="0">
                <a:pos x="128" y="644"/>
              </a:cxn>
              <a:cxn ang="0">
                <a:pos x="74" y="693"/>
              </a:cxn>
              <a:cxn ang="0">
                <a:pos x="40" y="767"/>
              </a:cxn>
              <a:cxn ang="0">
                <a:pos x="140" y="764"/>
              </a:cxn>
              <a:cxn ang="0">
                <a:pos x="240" y="754"/>
              </a:cxn>
            </a:cxnLst>
            <a:rect l="0" t="0" r="r" b="b"/>
            <a:pathLst>
              <a:path w="905" h="859">
                <a:moveTo>
                  <a:pt x="295" y="750"/>
                </a:moveTo>
                <a:lnTo>
                  <a:pt x="312" y="782"/>
                </a:lnTo>
                <a:lnTo>
                  <a:pt x="329" y="791"/>
                </a:lnTo>
                <a:lnTo>
                  <a:pt x="355" y="842"/>
                </a:lnTo>
                <a:lnTo>
                  <a:pt x="392" y="859"/>
                </a:lnTo>
                <a:lnTo>
                  <a:pt x="421" y="846"/>
                </a:lnTo>
                <a:lnTo>
                  <a:pt x="421" y="823"/>
                </a:lnTo>
                <a:lnTo>
                  <a:pt x="467" y="825"/>
                </a:lnTo>
                <a:lnTo>
                  <a:pt x="520" y="817"/>
                </a:lnTo>
                <a:lnTo>
                  <a:pt x="540" y="820"/>
                </a:lnTo>
                <a:lnTo>
                  <a:pt x="523" y="734"/>
                </a:lnTo>
                <a:lnTo>
                  <a:pt x="504" y="734"/>
                </a:lnTo>
                <a:lnTo>
                  <a:pt x="497" y="690"/>
                </a:lnTo>
                <a:lnTo>
                  <a:pt x="462" y="665"/>
                </a:lnTo>
                <a:lnTo>
                  <a:pt x="504" y="589"/>
                </a:lnTo>
                <a:lnTo>
                  <a:pt x="523" y="593"/>
                </a:lnTo>
                <a:lnTo>
                  <a:pt x="576" y="592"/>
                </a:lnTo>
                <a:lnTo>
                  <a:pt x="619" y="538"/>
                </a:lnTo>
                <a:lnTo>
                  <a:pt x="662" y="483"/>
                </a:lnTo>
                <a:lnTo>
                  <a:pt x="698" y="435"/>
                </a:lnTo>
                <a:lnTo>
                  <a:pt x="729" y="392"/>
                </a:lnTo>
                <a:lnTo>
                  <a:pt x="729" y="343"/>
                </a:lnTo>
                <a:lnTo>
                  <a:pt x="770" y="316"/>
                </a:lnTo>
                <a:lnTo>
                  <a:pt x="750" y="297"/>
                </a:lnTo>
                <a:lnTo>
                  <a:pt x="735" y="273"/>
                </a:lnTo>
                <a:lnTo>
                  <a:pt x="715" y="258"/>
                </a:lnTo>
                <a:lnTo>
                  <a:pt x="709" y="224"/>
                </a:lnTo>
                <a:lnTo>
                  <a:pt x="714" y="204"/>
                </a:lnTo>
                <a:lnTo>
                  <a:pt x="694" y="175"/>
                </a:lnTo>
                <a:lnTo>
                  <a:pt x="700" y="153"/>
                </a:lnTo>
                <a:lnTo>
                  <a:pt x="777" y="164"/>
                </a:lnTo>
                <a:lnTo>
                  <a:pt x="843" y="146"/>
                </a:lnTo>
                <a:lnTo>
                  <a:pt x="905" y="100"/>
                </a:lnTo>
                <a:lnTo>
                  <a:pt x="838" y="80"/>
                </a:lnTo>
                <a:lnTo>
                  <a:pt x="804" y="60"/>
                </a:lnTo>
                <a:lnTo>
                  <a:pt x="790" y="18"/>
                </a:lnTo>
                <a:lnTo>
                  <a:pt x="732" y="0"/>
                </a:lnTo>
                <a:lnTo>
                  <a:pt x="663" y="15"/>
                </a:lnTo>
                <a:lnTo>
                  <a:pt x="596" y="29"/>
                </a:lnTo>
                <a:lnTo>
                  <a:pt x="557" y="69"/>
                </a:lnTo>
                <a:lnTo>
                  <a:pt x="571" y="124"/>
                </a:lnTo>
                <a:lnTo>
                  <a:pt x="546" y="172"/>
                </a:lnTo>
                <a:lnTo>
                  <a:pt x="530" y="199"/>
                </a:lnTo>
                <a:lnTo>
                  <a:pt x="482" y="204"/>
                </a:lnTo>
                <a:lnTo>
                  <a:pt x="505" y="239"/>
                </a:lnTo>
                <a:lnTo>
                  <a:pt x="456" y="276"/>
                </a:lnTo>
                <a:lnTo>
                  <a:pt x="436" y="348"/>
                </a:lnTo>
                <a:lnTo>
                  <a:pt x="385" y="345"/>
                </a:lnTo>
                <a:lnTo>
                  <a:pt x="367" y="363"/>
                </a:lnTo>
                <a:lnTo>
                  <a:pt x="312" y="385"/>
                </a:lnTo>
                <a:lnTo>
                  <a:pt x="292" y="435"/>
                </a:lnTo>
                <a:lnTo>
                  <a:pt x="289" y="465"/>
                </a:lnTo>
                <a:lnTo>
                  <a:pt x="229" y="478"/>
                </a:lnTo>
                <a:lnTo>
                  <a:pt x="169" y="492"/>
                </a:lnTo>
                <a:lnTo>
                  <a:pt x="88" y="494"/>
                </a:lnTo>
                <a:lnTo>
                  <a:pt x="43" y="480"/>
                </a:lnTo>
                <a:lnTo>
                  <a:pt x="0" y="465"/>
                </a:lnTo>
                <a:lnTo>
                  <a:pt x="33" y="507"/>
                </a:lnTo>
                <a:lnTo>
                  <a:pt x="65" y="552"/>
                </a:lnTo>
                <a:lnTo>
                  <a:pt x="105" y="570"/>
                </a:lnTo>
                <a:lnTo>
                  <a:pt x="112" y="636"/>
                </a:lnTo>
                <a:lnTo>
                  <a:pt x="128" y="644"/>
                </a:lnTo>
                <a:lnTo>
                  <a:pt x="125" y="673"/>
                </a:lnTo>
                <a:lnTo>
                  <a:pt x="74" y="693"/>
                </a:lnTo>
                <a:lnTo>
                  <a:pt x="51" y="716"/>
                </a:lnTo>
                <a:lnTo>
                  <a:pt x="40" y="767"/>
                </a:lnTo>
                <a:lnTo>
                  <a:pt x="91" y="765"/>
                </a:lnTo>
                <a:lnTo>
                  <a:pt x="140" y="764"/>
                </a:lnTo>
                <a:lnTo>
                  <a:pt x="183" y="759"/>
                </a:lnTo>
                <a:lnTo>
                  <a:pt x="240" y="754"/>
                </a:lnTo>
                <a:lnTo>
                  <a:pt x="295" y="750"/>
                </a:lnTo>
                <a:close/>
              </a:path>
            </a:pathLst>
          </a:custGeom>
          <a:solidFill>
            <a:schemeClr val="bg2">
              <a:lumMod val="90000"/>
            </a:schemeClr>
          </a:solidFill>
          <a:ln w="6350" cap="flat" cmpd="sng">
            <a:solidFill>
              <a:schemeClr val="bg1"/>
            </a:solidFill>
            <a:prstDash val="solid"/>
            <a:miter lim="800000"/>
            <a:headEnd/>
            <a:tailEnd/>
          </a:ln>
          <a:effectLst/>
        </p:spPr>
        <p:txBody>
          <a:bodyPr lIns="82058" tIns="41029" rIns="82058" bIns="41029">
            <a:spAutoFit/>
          </a:bodyPr>
          <a:lstStyle/>
          <a:p>
            <a:pPr>
              <a:defRPr/>
            </a:pPr>
            <a:endParaRPr lang="en-US">
              <a:latin typeface="Arial" charset="0"/>
            </a:endParaRPr>
          </a:p>
        </p:txBody>
      </p:sp>
    </p:spTree>
    <p:extLst>
      <p:ext uri="{BB962C8B-B14F-4D97-AF65-F5344CB8AC3E}">
        <p14:creationId xmlns:p14="http://schemas.microsoft.com/office/powerpoint/2010/main" val="198477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0728" y="1324285"/>
            <a:ext cx="5462547" cy="3318496"/>
          </a:xfrm>
          <a:prstGeom prst="rect">
            <a:avLst/>
          </a:prstGeom>
        </p:spPr>
      </p:pic>
      <p:pic>
        <p:nvPicPr>
          <p:cNvPr id="6" name="Picture 5" descr="A close up of a plant&#10;&#10;Description automatically generated">
            <a:extLst>
              <a:ext uri="{FF2B5EF4-FFF2-40B4-BE49-F238E27FC236}">
                <a16:creationId xmlns:a16="http://schemas.microsoft.com/office/drawing/2014/main" id="{0ED8DDCC-D444-4736-91DA-F2FDE933AB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0"/>
            <a:ext cx="12192000" cy="6858000"/>
          </a:xfrm>
          <a:prstGeom prst="rect">
            <a:avLst/>
          </a:prstGeom>
        </p:spPr>
      </p:pic>
    </p:spTree>
    <p:extLst>
      <p:ext uri="{BB962C8B-B14F-4D97-AF65-F5344CB8AC3E}">
        <p14:creationId xmlns:p14="http://schemas.microsoft.com/office/powerpoint/2010/main" val="140205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alpha val="48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6DE84360-9AB5-4A33-AFFA-F1FA3E2F95D9}"/>
              </a:ext>
            </a:extLst>
          </p:cNvPr>
          <p:cNvSpPr>
            <a:spLocks noGrp="1"/>
          </p:cNvSpPr>
          <p:nvPr>
            <p:ph type="title"/>
          </p:nvPr>
        </p:nvSpPr>
        <p:spPr>
          <a:xfrm>
            <a:off x="2744086" y="934560"/>
            <a:ext cx="5085830" cy="4457696"/>
          </a:xfrm>
        </p:spPr>
        <p:txBody>
          <a:bodyPr vert="horz" lIns="91440" tIns="45720" rIns="91440" bIns="45720" rtlCol="0" anchor="ctr">
            <a:normAutofit/>
          </a:bodyPr>
          <a:lstStyle/>
          <a:p>
            <a:pPr defTabSz="914354">
              <a:lnSpc>
                <a:spcPct val="100000"/>
              </a:lnSpc>
            </a:pPr>
            <a:r>
              <a:rPr lang="en-US" sz="3200" b="1" dirty="0">
                <a:solidFill>
                  <a:srgbClr val="FFFFFF"/>
                </a:solidFill>
              </a:rPr>
              <a:t>Mandatory cereal grain fortification</a:t>
            </a:r>
            <a:br>
              <a:rPr lang="en-US" sz="3200" dirty="0">
                <a:solidFill>
                  <a:srgbClr val="FFFFFF"/>
                </a:solidFill>
              </a:rPr>
            </a:br>
            <a:br>
              <a:rPr lang="en-US" sz="1400" dirty="0">
                <a:solidFill>
                  <a:srgbClr val="FFFFFF"/>
                </a:solidFill>
              </a:rPr>
            </a:br>
            <a:r>
              <a:rPr lang="en-US" sz="2800" dirty="0">
                <a:solidFill>
                  <a:srgbClr val="FFFFFF"/>
                </a:solidFill>
              </a:rPr>
              <a:t>1.  Global status</a:t>
            </a:r>
            <a:br>
              <a:rPr lang="en-US" sz="2800" dirty="0">
                <a:solidFill>
                  <a:srgbClr val="FFFFFF"/>
                </a:solidFill>
              </a:rPr>
            </a:br>
            <a:r>
              <a:rPr lang="en-US" sz="2800" dirty="0">
                <a:solidFill>
                  <a:srgbClr val="FFFFFF"/>
                </a:solidFill>
              </a:rPr>
              <a:t>2.  Best practices: FFI’s phased</a:t>
            </a:r>
            <a:br>
              <a:rPr lang="en-US" sz="2800" dirty="0">
                <a:solidFill>
                  <a:srgbClr val="FFFFFF"/>
                </a:solidFill>
              </a:rPr>
            </a:br>
            <a:r>
              <a:rPr lang="en-US" sz="2800" dirty="0">
                <a:solidFill>
                  <a:srgbClr val="FFFFFF"/>
                </a:solidFill>
              </a:rPr>
              <a:t>     approach</a:t>
            </a:r>
            <a:br>
              <a:rPr lang="en-US" sz="2800" dirty="0">
                <a:solidFill>
                  <a:srgbClr val="FFFFFF"/>
                </a:solidFill>
              </a:rPr>
            </a:br>
            <a:r>
              <a:rPr lang="en-US" sz="2800" dirty="0">
                <a:solidFill>
                  <a:srgbClr val="FFFFFF"/>
                </a:solidFill>
              </a:rPr>
              <a:t>3.  Opportunities</a:t>
            </a:r>
          </a:p>
        </p:txBody>
      </p:sp>
      <p:sp>
        <p:nvSpPr>
          <p:cNvPr id="2" name="Slide Number Placeholder 1"/>
          <p:cNvSpPr>
            <a:spLocks noGrp="1"/>
          </p:cNvSpPr>
          <p:nvPr>
            <p:ph type="sldNum" sz="quarter" idx="12"/>
          </p:nvPr>
        </p:nvSpPr>
        <p:spPr/>
        <p:txBody>
          <a:bodyPr/>
          <a:lstStyle/>
          <a:p>
            <a:fld id="{DD4F2D3B-3156-4227-932F-D9143BFC4A89}" type="slidenum">
              <a:rPr lang="en-US" smtClean="0"/>
              <a:t>2</a:t>
            </a:fld>
            <a:endParaRPr lang="en-US" dirty="0"/>
          </a:p>
        </p:txBody>
      </p:sp>
      <p:sp>
        <p:nvSpPr>
          <p:cNvPr id="7" name="Rectangle 6">
            <a:extLst>
              <a:ext uri="{FF2B5EF4-FFF2-40B4-BE49-F238E27FC236}">
                <a16:creationId xmlns:a16="http://schemas.microsoft.com/office/drawing/2014/main" id="{3ED7220A-71CD-4D70-85CA-804733AE6B8A}"/>
              </a:ext>
            </a:extLst>
          </p:cNvPr>
          <p:cNvSpPr/>
          <p:nvPr/>
        </p:nvSpPr>
        <p:spPr>
          <a:xfrm>
            <a:off x="-1369917" y="6506039"/>
            <a:ext cx="1050288" cy="215444"/>
          </a:xfrm>
          <a:prstGeom prst="rect">
            <a:avLst/>
          </a:prstGeom>
        </p:spPr>
        <p:txBody>
          <a:bodyPr wrap="none">
            <a:spAutoFit/>
          </a:bodyPr>
          <a:lstStyle/>
          <a:p>
            <a:pPr algn="r"/>
            <a:r>
              <a:rPr lang="en-US" sz="800" dirty="0">
                <a:latin typeface="Proxima Nova"/>
              </a:rPr>
              <a:t>Photo: Arjun Claire</a:t>
            </a:r>
            <a:endParaRPr lang="en-US" sz="800" dirty="0"/>
          </a:p>
        </p:txBody>
      </p:sp>
      <p:cxnSp>
        <p:nvCxnSpPr>
          <p:cNvPr id="8" name="Straight Connector 7">
            <a:extLst>
              <a:ext uri="{FF2B5EF4-FFF2-40B4-BE49-F238E27FC236}">
                <a16:creationId xmlns:a16="http://schemas.microsoft.com/office/drawing/2014/main" id="{DB69AA50-082E-440D-AA02-31F7CD4A379E}"/>
              </a:ext>
            </a:extLst>
          </p:cNvPr>
          <p:cNvCxnSpPr>
            <a:cxnSpLocks/>
          </p:cNvCxnSpPr>
          <p:nvPr/>
        </p:nvCxnSpPr>
        <p:spPr>
          <a:xfrm>
            <a:off x="2369824" y="2255104"/>
            <a:ext cx="0" cy="2011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AA36991-522F-4EE9-A97F-0EEF7DC7979E}"/>
              </a:ext>
            </a:extLst>
          </p:cNvPr>
          <p:cNvSpPr/>
          <p:nvPr/>
        </p:nvSpPr>
        <p:spPr>
          <a:xfrm>
            <a:off x="7574816" y="6613754"/>
            <a:ext cx="970137" cy="215444"/>
          </a:xfrm>
          <a:prstGeom prst="rect">
            <a:avLst/>
          </a:prstGeom>
        </p:spPr>
        <p:txBody>
          <a:bodyPr wrap="none">
            <a:spAutoFit/>
          </a:bodyPr>
          <a:lstStyle/>
          <a:p>
            <a:pPr algn="r"/>
            <a:r>
              <a:rPr lang="en-US" sz="800" dirty="0"/>
              <a:t>Photo: Adam Cohn</a:t>
            </a:r>
          </a:p>
        </p:txBody>
      </p:sp>
    </p:spTree>
    <p:extLst>
      <p:ext uri="{BB962C8B-B14F-4D97-AF65-F5344CB8AC3E}">
        <p14:creationId xmlns:p14="http://schemas.microsoft.com/office/powerpoint/2010/main" val="2724922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6" descr="Muehlenchemie premix mountain.jpg">
            <a:extLst>
              <a:ext uri="{FF2B5EF4-FFF2-40B4-BE49-F238E27FC236}">
                <a16:creationId xmlns:a16="http://schemas.microsoft.com/office/drawing/2014/main" id="{C7A396B6-6144-40EB-9008-5EA6F249B6D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444" y="3282190"/>
            <a:ext cx="2335716" cy="24688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4" name="TextBox 6">
            <a:extLst>
              <a:ext uri="{FF2B5EF4-FFF2-40B4-BE49-F238E27FC236}">
                <a16:creationId xmlns:a16="http://schemas.microsoft.com/office/drawing/2014/main" id="{EE2F6F31-F548-4555-A923-9C6F32B06957}"/>
              </a:ext>
            </a:extLst>
          </p:cNvPr>
          <p:cNvSpPr txBox="1">
            <a:spLocks noChangeArrowheads="1"/>
          </p:cNvSpPr>
          <p:nvPr/>
        </p:nvSpPr>
        <p:spPr bwMode="auto">
          <a:xfrm>
            <a:off x="533141" y="5751070"/>
            <a:ext cx="2160153" cy="213585"/>
          </a:xfrm>
          <a:prstGeom prst="rect">
            <a:avLst/>
          </a:prstGeom>
          <a:noFill/>
          <a:ln w="9525">
            <a:noFill/>
            <a:miter lim="800000"/>
            <a:headEnd/>
            <a:tailEnd/>
          </a:ln>
        </p:spPr>
        <p:txBody>
          <a:bodyPr wrap="square">
            <a:spAutoFit/>
          </a:bodyPr>
          <a:lstStyle/>
          <a:p>
            <a:pPr defTabSz="342900">
              <a:defRPr/>
            </a:pPr>
            <a:r>
              <a:rPr lang="en-US" sz="788" dirty="0">
                <a:solidFill>
                  <a:prstClr val="black"/>
                </a:solidFill>
                <a:latin typeface="Calibri" panose="020F0502020204030204" pitchFamily="34" charset="0"/>
                <a:ea typeface="Open Sans Condensed" panose="020B0806030504020204" pitchFamily="34" charset="0"/>
                <a:cs typeface="Open Sans Condensed" panose="020B0806030504020204" pitchFamily="34" charset="0"/>
              </a:rPr>
              <a:t>Photo from </a:t>
            </a:r>
            <a:r>
              <a:rPr lang="en-US" sz="788" dirty="0" err="1">
                <a:solidFill>
                  <a:prstClr val="black"/>
                </a:solidFill>
                <a:latin typeface="Calibri" panose="020F0502020204030204" pitchFamily="34" charset="0"/>
                <a:ea typeface="Open Sans Condensed" panose="020B0806030504020204" pitchFamily="34" charset="0"/>
                <a:cs typeface="Open Sans Condensed" panose="020B0806030504020204" pitchFamily="34" charset="0"/>
              </a:rPr>
              <a:t>Mühlenchemie</a:t>
            </a:r>
            <a:endParaRPr lang="en-US" sz="788" dirty="0">
              <a:solidFill>
                <a:prstClr val="black"/>
              </a:solidFill>
              <a:latin typeface="Calibri" panose="020F0502020204030204" pitchFamily="34" charset="0"/>
              <a:ea typeface="Open Sans Condensed" panose="020B0806030504020204" pitchFamily="34" charset="0"/>
              <a:cs typeface="Open Sans Condensed" panose="020B0806030504020204" pitchFamily="34" charset="0"/>
            </a:endParaRPr>
          </a:p>
        </p:txBody>
      </p:sp>
      <p:sp>
        <p:nvSpPr>
          <p:cNvPr id="15" name="Title 1">
            <a:extLst>
              <a:ext uri="{FF2B5EF4-FFF2-40B4-BE49-F238E27FC236}">
                <a16:creationId xmlns:a16="http://schemas.microsoft.com/office/drawing/2014/main" id="{88297CB2-BC9B-4580-BA6D-847E55860FDB}"/>
              </a:ext>
            </a:extLst>
          </p:cNvPr>
          <p:cNvSpPr txBox="1">
            <a:spLocks/>
          </p:cNvSpPr>
          <p:nvPr/>
        </p:nvSpPr>
        <p:spPr>
          <a:xfrm>
            <a:off x="533141" y="673963"/>
            <a:ext cx="7886700" cy="994172"/>
          </a:xfrm>
          <a:prstGeom prst="rect">
            <a:avLst/>
          </a:prstGeom>
        </p:spPr>
        <p:txBody>
          <a:bodyPr>
            <a:normAutofit/>
          </a:bodyPr>
          <a:lstStyle>
            <a:lvl1pPr algn="l" defTabSz="914400" rtl="0" eaLnBrk="1" latinLnBrk="0" hangingPunct="1">
              <a:lnSpc>
                <a:spcPct val="90000"/>
              </a:lnSpc>
              <a:spcBef>
                <a:spcPct val="0"/>
              </a:spcBef>
              <a:buNone/>
              <a:defRPr sz="4400" b="1" kern="1200" baseline="0">
                <a:solidFill>
                  <a:schemeClr val="tx1"/>
                </a:solidFill>
                <a:latin typeface="+mn-lt"/>
                <a:ea typeface="+mj-ea"/>
                <a:cs typeface="+mj-cs"/>
              </a:defRPr>
            </a:lvl1pPr>
          </a:lstStyle>
          <a:p>
            <a:r>
              <a:rPr lang="en-US" altLang="en-US" sz="4000" b="0" dirty="0">
                <a:solidFill>
                  <a:schemeClr val="tx1">
                    <a:lumMod val="75000"/>
                    <a:lumOff val="25000"/>
                  </a:schemeClr>
                </a:solidFill>
                <a:latin typeface="Calibri Light" panose="020F0302020204030204" pitchFamily="34" charset="0"/>
                <a:cs typeface="Calibri Light" panose="020F0302020204030204" pitchFamily="34" charset="0"/>
              </a:rPr>
              <a:t>What is fortification?</a:t>
            </a:r>
          </a:p>
        </p:txBody>
      </p:sp>
      <p:pic>
        <p:nvPicPr>
          <p:cNvPr id="18" name="Picture 4" descr="A picture containing indoor, building, floor&#10;&#10;Description generated with very high confidence">
            <a:extLst>
              <a:ext uri="{FF2B5EF4-FFF2-40B4-BE49-F238E27FC236}">
                <a16:creationId xmlns:a16="http://schemas.microsoft.com/office/drawing/2014/main" id="{BCE6399F-B3B8-4823-974F-101DBD3CE167}"/>
              </a:ext>
            </a:extLst>
          </p:cNvPr>
          <p:cNvPicPr>
            <a:picLocks noChangeAspect="1"/>
          </p:cNvPicPr>
          <p:nvPr/>
        </p:nvPicPr>
        <p:blipFill>
          <a:blip r:embed="rId4" cstate="screen">
            <a:extLst>
              <a:ext uri="{28A0092B-C50C-407E-A947-70E740481C1C}">
                <a14:useLocalDpi xmlns:a14="http://schemas.microsoft.com/office/drawing/2010/main"/>
              </a:ext>
            </a:extLst>
          </a:blip>
          <a:srcRect b="-520"/>
          <a:stretch>
            <a:fillRect/>
          </a:stretch>
        </p:blipFill>
        <p:spPr bwMode="auto">
          <a:xfrm>
            <a:off x="3412476" y="3278229"/>
            <a:ext cx="2145463" cy="24688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9" descr="A piece of bread on a wooden table&#10;&#10;Description generated with high confidence">
            <a:extLst>
              <a:ext uri="{FF2B5EF4-FFF2-40B4-BE49-F238E27FC236}">
                <a16:creationId xmlns:a16="http://schemas.microsoft.com/office/drawing/2014/main" id="{890E2E30-9F8F-4A2C-96E7-E3ACB1A659C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18349" y="3282190"/>
            <a:ext cx="2615755" cy="24688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 name="TextBox 9">
            <a:extLst>
              <a:ext uri="{FF2B5EF4-FFF2-40B4-BE49-F238E27FC236}">
                <a16:creationId xmlns:a16="http://schemas.microsoft.com/office/drawing/2014/main" id="{6C3FD644-81BC-4ED8-881B-EB4A09FD1CB5}"/>
              </a:ext>
            </a:extLst>
          </p:cNvPr>
          <p:cNvSpPr txBox="1">
            <a:spLocks noChangeArrowheads="1"/>
          </p:cNvSpPr>
          <p:nvPr/>
        </p:nvSpPr>
        <p:spPr bwMode="auto">
          <a:xfrm>
            <a:off x="5898126" y="5751069"/>
            <a:ext cx="219551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29C46"/>
              </a:buClr>
              <a:buFont typeface="Arial" panose="020B0604020202020204" pitchFamily="34" charset="0"/>
              <a:buChar char="•"/>
              <a:defRPr sz="3200">
                <a:solidFill>
                  <a:srgbClr val="004484"/>
                </a:solidFill>
                <a:latin typeface="Calibri" panose="020F0502020204030204" pitchFamily="34" charset="0"/>
                <a:cs typeface="Open Sans Condensed" pitchFamily="34" charset="0"/>
              </a:defRPr>
            </a:lvl1pPr>
            <a:lvl2pPr marL="742950" indent="-285750">
              <a:spcBef>
                <a:spcPct val="20000"/>
              </a:spcBef>
              <a:buClr>
                <a:srgbClr val="B29C46"/>
              </a:buClr>
              <a:buFont typeface="Arial" panose="020B0604020202020204" pitchFamily="34" charset="0"/>
              <a:buChar char="–"/>
              <a:defRPr sz="2800">
                <a:solidFill>
                  <a:srgbClr val="004484"/>
                </a:solidFill>
                <a:latin typeface="Calibri" panose="020F0502020204030204" pitchFamily="34" charset="0"/>
                <a:cs typeface="Open Sans" pitchFamily="34" charset="0"/>
              </a:defRPr>
            </a:lvl2pPr>
            <a:lvl3pPr marL="1143000" indent="-228600">
              <a:spcBef>
                <a:spcPct val="20000"/>
              </a:spcBef>
              <a:buClr>
                <a:srgbClr val="B29C46"/>
              </a:buClr>
              <a:buFont typeface="Arial" panose="020B0604020202020204" pitchFamily="34" charset="0"/>
              <a:buChar char="•"/>
              <a:defRPr sz="2400">
                <a:solidFill>
                  <a:srgbClr val="004484"/>
                </a:solidFill>
                <a:latin typeface="Calibri" panose="020F0502020204030204" pitchFamily="34" charset="0"/>
                <a:cs typeface="Open Sans" pitchFamily="34" charset="0"/>
              </a:defRPr>
            </a:lvl3pPr>
            <a:lvl4pPr marL="1600200" indent="-228600">
              <a:spcBef>
                <a:spcPct val="20000"/>
              </a:spcBef>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4pPr>
            <a:lvl5pPr marL="2057400" indent="-228600">
              <a:spcBef>
                <a:spcPct val="20000"/>
              </a:spcBef>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5pPr>
            <a:lvl6pPr marL="25146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6pPr>
            <a:lvl7pPr marL="29718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7pPr>
            <a:lvl8pPr marL="34290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8pPr>
            <a:lvl9pPr marL="38862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9pPr>
          </a:lstStyle>
          <a:p>
            <a:pPr defTabSz="342900">
              <a:spcBef>
                <a:spcPct val="0"/>
              </a:spcBef>
              <a:buClrTx/>
              <a:buNone/>
            </a:pPr>
            <a:r>
              <a:rPr lang="en-US" altLang="en-US" sz="750" dirty="0" err="1">
                <a:solidFill>
                  <a:prstClr val="black"/>
                </a:solidFill>
              </a:rPr>
              <a:t>Istockphoto</a:t>
            </a:r>
            <a:endParaRPr lang="en-US" altLang="en-US" sz="750" dirty="0">
              <a:solidFill>
                <a:prstClr val="black"/>
              </a:solidFill>
            </a:endParaRPr>
          </a:p>
        </p:txBody>
      </p:sp>
      <p:graphicFrame>
        <p:nvGraphicFramePr>
          <p:cNvPr id="21" name="Diagram 20">
            <a:extLst>
              <a:ext uri="{FF2B5EF4-FFF2-40B4-BE49-F238E27FC236}">
                <a16:creationId xmlns:a16="http://schemas.microsoft.com/office/drawing/2014/main" id="{2498C4F4-D078-4A69-8BB3-19051C2CD431}"/>
              </a:ext>
            </a:extLst>
          </p:cNvPr>
          <p:cNvGraphicFramePr/>
          <p:nvPr>
            <p:extLst>
              <p:ext uri="{D42A27DB-BD31-4B8C-83A1-F6EECF244321}">
                <p14:modId xmlns:p14="http://schemas.microsoft.com/office/powerpoint/2010/main" val="1998738117"/>
              </p:ext>
            </p:extLst>
          </p:nvPr>
        </p:nvGraphicFramePr>
        <p:xfrm>
          <a:off x="774518" y="1905257"/>
          <a:ext cx="7412594" cy="15773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TextBox 9">
            <a:extLst>
              <a:ext uri="{FF2B5EF4-FFF2-40B4-BE49-F238E27FC236}">
                <a16:creationId xmlns:a16="http://schemas.microsoft.com/office/drawing/2014/main" id="{CF883A92-C7B3-4F5E-8CF8-C939708A1C2D}"/>
              </a:ext>
            </a:extLst>
          </p:cNvPr>
          <p:cNvSpPr txBox="1">
            <a:spLocks noChangeArrowheads="1"/>
          </p:cNvSpPr>
          <p:nvPr/>
        </p:nvSpPr>
        <p:spPr bwMode="auto">
          <a:xfrm>
            <a:off x="3355625" y="5747688"/>
            <a:ext cx="21943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29C46"/>
              </a:buClr>
              <a:buFont typeface="Arial" panose="020B0604020202020204" pitchFamily="34" charset="0"/>
              <a:buChar char="•"/>
              <a:defRPr sz="3200">
                <a:solidFill>
                  <a:srgbClr val="004484"/>
                </a:solidFill>
                <a:latin typeface="Calibri" panose="020F0502020204030204" pitchFamily="34" charset="0"/>
                <a:cs typeface="Open Sans Condensed" pitchFamily="34" charset="0"/>
              </a:defRPr>
            </a:lvl1pPr>
            <a:lvl2pPr marL="742950" indent="-285750">
              <a:spcBef>
                <a:spcPct val="20000"/>
              </a:spcBef>
              <a:buClr>
                <a:srgbClr val="B29C46"/>
              </a:buClr>
              <a:buFont typeface="Arial" panose="020B0604020202020204" pitchFamily="34" charset="0"/>
              <a:buChar char="–"/>
              <a:defRPr sz="2800">
                <a:solidFill>
                  <a:srgbClr val="004484"/>
                </a:solidFill>
                <a:latin typeface="Calibri" panose="020F0502020204030204" pitchFamily="34" charset="0"/>
                <a:cs typeface="Open Sans" pitchFamily="34" charset="0"/>
              </a:defRPr>
            </a:lvl2pPr>
            <a:lvl3pPr marL="1143000" indent="-228600">
              <a:spcBef>
                <a:spcPct val="20000"/>
              </a:spcBef>
              <a:buClr>
                <a:srgbClr val="B29C46"/>
              </a:buClr>
              <a:buFont typeface="Arial" panose="020B0604020202020204" pitchFamily="34" charset="0"/>
              <a:buChar char="•"/>
              <a:defRPr sz="2400">
                <a:solidFill>
                  <a:srgbClr val="004484"/>
                </a:solidFill>
                <a:latin typeface="Calibri" panose="020F0502020204030204" pitchFamily="34" charset="0"/>
                <a:cs typeface="Open Sans" pitchFamily="34" charset="0"/>
              </a:defRPr>
            </a:lvl3pPr>
            <a:lvl4pPr marL="1600200" indent="-228600">
              <a:spcBef>
                <a:spcPct val="20000"/>
              </a:spcBef>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4pPr>
            <a:lvl5pPr marL="2057400" indent="-228600">
              <a:spcBef>
                <a:spcPct val="20000"/>
              </a:spcBef>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5pPr>
            <a:lvl6pPr marL="25146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6pPr>
            <a:lvl7pPr marL="29718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7pPr>
            <a:lvl8pPr marL="34290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8pPr>
            <a:lvl9pPr marL="3886200" indent="-228600" eaLnBrk="0" fontAlgn="base" hangingPunct="0">
              <a:spcBef>
                <a:spcPct val="20000"/>
              </a:spcBef>
              <a:spcAft>
                <a:spcPct val="0"/>
              </a:spcAft>
              <a:buClr>
                <a:srgbClr val="B29C46"/>
              </a:buClr>
              <a:buFont typeface="Arial" panose="020B0604020202020204" pitchFamily="34" charset="0"/>
              <a:buChar char="»"/>
              <a:defRPr sz="2000">
                <a:solidFill>
                  <a:srgbClr val="004484"/>
                </a:solidFill>
                <a:latin typeface="Calibri" panose="020F0502020204030204" pitchFamily="34" charset="0"/>
                <a:cs typeface="Open Sans" pitchFamily="34" charset="0"/>
              </a:defRPr>
            </a:lvl9pPr>
          </a:lstStyle>
          <a:p>
            <a:pPr defTabSz="342900">
              <a:spcBef>
                <a:spcPct val="0"/>
              </a:spcBef>
              <a:buClrTx/>
              <a:buNone/>
            </a:pPr>
            <a:r>
              <a:rPr lang="en-US" altLang="en-US" sz="750" dirty="0">
                <a:solidFill>
                  <a:prstClr val="black"/>
                </a:solidFill>
              </a:rPr>
              <a:t>Photo by David Snyder / CDC Foundation </a:t>
            </a:r>
          </a:p>
        </p:txBody>
      </p:sp>
      <p:sp>
        <p:nvSpPr>
          <p:cNvPr id="11" name="Slide Number Placeholder 6"/>
          <p:cNvSpPr txBox="1">
            <a:spLocks/>
          </p:cNvSpPr>
          <p:nvPr/>
        </p:nvSpPr>
        <p:spPr>
          <a:xfrm>
            <a:off x="6476704"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4F2D3B-3156-4227-932F-D9143BFC4A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11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8DBC04D3-7D49-484C-BBD8-F7BDF5B3EBC6}"/>
              </a:ext>
            </a:extLst>
          </p:cNvPr>
          <p:cNvSpPr txBox="1">
            <a:spLocks/>
          </p:cNvSpPr>
          <p:nvPr/>
        </p:nvSpPr>
        <p:spPr>
          <a:xfrm>
            <a:off x="582128" y="2167301"/>
            <a:ext cx="3936362" cy="4109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rPr>
              <a:t> Industrial mill</a:t>
            </a:r>
          </a:p>
        </p:txBody>
      </p:sp>
      <p:pic>
        <p:nvPicPr>
          <p:cNvPr id="4" name="Picture 3" descr="A large room&#10;&#10;Description generated with high confidence">
            <a:extLst>
              <a:ext uri="{FF2B5EF4-FFF2-40B4-BE49-F238E27FC236}">
                <a16:creationId xmlns:a16="http://schemas.microsoft.com/office/drawing/2014/main" id="{EDBB9D11-8243-421D-9065-990C541A23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128" y="2512980"/>
            <a:ext cx="3936362" cy="2951309"/>
          </a:xfrm>
          <a:prstGeom prst="rect">
            <a:avLst/>
          </a:prstGeom>
          <a:ln>
            <a:solidFill>
              <a:schemeClr val="bg1">
                <a:lumMod val="75000"/>
              </a:schemeClr>
            </a:solidFill>
          </a:ln>
        </p:spPr>
      </p:pic>
      <p:sp>
        <p:nvSpPr>
          <p:cNvPr id="5" name="Content Placeholder 8">
            <a:extLst>
              <a:ext uri="{FF2B5EF4-FFF2-40B4-BE49-F238E27FC236}">
                <a16:creationId xmlns:a16="http://schemas.microsoft.com/office/drawing/2014/main" id="{B9ED5697-719A-4168-83A2-450E3C97B3D6}"/>
              </a:ext>
            </a:extLst>
          </p:cNvPr>
          <p:cNvSpPr txBox="1">
            <a:spLocks/>
          </p:cNvSpPr>
          <p:nvPr/>
        </p:nvSpPr>
        <p:spPr>
          <a:xfrm>
            <a:off x="4727925" y="2167301"/>
            <a:ext cx="3931920" cy="4109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rPr>
              <a:t>Village-type chakki mill</a:t>
            </a:r>
          </a:p>
          <a:p>
            <a:pPr algn="ctr"/>
            <a:endParaRPr lang="en-US" dirty="0">
              <a:solidFill>
                <a:schemeClr val="tx1">
                  <a:lumMod val="75000"/>
                  <a:lumOff val="25000"/>
                </a:schemeClr>
              </a:solidFill>
            </a:endParaRPr>
          </a:p>
        </p:txBody>
      </p:sp>
      <p:pic>
        <p:nvPicPr>
          <p:cNvPr id="6" name="Picture 5" descr="A person standing in front of a building&#10;&#10;Description generated with high confidence">
            <a:extLst>
              <a:ext uri="{FF2B5EF4-FFF2-40B4-BE49-F238E27FC236}">
                <a16:creationId xmlns:a16="http://schemas.microsoft.com/office/drawing/2014/main" id="{6500C68B-B859-4741-B3D1-AEEC51E255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7925" y="2512979"/>
            <a:ext cx="3931920" cy="2948940"/>
          </a:xfrm>
          <a:prstGeom prst="rect">
            <a:avLst/>
          </a:prstGeom>
          <a:ln>
            <a:solidFill>
              <a:schemeClr val="bg1">
                <a:lumMod val="75000"/>
              </a:schemeClr>
            </a:solidFill>
          </a:ln>
        </p:spPr>
      </p:pic>
      <p:sp>
        <p:nvSpPr>
          <p:cNvPr id="7" name="Title 1">
            <a:extLst>
              <a:ext uri="{FF2B5EF4-FFF2-40B4-BE49-F238E27FC236}">
                <a16:creationId xmlns:a16="http://schemas.microsoft.com/office/drawing/2014/main" id="{03260D70-CD69-41D5-B2CB-5D9A4843D8BE}"/>
              </a:ext>
            </a:extLst>
          </p:cNvPr>
          <p:cNvSpPr txBox="1">
            <a:spLocks/>
          </p:cNvSpPr>
          <p:nvPr/>
        </p:nvSpPr>
        <p:spPr>
          <a:xfrm>
            <a:off x="533141" y="583281"/>
            <a:ext cx="8077718" cy="904973"/>
          </a:xfrm>
          <a:prstGeom prst="rect">
            <a:avLst/>
          </a:prstGeom>
        </p:spPr>
        <p:txBody>
          <a:bodyPr>
            <a:noAutofit/>
          </a:bodyPr>
          <a:lstStyle>
            <a:lvl1pPr algn="l" defTabSz="914400" rtl="0" eaLnBrk="1" latinLnBrk="0" hangingPunct="1">
              <a:lnSpc>
                <a:spcPct val="90000"/>
              </a:lnSpc>
              <a:spcBef>
                <a:spcPct val="0"/>
              </a:spcBef>
              <a:buNone/>
              <a:defRPr sz="4400" b="1" kern="1200" baseline="0">
                <a:solidFill>
                  <a:schemeClr val="tx1"/>
                </a:solidFill>
                <a:latin typeface="+mn-lt"/>
                <a:ea typeface="+mj-ea"/>
                <a:cs typeface="+mj-cs"/>
              </a:defRPr>
            </a:lvl1pPr>
          </a:lstStyle>
          <a:p>
            <a:pPr>
              <a:lnSpc>
                <a:spcPct val="100000"/>
              </a:lnSpc>
            </a:pPr>
            <a:r>
              <a:rPr lang="en-US" altLang="en-US" sz="4000" b="0" dirty="0">
                <a:solidFill>
                  <a:schemeClr val="tx1">
                    <a:lumMod val="75000"/>
                    <a:lumOff val="25000"/>
                  </a:schemeClr>
                </a:solidFill>
                <a:latin typeface="+mj-lt"/>
              </a:rPr>
              <a:t>FFI focuses on industrially milled wheat flour, maize flour, and rice</a:t>
            </a:r>
          </a:p>
        </p:txBody>
      </p:sp>
      <p:sp>
        <p:nvSpPr>
          <p:cNvPr id="8" name="TextBox 7">
            <a:extLst>
              <a:ext uri="{FF2B5EF4-FFF2-40B4-BE49-F238E27FC236}">
                <a16:creationId xmlns:a16="http://schemas.microsoft.com/office/drawing/2014/main" id="{90641E07-E60F-4B8B-9851-730CBFB9A9B7}"/>
              </a:ext>
            </a:extLst>
          </p:cNvPr>
          <p:cNvSpPr txBox="1"/>
          <p:nvPr/>
        </p:nvSpPr>
        <p:spPr>
          <a:xfrm>
            <a:off x="533141" y="5437878"/>
            <a:ext cx="1119537" cy="213585"/>
          </a:xfrm>
          <a:prstGeom prst="rect">
            <a:avLst/>
          </a:prstGeom>
          <a:noFill/>
        </p:spPr>
        <p:txBody>
          <a:bodyPr wrap="square" rtlCol="0">
            <a:spAutoFit/>
          </a:bodyPr>
          <a:lstStyle/>
          <a:p>
            <a:pPr defTabSz="342900"/>
            <a:r>
              <a:rPr lang="en-US" sz="788" dirty="0">
                <a:solidFill>
                  <a:schemeClr val="tx1">
                    <a:lumMod val="75000"/>
                    <a:lumOff val="25000"/>
                  </a:schemeClr>
                </a:solidFill>
                <a:latin typeface="Calibri" panose="020F0502020204030204" pitchFamily="34" charset="0"/>
              </a:rPr>
              <a:t>Photo: </a:t>
            </a:r>
            <a:r>
              <a:rPr lang="en-US" sz="788" dirty="0" err="1">
                <a:solidFill>
                  <a:schemeClr val="tx1">
                    <a:lumMod val="75000"/>
                    <a:lumOff val="25000"/>
                  </a:schemeClr>
                </a:solidFill>
                <a:latin typeface="Calibri" panose="020F0502020204030204" pitchFamily="34" charset="0"/>
              </a:rPr>
              <a:t>B</a:t>
            </a:r>
            <a:r>
              <a:rPr lang="en-US" sz="788" dirty="0" err="1">
                <a:solidFill>
                  <a:schemeClr val="tx1">
                    <a:lumMod val="75000"/>
                    <a:lumOff val="25000"/>
                  </a:schemeClr>
                </a:solidFill>
                <a:latin typeface="Calibri" panose="020F0502020204030204" pitchFamily="34" charset="0"/>
                <a:cs typeface="Arial" panose="020B0604020202020204" pitchFamily="34" charset="0"/>
              </a:rPr>
              <a:t>ühler</a:t>
            </a:r>
            <a:endParaRPr lang="en-US" sz="788" dirty="0">
              <a:solidFill>
                <a:schemeClr val="tx1">
                  <a:lumMod val="75000"/>
                  <a:lumOff val="25000"/>
                </a:schemeClr>
              </a:solidFill>
              <a:latin typeface="Calibri" panose="020F0502020204030204" pitchFamily="34" charset="0"/>
            </a:endParaRPr>
          </a:p>
        </p:txBody>
      </p:sp>
      <p:sp>
        <p:nvSpPr>
          <p:cNvPr id="9" name="TextBox 8">
            <a:extLst>
              <a:ext uri="{FF2B5EF4-FFF2-40B4-BE49-F238E27FC236}">
                <a16:creationId xmlns:a16="http://schemas.microsoft.com/office/drawing/2014/main" id="{F87A169B-3666-4174-A3C9-B15ABA9DBCA3}"/>
              </a:ext>
            </a:extLst>
          </p:cNvPr>
          <p:cNvSpPr txBox="1"/>
          <p:nvPr/>
        </p:nvSpPr>
        <p:spPr>
          <a:xfrm>
            <a:off x="4678938" y="5437878"/>
            <a:ext cx="1015021" cy="213585"/>
          </a:xfrm>
          <a:prstGeom prst="rect">
            <a:avLst/>
          </a:prstGeom>
          <a:noFill/>
        </p:spPr>
        <p:txBody>
          <a:bodyPr wrap="none" rtlCol="0">
            <a:spAutoFit/>
          </a:bodyPr>
          <a:lstStyle/>
          <a:p>
            <a:pPr defTabSz="342900"/>
            <a:r>
              <a:rPr lang="en-US" sz="788" dirty="0">
                <a:solidFill>
                  <a:schemeClr val="tx1">
                    <a:lumMod val="75000"/>
                    <a:lumOff val="25000"/>
                  </a:schemeClr>
                </a:solidFill>
                <a:latin typeface="Calibri" panose="020F0502020204030204" pitchFamily="34" charset="0"/>
                <a:cs typeface="Arial" panose="020B0604020202020204" pitchFamily="34" charset="0"/>
              </a:rPr>
              <a:t>Photo: David McKee</a:t>
            </a:r>
          </a:p>
        </p:txBody>
      </p:sp>
      <p:sp>
        <p:nvSpPr>
          <p:cNvPr id="11" name="Slide Number Placeholder 6"/>
          <p:cNvSpPr txBox="1">
            <a:spLocks/>
          </p:cNvSpPr>
          <p:nvPr/>
        </p:nvSpPr>
        <p:spPr>
          <a:xfrm>
            <a:off x="6553459" y="635492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4F2D3B-3156-4227-932F-D9143BFC4A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22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45384" y="2336800"/>
            <a:ext cx="8453231" cy="4203700"/>
          </a:xfrm>
          <a:prstGeom prst="rect">
            <a:avLst/>
          </a:prstGeom>
        </p:spPr>
      </p:pic>
      <p:sp>
        <p:nvSpPr>
          <p:cNvPr id="7" name="Title 1">
            <a:extLst>
              <a:ext uri="{FF2B5EF4-FFF2-40B4-BE49-F238E27FC236}">
                <a16:creationId xmlns:a16="http://schemas.microsoft.com/office/drawing/2014/main" id="{6FA689D7-D2FF-42B5-8C67-501222A8BD6C}"/>
              </a:ext>
            </a:extLst>
          </p:cNvPr>
          <p:cNvSpPr txBox="1">
            <a:spLocks/>
          </p:cNvSpPr>
          <p:nvPr/>
        </p:nvSpPr>
        <p:spPr>
          <a:xfrm>
            <a:off x="533141" y="583281"/>
            <a:ext cx="7680925" cy="904973"/>
          </a:xfrm>
          <a:prstGeom prst="rect">
            <a:avLst/>
          </a:prstGeom>
        </p:spPr>
        <p:txBody>
          <a:bodyPr>
            <a:noAutofit/>
          </a:bodyPr>
          <a:lstStyle>
            <a:lvl1pPr algn="l" defTabSz="914400" rtl="0" eaLnBrk="1" latinLnBrk="0" hangingPunct="1">
              <a:lnSpc>
                <a:spcPct val="90000"/>
              </a:lnSpc>
              <a:spcBef>
                <a:spcPct val="0"/>
              </a:spcBef>
              <a:buNone/>
              <a:defRPr sz="4400" b="1" kern="1200" baseline="0">
                <a:solidFill>
                  <a:schemeClr val="tx1"/>
                </a:solidFill>
                <a:latin typeface="+mn-lt"/>
                <a:ea typeface="+mj-ea"/>
                <a:cs typeface="+mj-cs"/>
              </a:defRPr>
            </a:lvl1pPr>
          </a:lstStyle>
          <a:p>
            <a:r>
              <a:rPr lang="en-US" altLang="en-US" sz="4000" b="0" dirty="0">
                <a:solidFill>
                  <a:srgbClr val="004484"/>
                </a:solidFill>
                <a:latin typeface="+mj-lt"/>
              </a:rPr>
              <a:t>2020:</a:t>
            </a:r>
            <a:r>
              <a:rPr lang="en-US" altLang="en-US" sz="4000" b="0" dirty="0">
                <a:latin typeface="+mj-lt"/>
              </a:rPr>
              <a:t> </a:t>
            </a:r>
            <a:r>
              <a:rPr lang="en-US" altLang="en-US" sz="4000" b="0" dirty="0">
                <a:solidFill>
                  <a:schemeClr val="tx1">
                    <a:lumMod val="75000"/>
                    <a:lumOff val="25000"/>
                  </a:schemeClr>
                </a:solidFill>
                <a:latin typeface="+mj-lt"/>
              </a:rPr>
              <a:t>84 countries require folic acid in industrially milled wheat flour, maize flour, and/or rice</a:t>
            </a:r>
          </a:p>
        </p:txBody>
      </p:sp>
      <p:sp>
        <p:nvSpPr>
          <p:cNvPr id="6"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4F2D3B-3156-4227-932F-D9143BFC4A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971550"/>
            <a:ext cx="7886700" cy="994172"/>
          </a:xfrm>
        </p:spPr>
        <p:txBody>
          <a:bodyPr>
            <a:normAutofit fontScale="90000"/>
          </a:bodyPr>
          <a:lstStyle/>
          <a:p>
            <a:r>
              <a:rPr lang="en-US" b="0" dirty="0">
                <a:solidFill>
                  <a:schemeClr val="tx1">
                    <a:lumMod val="75000"/>
                    <a:lumOff val="25000"/>
                  </a:schemeClr>
                </a:solidFill>
                <a:latin typeface="+mj-lt"/>
              </a:rPr>
              <a:t>Fortifying with folic acid leads to healthcare savings from preventing </a:t>
            </a:r>
            <a:r>
              <a:rPr lang="en-US" b="0" dirty="0" err="1">
                <a:solidFill>
                  <a:schemeClr val="tx1">
                    <a:lumMod val="75000"/>
                    <a:lumOff val="25000"/>
                  </a:schemeClr>
                </a:solidFill>
                <a:latin typeface="+mj-lt"/>
              </a:rPr>
              <a:t>spina</a:t>
            </a:r>
            <a:r>
              <a:rPr lang="en-US" b="0" dirty="0">
                <a:solidFill>
                  <a:schemeClr val="tx1">
                    <a:lumMod val="75000"/>
                    <a:lumOff val="25000"/>
                  </a:schemeClr>
                </a:solidFill>
                <a:latin typeface="+mj-lt"/>
              </a:rPr>
              <a:t> bifida</a:t>
            </a:r>
          </a:p>
        </p:txBody>
      </p:sp>
      <p:graphicFrame>
        <p:nvGraphicFramePr>
          <p:cNvPr id="7" name="Content Placeholder 6">
            <a:extLst>
              <a:ext uri="{FF2B5EF4-FFF2-40B4-BE49-F238E27FC236}">
                <a16:creationId xmlns:a16="http://schemas.microsoft.com/office/drawing/2014/main" id="{84CF2BC8-F147-412D-B24C-73F0E6C36F33}"/>
              </a:ext>
            </a:extLst>
          </p:cNvPr>
          <p:cNvGraphicFramePr>
            <a:graphicFrameLocks noGrp="1"/>
          </p:cNvGraphicFramePr>
          <p:nvPr>
            <p:ph idx="1"/>
            <p:extLst>
              <p:ext uri="{D42A27DB-BD31-4B8C-83A1-F6EECF244321}">
                <p14:modId xmlns:p14="http://schemas.microsoft.com/office/powerpoint/2010/main" val="3310962991"/>
              </p:ext>
            </p:extLst>
          </p:nvPr>
        </p:nvGraphicFramePr>
        <p:xfrm>
          <a:off x="628650" y="2276475"/>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6"/>
          <p:cNvSpPr txBox="1">
            <a:spLocks/>
          </p:cNvSpPr>
          <p:nvPr/>
        </p:nvSpPr>
        <p:spPr>
          <a:xfrm>
            <a:off x="473528" y="5539978"/>
            <a:ext cx="8382000" cy="310754"/>
          </a:xfrm>
          <a:prstGeom prst="rect">
            <a:avLst/>
          </a:prstGeom>
        </p:spPr>
        <p:txBody>
          <a:bodyPr>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solidFill>
                  <a:schemeClr val="tx1">
                    <a:lumMod val="75000"/>
                    <a:lumOff val="25000"/>
                  </a:schemeClr>
                </a:solidFill>
              </a:rPr>
              <a:t> </a:t>
            </a:r>
            <a:r>
              <a:rPr lang="en-US" sz="3000" dirty="0">
                <a:solidFill>
                  <a:schemeClr val="tx1">
                    <a:lumMod val="75000"/>
                    <a:lumOff val="25000"/>
                  </a:schemeClr>
                </a:solidFill>
              </a:rPr>
              <a:t>Llanos A, </a:t>
            </a:r>
            <a:r>
              <a:rPr lang="en-US" sz="3000" dirty="0" err="1">
                <a:solidFill>
                  <a:schemeClr val="tx1">
                    <a:lumMod val="75000"/>
                    <a:lumOff val="25000"/>
                  </a:schemeClr>
                </a:solidFill>
              </a:rPr>
              <a:t>Hertrampf</a:t>
            </a:r>
            <a:r>
              <a:rPr lang="en-US" sz="3000" dirty="0">
                <a:solidFill>
                  <a:schemeClr val="tx1">
                    <a:lumMod val="75000"/>
                    <a:lumOff val="25000"/>
                  </a:schemeClr>
                </a:solidFill>
              </a:rPr>
              <a:t> E, Cortes F, et. al. Health Policy. 2007 Oct;83(2-3):295-303</a:t>
            </a:r>
          </a:p>
          <a:p>
            <a:r>
              <a:rPr lang="en-US" sz="3000" dirty="0">
                <a:solidFill>
                  <a:schemeClr val="tx1">
                    <a:lumMod val="75000"/>
                    <a:lumOff val="25000"/>
                  </a:schemeClr>
                </a:solidFill>
              </a:rPr>
              <a:t> Sayed AR, Bourne D, Pattinson R, et. al. Birth Defects Res A </a:t>
            </a:r>
            <a:r>
              <a:rPr lang="en-US" sz="3000" dirty="0" err="1">
                <a:solidFill>
                  <a:schemeClr val="tx1">
                    <a:lumMod val="75000"/>
                    <a:lumOff val="25000"/>
                  </a:schemeClr>
                </a:solidFill>
              </a:rPr>
              <a:t>Clin</a:t>
            </a:r>
            <a:r>
              <a:rPr lang="en-US" sz="3000" dirty="0">
                <a:solidFill>
                  <a:schemeClr val="tx1">
                    <a:lumMod val="75000"/>
                    <a:lumOff val="25000"/>
                  </a:schemeClr>
                </a:solidFill>
              </a:rPr>
              <a:t> </a:t>
            </a:r>
            <a:r>
              <a:rPr lang="en-US" sz="3000" dirty="0" err="1">
                <a:solidFill>
                  <a:schemeClr val="tx1">
                    <a:lumMod val="75000"/>
                    <a:lumOff val="25000"/>
                  </a:schemeClr>
                </a:solidFill>
              </a:rPr>
              <a:t>Mol</a:t>
            </a:r>
            <a:r>
              <a:rPr lang="en-US" sz="3000" dirty="0">
                <a:solidFill>
                  <a:schemeClr val="tx1">
                    <a:lumMod val="75000"/>
                    <a:lumOff val="25000"/>
                  </a:schemeClr>
                </a:solidFill>
              </a:rPr>
              <a:t> </a:t>
            </a:r>
            <a:r>
              <a:rPr lang="en-US" sz="3000" dirty="0" err="1">
                <a:solidFill>
                  <a:schemeClr val="tx1">
                    <a:lumMod val="75000"/>
                    <a:lumOff val="25000"/>
                  </a:schemeClr>
                </a:solidFill>
              </a:rPr>
              <a:t>Teratol</a:t>
            </a:r>
            <a:r>
              <a:rPr lang="en-US" sz="3000" dirty="0">
                <a:solidFill>
                  <a:schemeClr val="tx1">
                    <a:lumMod val="75000"/>
                    <a:lumOff val="25000"/>
                  </a:schemeClr>
                </a:solidFill>
              </a:rPr>
              <a:t>. 2008 Apr;82(4):211–216</a:t>
            </a:r>
          </a:p>
          <a:p>
            <a:r>
              <a:rPr lang="en-US" sz="3000" dirty="0">
                <a:solidFill>
                  <a:schemeClr val="tx1">
                    <a:lumMod val="75000"/>
                    <a:lumOff val="25000"/>
                  </a:schemeClr>
                </a:solidFill>
              </a:rPr>
              <a:t> Grosse SD, Berry RJ, Mick </a:t>
            </a:r>
            <a:r>
              <a:rPr lang="en-US" sz="3000" dirty="0" err="1">
                <a:solidFill>
                  <a:schemeClr val="tx1">
                    <a:lumMod val="75000"/>
                    <a:lumOff val="25000"/>
                  </a:schemeClr>
                </a:solidFill>
              </a:rPr>
              <a:t>Tilford</a:t>
            </a:r>
            <a:r>
              <a:rPr lang="en-US" sz="3000" dirty="0">
                <a:solidFill>
                  <a:schemeClr val="tx1">
                    <a:lumMod val="75000"/>
                    <a:lumOff val="25000"/>
                  </a:schemeClr>
                </a:solidFill>
              </a:rPr>
              <a:t> J, et. al. Am J </a:t>
            </a:r>
            <a:r>
              <a:rPr lang="en-US" sz="3000" dirty="0" err="1">
                <a:solidFill>
                  <a:schemeClr val="tx1">
                    <a:lumMod val="75000"/>
                    <a:lumOff val="25000"/>
                  </a:schemeClr>
                </a:solidFill>
              </a:rPr>
              <a:t>Prev</a:t>
            </a:r>
            <a:r>
              <a:rPr lang="en-US" sz="3000" dirty="0">
                <a:solidFill>
                  <a:schemeClr val="tx1">
                    <a:lumMod val="75000"/>
                    <a:lumOff val="25000"/>
                  </a:schemeClr>
                </a:solidFill>
              </a:rPr>
              <a:t> Med. 2016 May;50(5 </a:t>
            </a:r>
            <a:r>
              <a:rPr lang="en-US" sz="3000" dirty="0" err="1">
                <a:solidFill>
                  <a:schemeClr val="tx1">
                    <a:lumMod val="75000"/>
                    <a:lumOff val="25000"/>
                  </a:schemeClr>
                </a:solidFill>
              </a:rPr>
              <a:t>Suppl</a:t>
            </a:r>
            <a:r>
              <a:rPr lang="en-US" sz="3000" dirty="0">
                <a:solidFill>
                  <a:schemeClr val="tx1">
                    <a:lumMod val="75000"/>
                    <a:lumOff val="25000"/>
                  </a:schemeClr>
                </a:solidFill>
              </a:rPr>
              <a:t> 1):S74-80. </a:t>
            </a:r>
            <a:r>
              <a:rPr lang="en-US" sz="3000" dirty="0" err="1">
                <a:solidFill>
                  <a:schemeClr val="tx1">
                    <a:lumMod val="75000"/>
                    <a:lumOff val="25000"/>
                  </a:schemeClr>
                </a:solidFill>
              </a:rPr>
              <a:t>Epub</a:t>
            </a:r>
            <a:r>
              <a:rPr lang="en-US" sz="3000" dirty="0">
                <a:solidFill>
                  <a:schemeClr val="tx1">
                    <a:lumMod val="75000"/>
                    <a:lumOff val="25000"/>
                  </a:schemeClr>
                </a:solidFill>
              </a:rPr>
              <a:t> 2016 Jan 11</a:t>
            </a:r>
          </a:p>
          <a:p>
            <a:endParaRPr lang="en-US" sz="3000" dirty="0"/>
          </a:p>
        </p:txBody>
      </p:sp>
      <p:sp>
        <p:nvSpPr>
          <p:cNvPr id="9"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4F2D3B-3156-4227-932F-D9143BFC4A89}" type="slidenum">
              <a:rPr kumimoji="0" lang="en-US" sz="1200" b="0" i="0" u="none" strike="noStrike" kern="1200" cap="none" spc="0" normalizeH="0" baseline="0" noProof="0" smtClean="0">
                <a:ln>
                  <a:noFill/>
                </a:ln>
                <a:solidFill>
                  <a:schemeClr val="tx1">
                    <a:lumMod val="75000"/>
                    <a:lumOff val="25000"/>
                  </a:scheme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42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aby&#10;&#10;Description automatically generated">
            <a:extLst>
              <a:ext uri="{FF2B5EF4-FFF2-40B4-BE49-F238E27FC236}">
                <a16:creationId xmlns:a16="http://schemas.microsoft.com/office/drawing/2014/main" id="{4B99B67C-F949-4C1B-98F8-246BE042A7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DD4F2D3B-3156-4227-932F-D9143BFC4A89}" type="slidenum">
              <a:rPr lang="en-US" smtClean="0">
                <a:solidFill>
                  <a:schemeClr val="bg1"/>
                </a:solidFill>
              </a:rPr>
              <a:t>7</a:t>
            </a:fld>
            <a:endParaRPr lang="en-US" dirty="0">
              <a:solidFill>
                <a:schemeClr val="bg1"/>
              </a:solidFill>
            </a:endParaRPr>
          </a:p>
        </p:txBody>
      </p:sp>
      <p:sp>
        <p:nvSpPr>
          <p:cNvPr id="58" name="Title 4">
            <a:extLst>
              <a:ext uri="{FF2B5EF4-FFF2-40B4-BE49-F238E27FC236}">
                <a16:creationId xmlns:a16="http://schemas.microsoft.com/office/drawing/2014/main" id="{A9582508-FFCC-4D13-8CBE-8CF523A81FA1}"/>
              </a:ext>
            </a:extLst>
          </p:cNvPr>
          <p:cNvSpPr txBox="1">
            <a:spLocks/>
          </p:cNvSpPr>
          <p:nvPr/>
        </p:nvSpPr>
        <p:spPr>
          <a:xfrm>
            <a:off x="0" y="1"/>
            <a:ext cx="4483864" cy="6857999"/>
          </a:xfrm>
          <a:prstGeom prst="rect">
            <a:avLst/>
          </a:prstGeom>
          <a:solidFill>
            <a:srgbClr val="FFFFFF">
              <a:alpha val="30196"/>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baseline="0">
                <a:solidFill>
                  <a:schemeClr val="tx1"/>
                </a:solidFill>
                <a:latin typeface="+mn-lt"/>
                <a:ea typeface="+mj-ea"/>
                <a:cs typeface="+mj-cs"/>
              </a:defRPr>
            </a:lvl1pPr>
          </a:lstStyle>
          <a:p>
            <a:pPr marL="228594"/>
            <a:r>
              <a:rPr lang="en-US" sz="3600" b="0" dirty="0">
                <a:solidFill>
                  <a:schemeClr val="tx1">
                    <a:lumMod val="75000"/>
                    <a:lumOff val="25000"/>
                  </a:schemeClr>
                </a:solidFill>
                <a:latin typeface="+mj-lt"/>
              </a:rPr>
              <a:t>GLOBAL GAP</a:t>
            </a:r>
          </a:p>
          <a:p>
            <a:pPr marL="228594"/>
            <a:endParaRPr lang="en-US" sz="4000" b="0" dirty="0">
              <a:solidFill>
                <a:schemeClr val="tx1">
                  <a:lumMod val="75000"/>
                  <a:lumOff val="25000"/>
                </a:schemeClr>
              </a:solidFill>
              <a:latin typeface="+mj-lt"/>
            </a:endParaRPr>
          </a:p>
          <a:p>
            <a:pPr marL="228594"/>
            <a:r>
              <a:rPr lang="en-US" sz="3600" b="0" dirty="0">
                <a:solidFill>
                  <a:schemeClr val="tx1">
                    <a:lumMod val="75000"/>
                    <a:lumOff val="25000"/>
                  </a:schemeClr>
                </a:solidFill>
                <a:latin typeface="+mj-lt"/>
              </a:rPr>
              <a:t>An additional 82% of birth defects of the brain and spine</a:t>
            </a:r>
            <a:r>
              <a:rPr lang="en-US" sz="3600" b="0" baseline="30000" dirty="0">
                <a:solidFill>
                  <a:schemeClr val="tx1">
                    <a:lumMod val="75000"/>
                    <a:lumOff val="25000"/>
                  </a:schemeClr>
                </a:solidFill>
                <a:latin typeface="+mj-lt"/>
              </a:rPr>
              <a:t>1</a:t>
            </a:r>
            <a:r>
              <a:rPr lang="en-US" sz="3600" b="0" dirty="0">
                <a:solidFill>
                  <a:schemeClr val="tx1">
                    <a:lumMod val="75000"/>
                    <a:lumOff val="25000"/>
                  </a:schemeClr>
                </a:solidFill>
                <a:latin typeface="+mj-lt"/>
              </a:rPr>
              <a:t> and 34% of global anemia</a:t>
            </a:r>
            <a:r>
              <a:rPr lang="en-US" sz="3600" b="0" baseline="30000" dirty="0">
                <a:solidFill>
                  <a:schemeClr val="tx1">
                    <a:lumMod val="75000"/>
                    <a:lumOff val="25000"/>
                  </a:schemeClr>
                </a:solidFill>
                <a:latin typeface="+mj-lt"/>
              </a:rPr>
              <a:t>2</a:t>
            </a:r>
            <a:r>
              <a:rPr lang="en-US" sz="3600" b="0" dirty="0">
                <a:solidFill>
                  <a:schemeClr val="tx1">
                    <a:lumMod val="75000"/>
                    <a:lumOff val="25000"/>
                  </a:schemeClr>
                </a:solidFill>
                <a:latin typeface="+mj-lt"/>
              </a:rPr>
              <a:t> could still be </a:t>
            </a:r>
            <a:r>
              <a:rPr lang="en-US" sz="3600" b="0" dirty="0">
                <a:solidFill>
                  <a:schemeClr val="bg1"/>
                </a:solidFill>
                <a:highlight>
                  <a:srgbClr val="808080"/>
                </a:highlight>
              </a:rPr>
              <a:t>prevented</a:t>
            </a:r>
            <a:r>
              <a:rPr lang="en-US" sz="3600" b="0" dirty="0">
                <a:solidFill>
                  <a:schemeClr val="tx1">
                    <a:lumMod val="75000"/>
                    <a:lumOff val="25000"/>
                  </a:schemeClr>
                </a:solidFill>
                <a:latin typeface="+mj-lt"/>
              </a:rPr>
              <a:t> through adequate intake of iron and folic acid.</a:t>
            </a:r>
          </a:p>
          <a:p>
            <a:pPr marL="228594"/>
            <a:endParaRPr lang="en-US" sz="3600" b="0" dirty="0">
              <a:solidFill>
                <a:schemeClr val="tx1">
                  <a:lumMod val="75000"/>
                  <a:lumOff val="25000"/>
                </a:schemeClr>
              </a:solidFill>
              <a:latin typeface="+mj-lt"/>
            </a:endParaRPr>
          </a:p>
        </p:txBody>
      </p:sp>
      <p:sp>
        <p:nvSpPr>
          <p:cNvPr id="59" name="Rectangle 58">
            <a:extLst>
              <a:ext uri="{FF2B5EF4-FFF2-40B4-BE49-F238E27FC236}">
                <a16:creationId xmlns:a16="http://schemas.microsoft.com/office/drawing/2014/main" id="{8B3DC702-59C6-46F9-AE65-DF70F5F6B071}"/>
              </a:ext>
            </a:extLst>
          </p:cNvPr>
          <p:cNvSpPr/>
          <p:nvPr/>
        </p:nvSpPr>
        <p:spPr>
          <a:xfrm>
            <a:off x="214966" y="6136701"/>
            <a:ext cx="2350323" cy="584775"/>
          </a:xfrm>
          <a:prstGeom prst="rect">
            <a:avLst/>
          </a:prstGeom>
        </p:spPr>
        <p:txBody>
          <a:bodyPr wrap="none">
            <a:spAutoFit/>
          </a:bodyPr>
          <a:lstStyle/>
          <a:p>
            <a:r>
              <a:rPr lang="en-US" sz="800" baseline="30000" dirty="0">
                <a:solidFill>
                  <a:schemeClr val="tx1">
                    <a:lumMod val="75000"/>
                    <a:lumOff val="25000"/>
                  </a:schemeClr>
                </a:solidFill>
              </a:rPr>
              <a:t>1</a:t>
            </a:r>
            <a:r>
              <a:rPr lang="en-US" sz="800" dirty="0">
                <a:solidFill>
                  <a:schemeClr val="tx1">
                    <a:lumMod val="75000"/>
                    <a:lumOff val="25000"/>
                  </a:schemeClr>
                </a:solidFill>
              </a:rPr>
              <a:t> </a:t>
            </a:r>
            <a:r>
              <a:rPr lang="en-US" sz="800" dirty="0">
                <a:solidFill>
                  <a:schemeClr val="tx1">
                    <a:lumMod val="75000"/>
                    <a:lumOff val="25000"/>
                  </a:schemeClr>
                </a:solidFill>
                <a:hlinkClick r:id="rId4">
                  <a:extLst>
                    <a:ext uri="{A12FA001-AC4F-418D-AE19-62706E023703}">
                      <ahyp:hlinkClr xmlns:ahyp="http://schemas.microsoft.com/office/drawing/2018/hyperlinkcolor" val="tx"/>
                    </a:ext>
                  </a:extLst>
                </a:hlinkClick>
              </a:rPr>
              <a:t>https://www.ncbi.nlm.nih.gov/pubmed/30070772</a:t>
            </a:r>
            <a:endParaRPr lang="en-US" sz="800" dirty="0">
              <a:solidFill>
                <a:schemeClr val="tx1">
                  <a:lumMod val="75000"/>
                  <a:lumOff val="25000"/>
                </a:schemeClr>
              </a:solidFill>
            </a:endParaRPr>
          </a:p>
          <a:p>
            <a:r>
              <a:rPr lang="en-US" sz="800" baseline="30000" dirty="0">
                <a:solidFill>
                  <a:schemeClr val="tx1">
                    <a:lumMod val="75000"/>
                    <a:lumOff val="25000"/>
                  </a:schemeClr>
                </a:solidFill>
              </a:rPr>
              <a:t>2</a:t>
            </a:r>
            <a:r>
              <a:rPr lang="en-US" sz="800" dirty="0">
                <a:solidFill>
                  <a:schemeClr val="tx1">
                    <a:lumMod val="75000"/>
                    <a:lumOff val="25000"/>
                  </a:schemeClr>
                </a:solidFill>
              </a:rPr>
              <a:t> </a:t>
            </a:r>
            <a:r>
              <a:rPr lang="en-US" sz="800" dirty="0">
                <a:solidFill>
                  <a:schemeClr val="tx1">
                    <a:lumMod val="75000"/>
                    <a:lumOff val="25000"/>
                  </a:schemeClr>
                </a:solidFill>
                <a:hlinkClick r:id="rId5">
                  <a:extLst>
                    <a:ext uri="{A12FA001-AC4F-418D-AE19-62706E023703}">
                      <ahyp:hlinkClr xmlns:ahyp="http://schemas.microsoft.com/office/drawing/2018/hyperlinkcolor" val="tx"/>
                    </a:ext>
                  </a:extLst>
                </a:hlinkClick>
              </a:rPr>
              <a:t>https://www.ncbi.nlm.nih.gov/pubmed/30997493</a:t>
            </a:r>
            <a:endParaRPr lang="en-US" sz="800" dirty="0">
              <a:solidFill>
                <a:schemeClr val="tx1">
                  <a:lumMod val="75000"/>
                  <a:lumOff val="25000"/>
                </a:schemeClr>
              </a:solidFill>
            </a:endParaRPr>
          </a:p>
          <a:p>
            <a:endParaRPr lang="en-US" sz="800" dirty="0">
              <a:solidFill>
                <a:schemeClr val="tx1">
                  <a:lumMod val="75000"/>
                  <a:lumOff val="25000"/>
                </a:schemeClr>
              </a:solidFill>
            </a:endParaRPr>
          </a:p>
          <a:p>
            <a:r>
              <a:rPr lang="en-US" sz="800" dirty="0">
                <a:solidFill>
                  <a:schemeClr val="tx1">
                    <a:lumMod val="75000"/>
                    <a:lumOff val="25000"/>
                  </a:schemeClr>
                </a:solidFill>
              </a:rPr>
              <a:t>  Photo: Benedicte </a:t>
            </a:r>
            <a:r>
              <a:rPr lang="en-US" sz="800" dirty="0" err="1">
                <a:solidFill>
                  <a:schemeClr val="tx1">
                    <a:lumMod val="75000"/>
                    <a:lumOff val="25000"/>
                  </a:schemeClr>
                </a:solidFill>
              </a:rPr>
              <a:t>Kurzen</a:t>
            </a:r>
            <a:endParaRPr lang="en-US" sz="800" dirty="0">
              <a:solidFill>
                <a:schemeClr val="tx1">
                  <a:lumMod val="75000"/>
                  <a:lumOff val="25000"/>
                </a:schemeClr>
              </a:solidFill>
            </a:endParaRPr>
          </a:p>
        </p:txBody>
      </p:sp>
      <p:cxnSp>
        <p:nvCxnSpPr>
          <p:cNvPr id="6" name="Straight Connector 5">
            <a:extLst>
              <a:ext uri="{FF2B5EF4-FFF2-40B4-BE49-F238E27FC236}">
                <a16:creationId xmlns:a16="http://schemas.microsoft.com/office/drawing/2014/main" id="{041DD7E2-69E5-4A7F-B06E-CEECE01E301B}"/>
              </a:ext>
            </a:extLst>
          </p:cNvPr>
          <p:cNvCxnSpPr>
            <a:cxnSpLocks/>
          </p:cNvCxnSpPr>
          <p:nvPr/>
        </p:nvCxnSpPr>
        <p:spPr>
          <a:xfrm>
            <a:off x="284540" y="1226399"/>
            <a:ext cx="243230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9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water, outdoor, bird, beach&#10;&#10;Description automatically generated">
            <a:extLst>
              <a:ext uri="{FF2B5EF4-FFF2-40B4-BE49-F238E27FC236}">
                <a16:creationId xmlns:a16="http://schemas.microsoft.com/office/drawing/2014/main" id="{22929979-FFF5-4B90-921A-DAE3FCD3C9B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144000" cy="6865842"/>
          </a:xfrm>
          <a:prstGeom prst="rect">
            <a:avLst/>
          </a:prstGeom>
        </p:spPr>
      </p:pic>
      <p:sp>
        <p:nvSpPr>
          <p:cNvPr id="8" name="Rectangle 7">
            <a:extLst>
              <a:ext uri="{FF2B5EF4-FFF2-40B4-BE49-F238E27FC236}">
                <a16:creationId xmlns:a16="http://schemas.microsoft.com/office/drawing/2014/main" id="{CB56CB99-4C15-437B-B168-717D626777EC}"/>
              </a:ext>
            </a:extLst>
          </p:cNvPr>
          <p:cNvSpPr/>
          <p:nvPr/>
        </p:nvSpPr>
        <p:spPr>
          <a:xfrm>
            <a:off x="1" y="0"/>
            <a:ext cx="9144000" cy="6858000"/>
          </a:xfrm>
          <a:prstGeom prst="rect">
            <a:avLst/>
          </a:prstGeom>
          <a:solidFill>
            <a:schemeClr val="tx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4">
            <a:extLst>
              <a:ext uri="{FF2B5EF4-FFF2-40B4-BE49-F238E27FC236}">
                <a16:creationId xmlns:a16="http://schemas.microsoft.com/office/drawing/2014/main" id="{3F9A5106-6FCD-4E14-A41F-FCFB054FD60D}"/>
              </a:ext>
            </a:extLst>
          </p:cNvPr>
          <p:cNvSpPr>
            <a:spLocks noGrp="1"/>
          </p:cNvSpPr>
          <p:nvPr>
            <p:ph type="title"/>
          </p:nvPr>
        </p:nvSpPr>
        <p:spPr>
          <a:xfrm>
            <a:off x="2286615" y="1089028"/>
            <a:ext cx="5346085" cy="4457696"/>
          </a:xfrm>
        </p:spPr>
        <p:txBody>
          <a:bodyPr vert="horz" lIns="91440" tIns="45720" rIns="91440" bIns="45720" rtlCol="0" anchor="ctr">
            <a:normAutofit/>
          </a:bodyPr>
          <a:lstStyle/>
          <a:p>
            <a:r>
              <a:rPr lang="en-US" sz="3200" dirty="0">
                <a:solidFill>
                  <a:srgbClr val="FFFFFF"/>
                </a:solidFill>
              </a:rPr>
              <a:t>BEST PRACTICES</a:t>
            </a:r>
            <a:br>
              <a:rPr lang="en-US" sz="2000" dirty="0">
                <a:solidFill>
                  <a:srgbClr val="FFFFFF"/>
                </a:solidFill>
              </a:rPr>
            </a:br>
            <a:r>
              <a:rPr lang="en-US" sz="8000" dirty="0">
                <a:solidFill>
                  <a:srgbClr val="FFFFFF"/>
                </a:solidFill>
              </a:rPr>
              <a:t>FFI’s phased</a:t>
            </a:r>
            <a:br>
              <a:rPr lang="en-US" sz="8000" dirty="0">
                <a:solidFill>
                  <a:srgbClr val="FFFFFF"/>
                </a:solidFill>
              </a:rPr>
            </a:br>
            <a:r>
              <a:rPr lang="en-US" sz="8000" dirty="0">
                <a:solidFill>
                  <a:srgbClr val="FFFFFF"/>
                </a:solidFill>
              </a:rPr>
              <a:t>approach</a:t>
            </a:r>
          </a:p>
        </p:txBody>
      </p:sp>
      <p:sp>
        <p:nvSpPr>
          <p:cNvPr id="2" name="Slide Number Placeholder 1"/>
          <p:cNvSpPr>
            <a:spLocks noGrp="1"/>
          </p:cNvSpPr>
          <p:nvPr>
            <p:ph type="sldNum" sz="quarter" idx="12"/>
          </p:nvPr>
        </p:nvSpPr>
        <p:spPr/>
        <p:txBody>
          <a:bodyPr/>
          <a:lstStyle/>
          <a:p>
            <a:fld id="{DD4F2D3B-3156-4227-932F-D9143BFC4A89}" type="slidenum">
              <a:rPr lang="en-US" smtClean="0">
                <a:solidFill>
                  <a:schemeClr val="bg1"/>
                </a:solidFill>
              </a:rPr>
              <a:t>8</a:t>
            </a:fld>
            <a:endParaRPr lang="en-US" dirty="0">
              <a:solidFill>
                <a:schemeClr val="bg1"/>
              </a:solidFill>
            </a:endParaRPr>
          </a:p>
        </p:txBody>
      </p:sp>
      <p:cxnSp>
        <p:nvCxnSpPr>
          <p:cNvPr id="9" name="Straight Connector 8">
            <a:extLst>
              <a:ext uri="{FF2B5EF4-FFF2-40B4-BE49-F238E27FC236}">
                <a16:creationId xmlns:a16="http://schemas.microsoft.com/office/drawing/2014/main" id="{2DA8E357-9FCD-4942-A62E-6A59039B4A86}"/>
              </a:ext>
            </a:extLst>
          </p:cNvPr>
          <p:cNvCxnSpPr/>
          <p:nvPr/>
        </p:nvCxnSpPr>
        <p:spPr>
          <a:xfrm>
            <a:off x="1989221" y="2312036"/>
            <a:ext cx="0" cy="20116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7BA228D-F2ED-458A-A6FB-BCBD9E065DB1}"/>
              </a:ext>
            </a:extLst>
          </p:cNvPr>
          <p:cNvSpPr/>
          <p:nvPr/>
        </p:nvSpPr>
        <p:spPr>
          <a:xfrm>
            <a:off x="7447430" y="6613754"/>
            <a:ext cx="1067920" cy="215444"/>
          </a:xfrm>
          <a:prstGeom prst="rect">
            <a:avLst/>
          </a:prstGeom>
        </p:spPr>
        <p:txBody>
          <a:bodyPr wrap="none">
            <a:spAutoFit/>
          </a:bodyPr>
          <a:lstStyle/>
          <a:p>
            <a:pPr algn="r"/>
            <a:r>
              <a:rPr lang="en-US" sz="800" dirty="0">
                <a:solidFill>
                  <a:schemeClr val="bg1"/>
                </a:solidFill>
              </a:rPr>
              <a:t>Photo: </a:t>
            </a:r>
            <a:r>
              <a:rPr lang="en-US" sz="800" dirty="0" err="1">
                <a:solidFill>
                  <a:schemeClr val="bg1"/>
                </a:solidFill>
              </a:rPr>
              <a:t>Hasim</a:t>
            </a:r>
            <a:r>
              <a:rPr lang="en-US" sz="800" dirty="0">
                <a:solidFill>
                  <a:schemeClr val="bg1"/>
                </a:solidFill>
              </a:rPr>
              <a:t> </a:t>
            </a:r>
            <a:r>
              <a:rPr lang="en-US" sz="800" dirty="0" err="1">
                <a:solidFill>
                  <a:schemeClr val="bg1"/>
                </a:solidFill>
              </a:rPr>
              <a:t>Hayder</a:t>
            </a:r>
            <a:endParaRPr lang="en-US" sz="800" dirty="0">
              <a:solidFill>
                <a:schemeClr val="bg1"/>
              </a:solidFill>
            </a:endParaRPr>
          </a:p>
        </p:txBody>
      </p:sp>
    </p:spTree>
    <p:extLst>
      <p:ext uri="{BB962C8B-B14F-4D97-AF65-F5344CB8AC3E}">
        <p14:creationId xmlns:p14="http://schemas.microsoft.com/office/powerpoint/2010/main" val="25816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C7C189BE-ADC2-45C3-A417-F44F06CCEF05}"/>
              </a:ext>
            </a:extLst>
          </p:cNvPr>
          <p:cNvSpPr/>
          <p:nvPr/>
        </p:nvSpPr>
        <p:spPr>
          <a:xfrm>
            <a:off x="0" y="513522"/>
            <a:ext cx="6676801" cy="6344478"/>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Content Placeholder 2">
            <a:extLst>
              <a:ext uri="{FF2B5EF4-FFF2-40B4-BE49-F238E27FC236}">
                <a16:creationId xmlns:a16="http://schemas.microsoft.com/office/drawing/2014/main" id="{6ACD48C9-9765-49BB-B0C5-8696D818D24E}"/>
              </a:ext>
            </a:extLst>
          </p:cNvPr>
          <p:cNvSpPr txBox="1">
            <a:spLocks/>
          </p:cNvSpPr>
          <p:nvPr/>
        </p:nvSpPr>
        <p:spPr>
          <a:xfrm>
            <a:off x="37463" y="1688593"/>
            <a:ext cx="6109241" cy="4062352"/>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eaLnBrk="0" hangingPunct="0">
              <a:spcBef>
                <a:spcPct val="20000"/>
              </a:spcBef>
              <a:buClr>
                <a:schemeClr val="accent1">
                  <a:lumMod val="50000"/>
                </a:schemeClr>
              </a:buClr>
              <a:buFont typeface="Arial" charset="0"/>
              <a:buChar char="•"/>
            </a:pPr>
            <a:r>
              <a:rPr lang="en-US" sz="2800" kern="0" dirty="0">
                <a:solidFill>
                  <a:schemeClr val="tx1">
                    <a:lumMod val="75000"/>
                    <a:lumOff val="25000"/>
                  </a:schemeClr>
                </a:solidFill>
                <a:ea typeface="Helvetica Neue" charset="0"/>
                <a:cs typeface="Helvetica Neue" charset="0"/>
              </a:rPr>
              <a:t>Our work starts with data and understanding the country context</a:t>
            </a:r>
          </a:p>
          <a:p>
            <a:pPr lvl="1" eaLnBrk="0" hangingPunct="0">
              <a:spcBef>
                <a:spcPct val="20000"/>
              </a:spcBef>
              <a:buClr>
                <a:schemeClr val="accent1">
                  <a:lumMod val="50000"/>
                </a:schemeClr>
              </a:buClr>
              <a:buFont typeface="Arial" charset="0"/>
              <a:buChar char="•"/>
            </a:pPr>
            <a:r>
              <a:rPr lang="en-US" sz="2800" kern="0" dirty="0">
                <a:solidFill>
                  <a:schemeClr val="tx1">
                    <a:lumMod val="75000"/>
                    <a:lumOff val="25000"/>
                  </a:schemeClr>
                </a:solidFill>
                <a:ea typeface="Helvetica Neue" charset="0"/>
                <a:cs typeface="Helvetica Neue" charset="0"/>
              </a:rPr>
              <a:t>We determine if a country or state has </a:t>
            </a:r>
            <a:r>
              <a:rPr lang="en-US" sz="2800" u="sng" kern="0" dirty="0">
                <a:solidFill>
                  <a:schemeClr val="tx1">
                    <a:lumMod val="75000"/>
                    <a:lumOff val="25000"/>
                  </a:schemeClr>
                </a:solidFill>
                <a:ea typeface="Helvetica Neue" charset="0"/>
                <a:cs typeface="Helvetica Neue" charset="0"/>
              </a:rPr>
              <a:t>potential</a:t>
            </a:r>
            <a:r>
              <a:rPr lang="en-US" sz="2800" kern="0" dirty="0">
                <a:solidFill>
                  <a:schemeClr val="tx1">
                    <a:lumMod val="75000"/>
                    <a:lumOff val="25000"/>
                  </a:schemeClr>
                </a:solidFill>
                <a:ea typeface="Helvetica Neue" charset="0"/>
                <a:cs typeface="Helvetica Neue" charset="0"/>
              </a:rPr>
              <a:t> and </a:t>
            </a:r>
            <a:r>
              <a:rPr lang="en-US" sz="2800" u="sng" kern="0" dirty="0">
                <a:solidFill>
                  <a:schemeClr val="tx1">
                    <a:lumMod val="75000"/>
                    <a:lumOff val="25000"/>
                  </a:schemeClr>
                </a:solidFill>
                <a:ea typeface="Helvetica Neue" charset="0"/>
                <a:cs typeface="Helvetica Neue" charset="0"/>
              </a:rPr>
              <a:t>demonstrated need</a:t>
            </a:r>
            <a:r>
              <a:rPr lang="en-US" sz="2800" kern="0" dirty="0">
                <a:solidFill>
                  <a:schemeClr val="tx1">
                    <a:lumMod val="75000"/>
                    <a:lumOff val="25000"/>
                  </a:schemeClr>
                </a:solidFill>
                <a:ea typeface="Helvetica Neue" charset="0"/>
                <a:cs typeface="Helvetica Neue" charset="0"/>
              </a:rPr>
              <a:t> for fortification using:</a:t>
            </a:r>
          </a:p>
          <a:p>
            <a:pPr lvl="2" eaLnBrk="0" hangingPunct="0">
              <a:spcBef>
                <a:spcPct val="20000"/>
              </a:spcBef>
              <a:buClr>
                <a:schemeClr val="accent1">
                  <a:lumMod val="50000"/>
                </a:schemeClr>
              </a:buClr>
              <a:buFont typeface="Arial" charset="0"/>
              <a:buChar char="•"/>
            </a:pPr>
            <a:r>
              <a:rPr lang="en-US" sz="2400" kern="0" dirty="0">
                <a:solidFill>
                  <a:schemeClr val="tx1">
                    <a:lumMod val="75000"/>
                    <a:lumOff val="25000"/>
                  </a:schemeClr>
                </a:solidFill>
                <a:ea typeface="Helvetica Neue" charset="0"/>
                <a:cs typeface="Helvetica Neue" charset="0"/>
              </a:rPr>
              <a:t>Consumption and milling analyses </a:t>
            </a:r>
          </a:p>
          <a:p>
            <a:pPr lvl="2" eaLnBrk="0" hangingPunct="0">
              <a:spcBef>
                <a:spcPct val="20000"/>
              </a:spcBef>
              <a:buClr>
                <a:schemeClr val="accent1">
                  <a:lumMod val="50000"/>
                </a:schemeClr>
              </a:buClr>
              <a:buFont typeface="Arial" charset="0"/>
              <a:buChar char="•"/>
            </a:pPr>
            <a:r>
              <a:rPr lang="en-US" sz="2400" kern="0" dirty="0">
                <a:solidFill>
                  <a:schemeClr val="tx1">
                    <a:lumMod val="75000"/>
                    <a:lumOff val="25000"/>
                  </a:schemeClr>
                </a:solidFill>
                <a:ea typeface="Helvetica Neue" charset="0"/>
                <a:cs typeface="Helvetica Neue" charset="0"/>
              </a:rPr>
              <a:t>Nutritional need assessments</a:t>
            </a:r>
          </a:p>
          <a:p>
            <a:pPr lvl="2" eaLnBrk="0" hangingPunct="0">
              <a:spcBef>
                <a:spcPct val="20000"/>
              </a:spcBef>
              <a:buClr>
                <a:schemeClr val="accent1">
                  <a:lumMod val="50000"/>
                </a:schemeClr>
              </a:buClr>
              <a:buFont typeface="Arial" charset="0"/>
              <a:buChar char="•"/>
            </a:pPr>
            <a:r>
              <a:rPr lang="en-US" sz="2400" kern="0" dirty="0">
                <a:solidFill>
                  <a:schemeClr val="tx1">
                    <a:lumMod val="75000"/>
                    <a:lumOff val="25000"/>
                  </a:schemeClr>
                </a:solidFill>
                <a:ea typeface="Helvetica Neue" charset="0"/>
                <a:cs typeface="Helvetica Neue" charset="0"/>
              </a:rPr>
              <a:t>Market analyses</a:t>
            </a:r>
          </a:p>
          <a:p>
            <a:pPr lvl="2" eaLnBrk="0" hangingPunct="0">
              <a:spcBef>
                <a:spcPct val="20000"/>
              </a:spcBef>
              <a:buClr>
                <a:schemeClr val="accent1">
                  <a:lumMod val="50000"/>
                </a:schemeClr>
              </a:buClr>
              <a:buFont typeface="Arial" charset="0"/>
              <a:buChar char="•"/>
            </a:pPr>
            <a:r>
              <a:rPr lang="en-US" sz="2400" kern="0" dirty="0">
                <a:solidFill>
                  <a:schemeClr val="tx1">
                    <a:lumMod val="75000"/>
                    <a:lumOff val="25000"/>
                  </a:schemeClr>
                </a:solidFill>
                <a:ea typeface="Helvetica Neue" charset="0"/>
                <a:cs typeface="Helvetica Neue" charset="0"/>
              </a:rPr>
              <a:t>Political readiness assessments</a:t>
            </a:r>
          </a:p>
          <a:p>
            <a:pPr lvl="2" eaLnBrk="0" hangingPunct="0">
              <a:spcBef>
                <a:spcPct val="20000"/>
              </a:spcBef>
              <a:buClr>
                <a:schemeClr val="accent1">
                  <a:lumMod val="50000"/>
                </a:schemeClr>
              </a:buClr>
              <a:buFont typeface="Arial" charset="0"/>
              <a:buChar char="•"/>
            </a:pPr>
            <a:r>
              <a:rPr lang="en-US" sz="2400" kern="0" dirty="0">
                <a:solidFill>
                  <a:schemeClr val="tx1">
                    <a:lumMod val="75000"/>
                    <a:lumOff val="25000"/>
                  </a:schemeClr>
                </a:solidFill>
                <a:ea typeface="Helvetica Neue" charset="0"/>
                <a:cs typeface="Helvetica Neue" charset="0"/>
              </a:rPr>
              <a:t>Current fortification reviews </a:t>
            </a:r>
          </a:p>
          <a:p>
            <a:pPr lvl="2" eaLnBrk="0" hangingPunct="0">
              <a:spcBef>
                <a:spcPct val="20000"/>
              </a:spcBef>
              <a:buClr>
                <a:schemeClr val="accent1">
                  <a:lumMod val="50000"/>
                </a:schemeClr>
              </a:buClr>
              <a:buFont typeface="Arial" charset="0"/>
              <a:buChar char="•"/>
            </a:pPr>
            <a:r>
              <a:rPr lang="en-US" sz="2400" kern="0" dirty="0">
                <a:solidFill>
                  <a:schemeClr val="tx1">
                    <a:lumMod val="75000"/>
                    <a:lumOff val="25000"/>
                  </a:schemeClr>
                </a:solidFill>
                <a:ea typeface="Helvetica Neue" charset="0"/>
                <a:cs typeface="Helvetica Neue" charset="0"/>
              </a:rPr>
              <a:t>Partner interviews</a:t>
            </a:r>
          </a:p>
          <a:p>
            <a:pPr marL="457166" lvl="1" indent="0" eaLnBrk="0" hangingPunct="0">
              <a:spcBef>
                <a:spcPct val="20000"/>
              </a:spcBef>
              <a:buClr>
                <a:schemeClr val="accent1">
                  <a:lumMod val="50000"/>
                </a:schemeClr>
              </a:buClr>
              <a:buNone/>
            </a:pPr>
            <a:endParaRPr lang="en-US" sz="1800" kern="0" dirty="0">
              <a:solidFill>
                <a:schemeClr val="tx1">
                  <a:lumMod val="75000"/>
                  <a:lumOff val="25000"/>
                </a:schemeClr>
              </a:solidFill>
              <a:ea typeface="Helvetica Neue" charset="0"/>
              <a:cs typeface="Helvetica Neue" charset="0"/>
            </a:endParaRPr>
          </a:p>
        </p:txBody>
      </p:sp>
      <p:sp>
        <p:nvSpPr>
          <p:cNvPr id="7" name="Title 1">
            <a:extLst>
              <a:ext uri="{FF2B5EF4-FFF2-40B4-BE49-F238E27FC236}">
                <a16:creationId xmlns:a16="http://schemas.microsoft.com/office/drawing/2014/main" id="{7F680ADC-81C0-4FA8-9730-C89FEAE74982}"/>
              </a:ext>
            </a:extLst>
          </p:cNvPr>
          <p:cNvSpPr txBox="1">
            <a:spLocks/>
          </p:cNvSpPr>
          <p:nvPr/>
        </p:nvSpPr>
        <p:spPr>
          <a:xfrm>
            <a:off x="302484" y="665924"/>
            <a:ext cx="7280031" cy="1223597"/>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tx1">
                    <a:lumMod val="75000"/>
                    <a:lumOff val="25000"/>
                  </a:schemeClr>
                </a:solidFill>
                <a:ea typeface="Helvetica Neue" charset="0"/>
                <a:cs typeface="Helvetica Neue" charset="0"/>
              </a:rPr>
              <a:t>Data driven assessment</a:t>
            </a:r>
          </a:p>
        </p:txBody>
      </p:sp>
      <p:sp>
        <p:nvSpPr>
          <p:cNvPr id="10" name="Slide Number Placeholder 9"/>
          <p:cNvSpPr>
            <a:spLocks noGrp="1"/>
          </p:cNvSpPr>
          <p:nvPr>
            <p:ph type="sldNum" sz="quarter" idx="12"/>
          </p:nvPr>
        </p:nvSpPr>
        <p:spPr/>
        <p:txBody>
          <a:bodyPr/>
          <a:lstStyle/>
          <a:p>
            <a:fld id="{DD4F2D3B-3156-4227-932F-D9143BFC4A89}" type="slidenum">
              <a:rPr lang="en-US" smtClean="0"/>
              <a:t>9</a:t>
            </a:fld>
            <a:endParaRPr lang="en-US"/>
          </a:p>
        </p:txBody>
      </p:sp>
    </p:spTree>
    <p:extLst>
      <p:ext uri="{BB962C8B-B14F-4D97-AF65-F5344CB8AC3E}">
        <p14:creationId xmlns:p14="http://schemas.microsoft.com/office/powerpoint/2010/main" val="257299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1">
      <a:dk1>
        <a:sysClr val="windowText" lastClr="000000"/>
      </a:dk1>
      <a:lt1>
        <a:sysClr val="window" lastClr="FFFFFF"/>
      </a:lt1>
      <a:dk2>
        <a:srgbClr val="000000"/>
      </a:dk2>
      <a:lt2>
        <a:srgbClr val="FFFFFF"/>
      </a:lt2>
      <a:accent1>
        <a:srgbClr val="850002"/>
      </a:accent1>
      <a:accent2>
        <a:srgbClr val="028500"/>
      </a:accent2>
      <a:accent3>
        <a:srgbClr val="400085"/>
      </a:accent3>
      <a:accent4>
        <a:srgbClr val="AEABAB"/>
      </a:accent4>
      <a:accent5>
        <a:srgbClr val="004585"/>
      </a:accent5>
      <a:accent6>
        <a:srgbClr val="C25E00"/>
      </a:accent6>
      <a:hlink>
        <a:srgbClr val="004484"/>
      </a:hlink>
      <a:folHlink>
        <a:srgbClr val="C2CDD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1687</TotalTime>
  <Words>2283</Words>
  <Application>Microsoft Office PowerPoint</Application>
  <PresentationFormat>On-screen Show (4:3)</PresentationFormat>
  <Paragraphs>264</Paragraphs>
  <Slides>16</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Courier New</vt:lpstr>
      <vt:lpstr>Proxima Nova</vt:lpstr>
      <vt:lpstr>YACgEVEOb9k 0</vt:lpstr>
      <vt:lpstr>Office Theme</vt:lpstr>
      <vt:lpstr>4_Office Theme</vt:lpstr>
      <vt:lpstr>PowerPoint Presentation</vt:lpstr>
      <vt:lpstr>Mandatory cereal grain fortification  1.  Global status 2.  Best practices: FFI’s phased      approach 3.  Opportunities</vt:lpstr>
      <vt:lpstr>PowerPoint Presentation</vt:lpstr>
      <vt:lpstr>PowerPoint Presentation</vt:lpstr>
      <vt:lpstr>PowerPoint Presentation</vt:lpstr>
      <vt:lpstr>Fortifying with folic acid leads to healthcare savings from preventing spina bifida</vt:lpstr>
      <vt:lpstr>PowerPoint Presentation</vt:lpstr>
      <vt:lpstr>BEST PRACTICES FFI’s phased approach</vt:lpstr>
      <vt:lpstr>PowerPoint Presentation</vt:lpstr>
      <vt:lpstr> 1. Explore 2. Champion 3. Design and development 4. Implement</vt:lpstr>
      <vt:lpstr>Legislation leads to high coverage</vt:lpstr>
      <vt:lpstr>High coverage leads to healthier lives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jessie.genoway</dc:creator>
  <cp:lastModifiedBy>jessie.genoway</cp:lastModifiedBy>
  <cp:revision>145</cp:revision>
  <dcterms:created xsi:type="dcterms:W3CDTF">2020-01-27T19:46:56Z</dcterms:created>
  <dcterms:modified xsi:type="dcterms:W3CDTF">2020-02-14T15:32:45Z</dcterms:modified>
</cp:coreProperties>
</file>