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3.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1.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notesSlide+xml" PartName="/ppt/notesSlides/notesSlide4.xml"/>
  <Override ContentType="application/vnd.openxmlformats-officedocument.presentationml.tableStyles+xml" PartName="/ppt/tableStyles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13.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1.xml><?xml version="1.0" encoding="utf-8"?>
<a:tblStyleLst xmlns:a="http://schemas.openxmlformats.org/drawingml/2006/main" xmlns:r="http://schemas.openxmlformats.org/officeDocument/2006/relationships" def="{90651C3A-4460-11DB-9652-00E08161165F}">
  <a:tblStyle styleId="{327D04AD-3F35-4217-8922-D35D2D468A0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tcStyle>
        <a:tcBdr/>
      </a:tcStyle>
    </a:neCell>
    <a:nwCell>
      <a:tcTxStyle/>
      <a:tcStyle>
        <a:tcBdr/>
      </a:tcStyle>
    </a:nwCell>
  </a:tblStyle>
</a:tblStyleLst>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tableStyles" Target="tableStyles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9463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fpri.org/publication/2014-global-hunger-index" TargetMode="External"/><Relationship Id="rId7" Type="http://schemas.openxmlformats.org/officeDocument/2006/relationships/hyperlink" Target="https://www.ncbi.nlm.nih.gov/pubmed/3007077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nyaspubs.onlinelibrary.wiley.com/doi/full/10.1111/nyas.13548" TargetMode="External"/><Relationship Id="rId5" Type="http://schemas.openxmlformats.org/officeDocument/2006/relationships/hyperlink" Target="https://www.who.int/nutrition/publications/micronutrients/global_prevalence_anaemia_2011/en/" TargetMode="External"/><Relationship Id="rId4" Type="http://schemas.openxmlformats.org/officeDocument/2006/relationships/hyperlink" Target="https://www.thelancet.com/journals/langlo/article/PIIS2214-109X(18)30078-0/fulltex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Good afternoon. My name is Laura Rowe and I am the Deputy Director of the Food Fortification Initiative. I am grateful to be able to join you this afternoon, albeit remotely, for this important training. </a:t>
            </a:r>
            <a:endParaRPr dirty="0"/>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In 2020, we worked closely with our partners in 21 countries across four regions: Africa, Asia-Pacific, Europe, and India, improving nutrition for 580 million people—13% of the world’s population.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Globally, we provide evidence-based resources such as research published in peer-reviewed journals; tool kits on flour milling, fortification communications/advocacy, and regulator monitoring, to name a few; and we track and share global progress (see our website for a status report on every country in the world and their current fortification efforts). </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68" name="Google Shape;36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48583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 name="Google Shape;1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This is one of FFI’s most cited figure:  the number of countries with legislation to fortify industrially milled wheat flour, maize flour and rice.  </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Currently, that number is 86.  The different colors on this map reflect the different combinations of grains that are mandated to be fortified.  For example, the yellow color represents the 64 countries that only mandate the fortification of wheat flour.  Whereas light blue reflects the four countries that mandate the fortification of wheat flour and rice.  </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We look forward to this adding Egypt as the 87</a:t>
            </a:r>
            <a:r>
              <a:rPr lang="en-US" baseline="30000" dirty="0">
                <a:latin typeface="Arial"/>
                <a:ea typeface="Arial"/>
                <a:cs typeface="Arial"/>
                <a:sym typeface="Arial"/>
              </a:rPr>
              <a:t>th</a:t>
            </a:r>
            <a:r>
              <a:rPr lang="en-US" dirty="0">
                <a:latin typeface="Arial"/>
                <a:ea typeface="Arial"/>
                <a:cs typeface="Arial"/>
                <a:sym typeface="Arial"/>
              </a:rPr>
              <a:t> country this year! </a:t>
            </a:r>
            <a:endParaRPr dirty="0">
              <a:latin typeface="Arial"/>
              <a:ea typeface="Arial"/>
              <a:cs typeface="Arial"/>
              <a:sym typeface="Arial"/>
            </a:endParaRPr>
          </a:p>
        </p:txBody>
      </p:sp>
      <p:sp>
        <p:nvSpPr>
          <p:cNvPr id="186" name="Google Shape;18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40" name="Google Shape;12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none" strike="noStrike" dirty="0">
                <a:solidFill>
                  <a:schemeClr val="dk1"/>
                </a:solidFill>
              </a:rPr>
              <a:t>Despite recent strides, however, billions of people do not receive enough vitamins and minerals to reach their full potential. More needs to be done.</a:t>
            </a:r>
            <a:endParaRPr u="none" strike="noStrike"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Every year, FFI assesses the progress of our programs and of global fortification efforts by calculating the percentage of grain that is industrially milled and fortified in every country. In 2020, we found that progress has been made, but that there’s a large part of the world that still doesn’t have access to fortified foods.</a:t>
            </a:r>
            <a:endParaRPr dirty="0"/>
          </a:p>
          <a:p>
            <a:pPr marL="0" lvl="0" indent="0" algn="l" rtl="0">
              <a:spcBef>
                <a:spcPts val="0"/>
              </a:spcBef>
              <a:spcAft>
                <a:spcPts val="0"/>
              </a:spcAft>
              <a:buNone/>
            </a:pPr>
            <a:endParaRPr dirty="0"/>
          </a:p>
          <a:p>
            <a:pPr marL="457200" lvl="0" indent="0" algn="l" rtl="0">
              <a:spcBef>
                <a:spcPts val="0"/>
              </a:spcBef>
              <a:spcAft>
                <a:spcPts val="0"/>
              </a:spcAft>
              <a:buNone/>
            </a:pPr>
            <a:r>
              <a:rPr lang="en-US" dirty="0"/>
              <a:t>The first line in this table is the amount of cereal grains available for human consumption.</a:t>
            </a:r>
            <a:endParaRPr dirty="0"/>
          </a:p>
          <a:p>
            <a:pPr marL="457200" lvl="0" indent="0" algn="l" rtl="0">
              <a:spcBef>
                <a:spcPts val="0"/>
              </a:spcBef>
              <a:spcAft>
                <a:spcPts val="0"/>
              </a:spcAft>
              <a:buNone/>
            </a:pPr>
            <a:r>
              <a:rPr lang="en-US" dirty="0"/>
              <a:t>The second line is the amount of that cereal grains that is industrially milled.</a:t>
            </a:r>
            <a:endParaRPr dirty="0"/>
          </a:p>
          <a:p>
            <a:pPr marL="457200" lvl="0" indent="0" algn="l" rtl="0">
              <a:spcBef>
                <a:spcPts val="0"/>
              </a:spcBef>
              <a:spcAft>
                <a:spcPts val="0"/>
              </a:spcAft>
              <a:buNone/>
            </a:pPr>
            <a:r>
              <a:rPr lang="en-US" dirty="0"/>
              <a:t>The third line is the metric tons of industrially milled grains that are fortified.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 Food and Agriculture Organization of the United Nations (FAO) for 2013. </a:t>
            </a:r>
            <a:endParaRPr dirty="0"/>
          </a:p>
          <a:p>
            <a:pPr marL="0" lvl="0" indent="0" algn="l" rtl="0">
              <a:spcBef>
                <a:spcPts val="0"/>
              </a:spcBef>
              <a:spcAft>
                <a:spcPts val="0"/>
              </a:spcAft>
              <a:buNone/>
            </a:pPr>
            <a:r>
              <a:rPr lang="en-US" dirty="0"/>
              <a:t>FFI calculations. Food Fortification Initiative. </a:t>
            </a:r>
            <a:r>
              <a:rPr lang="en-US" dirty="0">
                <a:solidFill>
                  <a:schemeClr val="dk1"/>
                </a:solidFill>
              </a:rPr>
              <a:t>2019 Annual Report. FFI: Atlanta, USA 2020.</a:t>
            </a:r>
            <a:endParaRPr dirty="0"/>
          </a:p>
          <a:p>
            <a:pPr marL="0" lvl="0" indent="0" algn="l" rtl="0">
              <a:spcBef>
                <a:spcPts val="0"/>
              </a:spcBef>
              <a:spcAft>
                <a:spcPts val="0"/>
              </a:spcAft>
              <a:buNone/>
            </a:pPr>
            <a:endParaRPr dirty="0">
              <a:latin typeface="Arial"/>
              <a:ea typeface="Arial"/>
              <a:cs typeface="Arial"/>
              <a:sym typeface="Arial"/>
            </a:endParaRPr>
          </a:p>
        </p:txBody>
      </p:sp>
      <p:sp>
        <p:nvSpPr>
          <p:cNvPr id="1241" name="Google Shape;124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481232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are confident that this training will put Egypt on the path to ensuring most of it’s population have access to flour and bread that contains critically needed nutrients and FFI looks forward to working with the millers and the government and civil society actors in Egypt to improve the lives of 90 million people (90% of the Egyptian population)!</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253" name="Google Shape;125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7851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a:t>
            </a:r>
            <a:endParaRPr dirty="0"/>
          </a:p>
        </p:txBody>
      </p:sp>
      <p:sp>
        <p:nvSpPr>
          <p:cNvPr id="1263" name="Google Shape;12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56281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 will be giving a brief presentation on who we are at FFI and what we do.</a:t>
            </a:r>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FFI is a not for profit agency based at Emory University in Atlanta, GA that provides technical assistance to governments, millers, and civil society in the design and implementation of food fortification programs. We work in close partnership with the Centers for Disease Control (CDC) and other partners working in the fortification and nutrition sectors such as GAIN, UNICEF, WFP, etc.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chemeClr val="dk1"/>
                </a:solidFill>
                <a:latin typeface="Calibri"/>
                <a:ea typeface="Calibri"/>
                <a:cs typeface="Calibri"/>
                <a:sym typeface="Calibri"/>
              </a:rPr>
              <a:t>FFI is made up of a dynamic team…In total, we are 13 staff members based in the US, Africa, Asia, and the South Pacific. </a:t>
            </a:r>
            <a:r>
              <a:rPr lang="en-US" dirty="0"/>
              <a:t>Together we have expertise in milling, nutrition, program monitoring, and communications.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As the only organization that focuses exclusively on fortifying cereal grains (wheat flour, maize flour, and rice), FFI plays a distinctive role bringing together partners working in fortification to ensure effective coordination and prevent duplicative efforts. </a:t>
            </a:r>
            <a:endParaRPr dirty="0"/>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0025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are committed to combating malnutrition. </a:t>
            </a:r>
            <a:endParaRPr dirty="0"/>
          </a:p>
        </p:txBody>
      </p:sp>
      <p:sp>
        <p:nvSpPr>
          <p:cNvPr id="262" name="Google Shape;2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23102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And we are faced with a fairly significant challenge. Vitamin and mineral deficiencies are a form of malnutrition that affects over </a:t>
            </a:r>
            <a:r>
              <a:rPr lang="en-US" sz="1200" b="1" dirty="0">
                <a:solidFill>
                  <a:schemeClr val="dk1"/>
                </a:solidFill>
                <a:latin typeface="Calibri"/>
                <a:ea typeface="Calibri"/>
                <a:cs typeface="Calibri"/>
                <a:sym typeface="Calibri"/>
              </a:rPr>
              <a:t>2 billion people worldwide stunting growth and learning, weakening immune systems, and contributing to the deaths of more than a million children per year.</a:t>
            </a:r>
            <a:r>
              <a:rPr lang="en-US" sz="1200" baseline="30000" dirty="0">
                <a:solidFill>
                  <a:schemeClr val="dk1"/>
                </a:solidFill>
                <a:latin typeface="Calibri"/>
                <a:ea typeface="Calibri"/>
                <a:cs typeface="Calibri"/>
                <a:sym typeface="Calibri"/>
              </a:rPr>
              <a:t> 1</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Micronutrient malnutrition can result in several serious challenges.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solidFill>
                  <a:schemeClr val="dk1"/>
                </a:solidFill>
                <a:latin typeface="Calibri"/>
                <a:ea typeface="Calibri"/>
                <a:cs typeface="Calibri"/>
                <a:sym typeface="Calibri"/>
              </a:rPr>
              <a:t>We know that 1.6 billion people are affected by IDA. </a:t>
            </a:r>
          </a:p>
          <a:p>
            <a:pPr marL="171450" lvl="0" indent="-171450" algn="l" rtl="0">
              <a:spcBef>
                <a:spcPts val="0"/>
              </a:spcBef>
              <a:spcAft>
                <a:spcPts val="0"/>
              </a:spcAft>
              <a:buClr>
                <a:schemeClr val="dk1"/>
              </a:buClr>
              <a:buSzPts val="1200"/>
              <a:buFont typeface="Arial"/>
              <a:buChar char="•"/>
            </a:pPr>
            <a:r>
              <a:rPr lang="en-US" sz="1200" b="1" dirty="0">
                <a:solidFill>
                  <a:schemeClr val="dk1"/>
                </a:solidFill>
                <a:latin typeface="Calibri"/>
                <a:ea typeface="Calibri"/>
                <a:cs typeface="Calibri"/>
                <a:sym typeface="Calibri"/>
              </a:rPr>
              <a:t>Nearly 250 million women of reproductive age are affected by iron deficiency anemia</a:t>
            </a:r>
            <a:r>
              <a:rPr lang="en-US" sz="1200" baseline="30000" dirty="0">
                <a:solidFill>
                  <a:schemeClr val="dk1"/>
                </a:solidFill>
                <a:latin typeface="Calibri"/>
                <a:ea typeface="Calibri"/>
                <a:cs typeface="Calibri"/>
                <a:sym typeface="Calibri"/>
              </a:rPr>
              <a:t>3 </a:t>
            </a:r>
            <a:r>
              <a:rPr lang="en-US" sz="1200" baseline="0" dirty="0">
                <a:solidFill>
                  <a:schemeClr val="dk1"/>
                </a:solidFill>
                <a:latin typeface="Calibri"/>
                <a:ea typeface="Calibri"/>
                <a:cs typeface="Calibri"/>
                <a:sym typeface="Calibri"/>
              </a:rPr>
              <a:t>and that p</a:t>
            </a:r>
            <a:r>
              <a:rPr lang="en-US" sz="1200" dirty="0">
                <a:solidFill>
                  <a:schemeClr val="dk1"/>
                </a:solidFill>
                <a:latin typeface="Calibri"/>
                <a:ea typeface="Calibri"/>
                <a:cs typeface="Calibri"/>
                <a:sym typeface="Calibri"/>
              </a:rPr>
              <a:t>regnant women with severe anemia are twice as likely to die during or shortly after pregnancy than non-anemic women.</a:t>
            </a:r>
            <a:r>
              <a:rPr lang="en-US" sz="1200" baseline="30000" dirty="0">
                <a:solidFill>
                  <a:schemeClr val="dk1"/>
                </a:solidFill>
                <a:latin typeface="Calibri"/>
                <a:ea typeface="Calibri"/>
                <a:cs typeface="Calibri"/>
                <a:sym typeface="Calibri"/>
              </a:rPr>
              <a:t>2 </a:t>
            </a: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solidFill>
                  <a:schemeClr val="dk1"/>
                </a:solidFill>
                <a:latin typeface="Calibri"/>
                <a:ea typeface="Calibri"/>
                <a:cs typeface="Calibri"/>
                <a:sym typeface="Calibri"/>
              </a:rPr>
              <a:t>Anencephaly and spina bifida </a:t>
            </a:r>
            <a:r>
              <a:rPr lang="en-US" sz="1200" b="0" dirty="0">
                <a:solidFill>
                  <a:schemeClr val="dk1"/>
                </a:solidFill>
                <a:latin typeface="Calibri"/>
                <a:ea typeface="Calibri"/>
                <a:cs typeface="Calibri"/>
                <a:sym typeface="Calibri"/>
              </a:rPr>
              <a:t>are </a:t>
            </a:r>
            <a:r>
              <a:rPr lang="en-US" sz="1200" dirty="0">
                <a:solidFill>
                  <a:schemeClr val="dk1"/>
                </a:solidFill>
                <a:latin typeface="Calibri"/>
                <a:ea typeface="Calibri"/>
                <a:cs typeface="Calibri"/>
                <a:sym typeface="Calibri"/>
              </a:rPr>
              <a:t>birth defects of the brain and spine that can be prevented by consuming enough folic acid. </a:t>
            </a:r>
            <a:r>
              <a:rPr lang="en-US" sz="1200" b="1" dirty="0">
                <a:solidFill>
                  <a:schemeClr val="dk1"/>
                </a:solidFill>
                <a:latin typeface="Calibri"/>
                <a:ea typeface="Calibri"/>
                <a:cs typeface="Calibri"/>
                <a:sym typeface="Calibri"/>
              </a:rPr>
              <a:t>About 75% of children born with brain and spinal birth defects die before their fifth birthday.</a:t>
            </a:r>
            <a:r>
              <a:rPr lang="en-US" sz="1200" baseline="30000" dirty="0">
                <a:solidFill>
                  <a:schemeClr val="dk1"/>
                </a:solidFill>
                <a:latin typeface="Calibri"/>
                <a:ea typeface="Calibri"/>
                <a:cs typeface="Calibri"/>
                <a:sym typeface="Calibri"/>
              </a:rPr>
              <a:t> 4</a:t>
            </a:r>
            <a:r>
              <a:rPr lang="en-US" sz="1200" dirty="0">
                <a:solidFill>
                  <a:schemeClr val="dk1"/>
                </a:solidFill>
                <a:latin typeface="Calibri"/>
                <a:ea typeface="Calibri"/>
                <a:cs typeface="Calibri"/>
                <a:sym typeface="Calibri"/>
              </a:rPr>
              <a:t> </a:t>
            </a:r>
          </a:p>
          <a:p>
            <a:pPr marL="171450" lvl="0" indent="-171450" algn="l" rtl="0">
              <a:spcBef>
                <a:spcPts val="0"/>
              </a:spcBef>
              <a:spcAft>
                <a:spcPts val="0"/>
              </a:spcAft>
              <a:buClr>
                <a:schemeClr val="dk1"/>
              </a:buClr>
              <a:buSzPts val="1200"/>
              <a:buFont typeface="Arial"/>
              <a:buChar char="•"/>
            </a:pPr>
            <a:r>
              <a:rPr lang="en-US" sz="1200" b="1" dirty="0">
                <a:solidFill>
                  <a:schemeClr val="dk1"/>
                </a:solidFill>
                <a:latin typeface="Calibri"/>
                <a:ea typeface="Calibri"/>
                <a:cs typeface="Calibri"/>
                <a:sym typeface="Calibri"/>
              </a:rPr>
              <a:t>And we know that about 70% of these deaths are preventable with sufficient maternal folate intake.</a:t>
            </a:r>
            <a:endParaRPr lang="en-US" sz="1200" baseline="30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Fortification has the power to eliminate these effects of micronutrient deficiency.</a:t>
            </a:r>
            <a:endParaRPr lang="en-US" dirty="0"/>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In fact, it already is--</a:t>
            </a:r>
            <a:r>
              <a:rPr lang="en-US" sz="1200" b="1" i="0" u="none" strike="noStrike" dirty="0">
                <a:solidFill>
                  <a:schemeClr val="dk1"/>
                </a:solidFill>
                <a:latin typeface="Calibri"/>
                <a:ea typeface="Calibri"/>
                <a:cs typeface="Calibri"/>
                <a:sym typeface="Calibri"/>
              </a:rPr>
              <a:t>r</a:t>
            </a:r>
            <a:r>
              <a:rPr lang="en-US" sz="1200" b="1" dirty="0">
                <a:solidFill>
                  <a:schemeClr val="dk1"/>
                </a:solidFill>
                <a:latin typeface="Calibri"/>
                <a:ea typeface="Calibri"/>
                <a:cs typeface="Calibri"/>
                <a:sym typeface="Calibri"/>
              </a:rPr>
              <a:t>esearch published using FFI data credited fortification with preventing 50,270 brain and spine birth defects globally in one year for an average of 137 healthier babies a day.</a:t>
            </a:r>
            <a:r>
              <a:rPr lang="en-US" sz="1200" b="1" baseline="30000" dirty="0">
                <a:solidFill>
                  <a:schemeClr val="dk1"/>
                </a:solidFill>
                <a:latin typeface="Calibri"/>
                <a:ea typeface="Calibri"/>
                <a:cs typeface="Calibri"/>
                <a:sym typeface="Calibri"/>
              </a:rPr>
              <a:t>5</a:t>
            </a:r>
            <a:endParaRPr lang="en-US" sz="1200" baseline="30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Sources:</a:t>
            </a:r>
          </a:p>
          <a:p>
            <a:pPr marL="0" lvl="0" indent="0" algn="l" rtl="0">
              <a:spcBef>
                <a:spcPts val="0"/>
              </a:spcBef>
              <a:spcAft>
                <a:spcPts val="0"/>
              </a:spcAft>
              <a:buNone/>
            </a:pPr>
            <a:r>
              <a:rPr lang="en-US" sz="1200" baseline="30000" dirty="0">
                <a:solidFill>
                  <a:schemeClr val="dk1"/>
                </a:solidFill>
                <a:latin typeface="Calibri"/>
                <a:ea typeface="Calibri"/>
                <a:cs typeface="Calibri"/>
                <a:sym typeface="Calibri"/>
              </a:rPr>
              <a:t>1</a:t>
            </a:r>
            <a:r>
              <a:rPr lang="en-US" sz="1200" dirty="0">
                <a:solidFill>
                  <a:schemeClr val="dk1"/>
                </a:solidFill>
                <a:latin typeface="Calibri"/>
                <a:ea typeface="Calibri"/>
                <a:cs typeface="Calibri"/>
                <a:sym typeface="Calibri"/>
              </a:rPr>
              <a:t> von </a:t>
            </a:r>
            <a:r>
              <a:rPr lang="en-US" sz="1200" dirty="0" err="1">
                <a:solidFill>
                  <a:schemeClr val="dk1"/>
                </a:solidFill>
                <a:latin typeface="Calibri"/>
                <a:ea typeface="Calibri"/>
                <a:cs typeface="Calibri"/>
                <a:sym typeface="Calibri"/>
              </a:rPr>
              <a:t>Grebmer</a:t>
            </a:r>
            <a:r>
              <a:rPr lang="en-US" sz="1200" dirty="0">
                <a:solidFill>
                  <a:schemeClr val="dk1"/>
                </a:solidFill>
                <a:latin typeface="Calibri"/>
                <a:ea typeface="Calibri"/>
                <a:cs typeface="Calibri"/>
                <a:sym typeface="Calibri"/>
              </a:rPr>
              <a:t>, K., et al.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2014 Global health index: the challenge of hidden hunger</a:t>
            </a:r>
            <a:r>
              <a:rPr lang="en-US" sz="1200" dirty="0">
                <a:solidFill>
                  <a:schemeClr val="dk1"/>
                </a:solidFill>
                <a:latin typeface="Calibri"/>
                <a:ea typeface="Calibri"/>
                <a:cs typeface="Calibri"/>
                <a:sym typeface="Calibri"/>
              </a:rPr>
              <a:t>. Welthungerhilfe, International Food Policy Research Institute, and Concern Worldwide. 2014. </a:t>
            </a:r>
            <a:endParaRPr lang="en-US" dirty="0"/>
          </a:p>
          <a:p>
            <a:pPr marL="0" lvl="0" indent="0" algn="l" rtl="0">
              <a:spcBef>
                <a:spcPts val="0"/>
              </a:spcBef>
              <a:spcAft>
                <a:spcPts val="0"/>
              </a:spcAft>
              <a:buNone/>
            </a:pPr>
            <a:r>
              <a:rPr lang="en-US" sz="1200" baseline="30000" dirty="0">
                <a:solidFill>
                  <a:schemeClr val="dk1"/>
                </a:solidFill>
                <a:latin typeface="Calibri"/>
                <a:ea typeface="Calibri"/>
                <a:cs typeface="Calibri"/>
                <a:sym typeface="Calibri"/>
              </a:rPr>
              <a:t>2</a:t>
            </a:r>
            <a:r>
              <a:rPr lang="en-US" sz="1200" dirty="0">
                <a:solidFill>
                  <a:schemeClr val="dk1"/>
                </a:solidFill>
                <a:latin typeface="Calibri"/>
                <a:ea typeface="Calibri"/>
                <a:cs typeface="Calibri"/>
                <a:sym typeface="Calibri"/>
              </a:rPr>
              <a:t> Daru, J., et al.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Risk of maternal mortality in women with severe anemia during pregnancy and postpartum: a multilevel analysis</a:t>
            </a:r>
            <a:r>
              <a:rPr lang="en-US" sz="1200" dirty="0">
                <a:solidFill>
                  <a:schemeClr val="dk1"/>
                </a:solidFill>
                <a:latin typeface="Calibri"/>
                <a:ea typeface="Calibri"/>
                <a:cs typeface="Calibri"/>
                <a:sym typeface="Calibri"/>
              </a:rPr>
              <a:t>. The Lancet Global Health. 2018.</a:t>
            </a:r>
            <a:endParaRPr lang="en-US" dirty="0"/>
          </a:p>
          <a:p>
            <a:pPr marL="0" lvl="0" indent="0" algn="l" rtl="0">
              <a:spcBef>
                <a:spcPts val="0"/>
              </a:spcBef>
              <a:spcAft>
                <a:spcPts val="0"/>
              </a:spcAft>
              <a:buNone/>
            </a:pPr>
            <a:r>
              <a:rPr lang="en-US" sz="1200" baseline="30000" dirty="0">
                <a:solidFill>
                  <a:schemeClr val="dk1"/>
                </a:solidFill>
                <a:latin typeface="Calibri"/>
                <a:ea typeface="Calibri"/>
                <a:cs typeface="Calibri"/>
                <a:sym typeface="Calibri"/>
              </a:rPr>
              <a:t>3</a:t>
            </a:r>
            <a:r>
              <a:rPr lang="en-US" sz="1200" dirty="0">
                <a:solidFill>
                  <a:schemeClr val="dk1"/>
                </a:solidFill>
                <a:latin typeface="Calibri"/>
                <a:ea typeface="Calibri"/>
                <a:cs typeface="Calibri"/>
                <a:sym typeface="Calibri"/>
              </a:rPr>
              <a:t> World Health Organization.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The global prevalence of anemia in 2011</a:t>
            </a:r>
            <a:r>
              <a:rPr lang="en-US" sz="1200" dirty="0">
                <a:solidFill>
                  <a:schemeClr val="dk1"/>
                </a:solidFill>
                <a:latin typeface="Calibri"/>
                <a:ea typeface="Calibri"/>
                <a:cs typeface="Calibri"/>
                <a:sym typeface="Calibri"/>
              </a:rPr>
              <a:t>. 2015.</a:t>
            </a:r>
            <a:endParaRPr lang="en-US" dirty="0"/>
          </a:p>
          <a:p>
            <a:pPr marL="0" lvl="0" indent="0" algn="l" rtl="0">
              <a:spcBef>
                <a:spcPts val="0"/>
              </a:spcBef>
              <a:spcAft>
                <a:spcPts val="0"/>
              </a:spcAft>
              <a:buNone/>
            </a:pPr>
            <a:r>
              <a:rPr lang="en-US" sz="1200" baseline="30000" dirty="0">
                <a:solidFill>
                  <a:schemeClr val="dk1"/>
                </a:solidFill>
                <a:latin typeface="Calibri"/>
                <a:ea typeface="Calibri"/>
                <a:cs typeface="Calibri"/>
                <a:sym typeface="Calibri"/>
              </a:rPr>
              <a:t>4  </a:t>
            </a:r>
            <a:r>
              <a:rPr lang="en-US" sz="1200" dirty="0" err="1">
                <a:solidFill>
                  <a:schemeClr val="dk1"/>
                </a:solidFill>
                <a:latin typeface="Calibri"/>
                <a:ea typeface="Calibri"/>
                <a:cs typeface="Calibri"/>
                <a:sym typeface="Calibri"/>
              </a:rPr>
              <a:t>Blencowe</a:t>
            </a:r>
            <a:r>
              <a:rPr lang="en-US" sz="1200" dirty="0">
                <a:solidFill>
                  <a:schemeClr val="dk1"/>
                </a:solidFill>
                <a:latin typeface="Calibri"/>
                <a:ea typeface="Calibri"/>
                <a:cs typeface="Calibri"/>
                <a:sym typeface="Calibri"/>
              </a:rPr>
              <a:t>, H., et al. </a:t>
            </a: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Estimates of global and regional prevalence of neural tube defects for 2015: a systematic analysis.</a:t>
            </a:r>
            <a:r>
              <a:rPr lang="en-US" sz="1200" dirty="0">
                <a:solidFill>
                  <a:schemeClr val="dk1"/>
                </a:solidFill>
                <a:latin typeface="Calibri"/>
                <a:ea typeface="Calibri"/>
                <a:cs typeface="Calibri"/>
                <a:sym typeface="Calibri"/>
              </a:rPr>
              <a:t> Annals of the New York Academy of Sciences. 2018. </a:t>
            </a:r>
            <a:endParaRPr lang="en-US" dirty="0"/>
          </a:p>
          <a:p>
            <a:pPr marL="0" lvl="0" indent="0" algn="l" rtl="0">
              <a:spcBef>
                <a:spcPts val="0"/>
              </a:spcBef>
              <a:spcAft>
                <a:spcPts val="0"/>
              </a:spcAft>
              <a:buNone/>
            </a:pPr>
            <a:r>
              <a:rPr lang="en-US" sz="1200" baseline="30000" dirty="0">
                <a:solidFill>
                  <a:schemeClr val="dk1"/>
                </a:solidFill>
                <a:latin typeface="Calibri"/>
                <a:ea typeface="Calibri"/>
                <a:cs typeface="Calibri"/>
                <a:sym typeface="Calibri"/>
              </a:rPr>
              <a:t>5 </a:t>
            </a:r>
            <a:r>
              <a:rPr lang="en-US" sz="1200" dirty="0" err="1">
                <a:solidFill>
                  <a:schemeClr val="dk1"/>
                </a:solidFill>
                <a:latin typeface="Calibri"/>
                <a:ea typeface="Calibri"/>
                <a:cs typeface="Calibri"/>
                <a:sym typeface="Calibri"/>
              </a:rPr>
              <a:t>Kancherla</a:t>
            </a:r>
            <a:r>
              <a:rPr lang="en-US" sz="1200" dirty="0">
                <a:solidFill>
                  <a:schemeClr val="dk1"/>
                </a:solidFill>
                <a:latin typeface="Calibri"/>
                <a:ea typeface="Calibri"/>
                <a:cs typeface="Calibri"/>
                <a:sym typeface="Calibri"/>
              </a:rPr>
              <a:t>, V., et al. </a:t>
            </a:r>
            <a:r>
              <a:rPr lang="en-US" sz="12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A 2017 global update on folic acid‐preventable spina bifida and anencephaly</a:t>
            </a:r>
            <a:r>
              <a:rPr lang="en-US" sz="1200" dirty="0">
                <a:solidFill>
                  <a:schemeClr val="dk1"/>
                </a:solidFill>
                <a:latin typeface="Calibri"/>
                <a:ea typeface="Calibri"/>
                <a:cs typeface="Calibri"/>
                <a:sym typeface="Calibri"/>
              </a:rPr>
              <a:t>. Birth Defects Research Part A: Clinical and Molecular Teratology. 2018.</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67BE1-1B5A-49BE-BF6F-F714E40B6D37}" type="slidenum">
              <a:rPr lang="en-US" smtClean="0"/>
              <a:t>4</a:t>
            </a:fld>
            <a:endParaRPr lang="en-US"/>
          </a:p>
        </p:txBody>
      </p:sp>
    </p:spTree>
    <p:extLst>
      <p:ext uri="{BB962C8B-B14F-4D97-AF65-F5344CB8AC3E}">
        <p14:creationId xmlns:p14="http://schemas.microsoft.com/office/powerpoint/2010/main" val="170572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Yet there is still more to be done.</a:t>
            </a:r>
            <a:endParaRPr lang="en-US" dirty="0"/>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 additional 82% of birth defects of the brain and spine and 34% of global anemia cases could still be prevented through adequate intake of iron and folic acid. </a:t>
            </a:r>
            <a:endParaRPr lang="en-US" dirty="0"/>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At FFI, our mission is to close this global gap.</a:t>
            </a:r>
            <a:endParaRPr lang="en-US"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dirty="0">
                <a:solidFill>
                  <a:srgbClr val="000000"/>
                </a:solidFill>
                <a:latin typeface="Calibri"/>
                <a:ea typeface="Calibri"/>
                <a:cs typeface="Calibri"/>
                <a:sym typeface="Calibri"/>
              </a:rPr>
              <a:t>There are numerous ways of getting essential vitamins and minerals to individuals and populations in need by improving access to healthy foods, improving the quality of grown and / or purchased foods, and by directly providing the missing nutrients in tablet or sachet form. And there are many interventions that may need to happen concurrently with the provision of such nutrients (e.g. improved water, sanitation, and hygiene; appropriate breastfeeding and complementary feeding practices; infection control, to name a few). There is no single magic bullet solution.</a:t>
            </a:r>
            <a:endParaRPr lang="en-US" dirty="0">
              <a:solidFill>
                <a:srgbClr val="000000"/>
              </a:solidFill>
            </a:endParaRPr>
          </a:p>
          <a:p>
            <a:pPr marL="0" marR="0" lvl="0" indent="0" algn="l" rtl="0">
              <a:lnSpc>
                <a:spcPct val="100000"/>
              </a:lnSpc>
              <a:spcBef>
                <a:spcPts val="0"/>
              </a:spcBef>
              <a:spcAft>
                <a:spcPts val="0"/>
              </a:spcAft>
              <a:buClr>
                <a:schemeClr val="lt1"/>
              </a:buClr>
              <a:buSzPts val="1200"/>
              <a:buFont typeface="Calibri"/>
              <a:buNone/>
            </a:pPr>
            <a:endParaRPr lang="en-US" sz="1200" dirty="0">
              <a:solidFill>
                <a:srgbClr val="00000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lt1"/>
              </a:buClr>
              <a:buSzPts val="1200"/>
              <a:buFont typeface="Calibri"/>
              <a:buNone/>
              <a:tabLst/>
              <a:defRPr/>
            </a:pPr>
            <a:r>
              <a:rPr lang="en-US" sz="1200" b="1" dirty="0">
                <a:solidFill>
                  <a:srgbClr val="000000"/>
                </a:solidFill>
              </a:rPr>
              <a:t>However, </a:t>
            </a:r>
            <a:r>
              <a:rPr lang="en-US" dirty="0"/>
              <a:t>Top economists have declared fortification to be one of the most cost-effective development investments that exist today. As part of broad national programs to reduce chronic undernutrition, fortification can save national economies an estimated 2-3 percent of gross domestic product per year</a:t>
            </a:r>
          </a:p>
          <a:p>
            <a:pPr marL="0" marR="0" lvl="0" indent="0" algn="l" defTabSz="914400" rtl="0" eaLnBrk="1" fontAlgn="auto" latinLnBrk="0" hangingPunct="1">
              <a:lnSpc>
                <a:spcPct val="100000"/>
              </a:lnSpc>
              <a:spcBef>
                <a:spcPts val="0"/>
              </a:spcBef>
              <a:spcAft>
                <a:spcPts val="0"/>
              </a:spcAft>
              <a:buClr>
                <a:schemeClr val="lt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lt1"/>
              </a:buClr>
              <a:buSzPts val="1200"/>
              <a:buFont typeface="Calibri"/>
              <a:buNone/>
              <a:tabLst/>
              <a:defRPr/>
            </a:pPr>
            <a:r>
              <a:rPr lang="en-US" dirty="0"/>
              <a:t>Fortification is a unique prevention strategy because it does not rely on the health system to be carried out but instead on the private sector: food producers. And consumers do not have to do anything different – they just keep eating foods they already purchase and consume. So there is no behavior change that is required. </a:t>
            </a:r>
          </a:p>
          <a:p>
            <a:pPr marL="0" marR="0" lvl="0" indent="0" algn="l" defTabSz="914400" rtl="0" eaLnBrk="1" fontAlgn="auto" latinLnBrk="0" hangingPunct="1">
              <a:lnSpc>
                <a:spcPct val="100000"/>
              </a:lnSpc>
              <a:spcBef>
                <a:spcPts val="0"/>
              </a:spcBef>
              <a:spcAft>
                <a:spcPts val="0"/>
              </a:spcAft>
              <a:buClr>
                <a:schemeClr val="lt1"/>
              </a:buClr>
              <a:buSzPts val="1200"/>
              <a:buFont typeface="Calibri"/>
              <a:buNone/>
              <a:tabLst/>
              <a:defRPr/>
            </a:pPr>
            <a:endParaRPr lang="en-US"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t>
            </a: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Cost of vitamins and minerals to add to 1 metric ton of flour or rice are:</a:t>
            </a:r>
            <a:endParaRPr lang="en-US" dirty="0"/>
          </a:p>
          <a:p>
            <a:pPr marL="0" lvl="0" indent="0" algn="l" rtl="0">
              <a:lnSpc>
                <a:spcPct val="110000"/>
              </a:lnSpc>
              <a:spcBef>
                <a:spcPts val="0"/>
              </a:spcBef>
              <a:spcAft>
                <a:spcPts val="0"/>
              </a:spcAft>
              <a:buClr>
                <a:schemeClr val="dk1"/>
              </a:buClr>
              <a:buSzPts val="1200"/>
              <a:buFont typeface="Calibri"/>
              <a:buNone/>
            </a:pPr>
            <a:r>
              <a:rPr lang="en-US" sz="1200" b="1" i="1" dirty="0">
                <a:solidFill>
                  <a:schemeClr val="dk1"/>
                </a:solidFill>
              </a:rPr>
              <a:t>Wheat Flour:</a:t>
            </a:r>
            <a:endParaRPr lang="en-US" dirty="0"/>
          </a:p>
          <a:p>
            <a:pPr marL="0" lvl="0" indent="0" algn="l" rtl="0">
              <a:lnSpc>
                <a:spcPct val="110000"/>
              </a:lnSpc>
              <a:spcBef>
                <a:spcPts val="0"/>
              </a:spcBef>
              <a:spcAft>
                <a:spcPts val="0"/>
              </a:spcAft>
              <a:buClr>
                <a:schemeClr val="dk1"/>
              </a:buClr>
              <a:buSzPts val="1200"/>
              <a:buFont typeface="Calibri"/>
              <a:buNone/>
            </a:pPr>
            <a:r>
              <a:rPr lang="en-US" sz="1200" dirty="0">
                <a:solidFill>
                  <a:schemeClr val="dk1"/>
                </a:solidFill>
              </a:rPr>
              <a:t>Average of US$ 3 to fortify with iron, folic acid, and other B vitamins</a:t>
            </a:r>
            <a:endParaRPr lang="en-US" dirty="0"/>
          </a:p>
          <a:p>
            <a:pPr marL="0" lvl="0" indent="0" algn="l" rtl="0">
              <a:lnSpc>
                <a:spcPct val="110000"/>
              </a:lnSpc>
              <a:spcBef>
                <a:spcPts val="0"/>
              </a:spcBef>
              <a:spcAft>
                <a:spcPts val="0"/>
              </a:spcAft>
              <a:buClr>
                <a:schemeClr val="dk1"/>
              </a:buClr>
              <a:buSzPts val="1200"/>
              <a:buFont typeface="Calibri"/>
              <a:buNone/>
            </a:pPr>
            <a:r>
              <a:rPr lang="en-US" sz="1200" b="1" i="1" dirty="0">
                <a:solidFill>
                  <a:schemeClr val="dk1"/>
                </a:solidFill>
              </a:rPr>
              <a:t>Maize Flour:</a:t>
            </a:r>
            <a:endParaRPr lang="en-US" dirty="0"/>
          </a:p>
          <a:p>
            <a:pPr marL="0" lvl="0" indent="0" algn="l" rtl="0">
              <a:lnSpc>
                <a:spcPct val="110000"/>
              </a:lnSpc>
              <a:spcBef>
                <a:spcPts val="0"/>
              </a:spcBef>
              <a:spcAft>
                <a:spcPts val="0"/>
              </a:spcAft>
              <a:buClr>
                <a:schemeClr val="dk1"/>
              </a:buClr>
              <a:buSzPts val="1200"/>
              <a:buFont typeface="Calibri"/>
              <a:buNone/>
            </a:pPr>
            <a:r>
              <a:rPr lang="en-US" sz="1200" dirty="0">
                <a:solidFill>
                  <a:schemeClr val="dk1"/>
                </a:solidFill>
              </a:rPr>
              <a:t>Average of US$ 4 to fortify with iron, zinc, vitamin A, folic acid, and other B vitamins</a:t>
            </a:r>
            <a:endParaRPr lang="en-US" dirty="0"/>
          </a:p>
          <a:p>
            <a:pPr marL="0" lvl="0" indent="0" algn="l" rtl="0">
              <a:lnSpc>
                <a:spcPct val="110000"/>
              </a:lnSpc>
              <a:spcBef>
                <a:spcPts val="0"/>
              </a:spcBef>
              <a:spcAft>
                <a:spcPts val="0"/>
              </a:spcAft>
              <a:buClr>
                <a:schemeClr val="dk1"/>
              </a:buClr>
              <a:buSzPts val="1200"/>
              <a:buFont typeface="Calibri"/>
              <a:buNone/>
            </a:pPr>
            <a:r>
              <a:rPr lang="en-US" sz="1200" b="1" i="1" dirty="0">
                <a:solidFill>
                  <a:schemeClr val="dk1"/>
                </a:solidFill>
              </a:rPr>
              <a:t>Rice:</a:t>
            </a:r>
            <a:endParaRPr lang="en-US" dirty="0"/>
          </a:p>
          <a:p>
            <a:pPr marL="0" lvl="0" indent="0" algn="l" rtl="0">
              <a:lnSpc>
                <a:spcPct val="110000"/>
              </a:lnSpc>
              <a:spcBef>
                <a:spcPts val="0"/>
              </a:spcBef>
              <a:spcAft>
                <a:spcPts val="0"/>
              </a:spcAft>
              <a:buClr>
                <a:schemeClr val="dk1"/>
              </a:buClr>
              <a:buSzPts val="1200"/>
              <a:buFont typeface="Calibri"/>
              <a:buNone/>
            </a:pPr>
            <a:r>
              <a:rPr lang="en-US" sz="1200" dirty="0">
                <a:solidFill>
                  <a:schemeClr val="dk1"/>
                </a:solidFill>
              </a:rPr>
              <a:t>US$ 6 to US$ 20 to fortify with iron, zinc, vitamin A, folic acid, and other B vitamins</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Source:</a:t>
            </a:r>
            <a:endParaRPr lang="en-US"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Walters D, </a:t>
            </a:r>
            <a:r>
              <a:rPr lang="en-US" sz="1200" b="0" i="0" dirty="0" err="1">
                <a:solidFill>
                  <a:schemeClr val="dk1"/>
                </a:solidFill>
                <a:latin typeface="Calibri"/>
                <a:ea typeface="Calibri"/>
                <a:cs typeface="Calibri"/>
                <a:sym typeface="Calibri"/>
              </a:rPr>
              <a:t>Kakietek</a:t>
            </a:r>
            <a:r>
              <a:rPr lang="en-US" sz="1200" b="0" i="0" dirty="0">
                <a:solidFill>
                  <a:schemeClr val="dk1"/>
                </a:solidFill>
                <a:latin typeface="Calibri"/>
                <a:ea typeface="Calibri"/>
                <a:cs typeface="Calibri"/>
                <a:sym typeface="Calibri"/>
              </a:rPr>
              <a:t> J, </a:t>
            </a:r>
            <a:r>
              <a:rPr lang="en-US" sz="1200" b="0" i="0" dirty="0" err="1">
                <a:solidFill>
                  <a:schemeClr val="dk1"/>
                </a:solidFill>
                <a:latin typeface="Calibri"/>
                <a:ea typeface="Calibri"/>
                <a:cs typeface="Calibri"/>
                <a:sym typeface="Calibri"/>
              </a:rPr>
              <a:t>Eberwein</a:t>
            </a:r>
            <a:r>
              <a:rPr lang="en-US" sz="1200" b="0" i="0" dirty="0">
                <a:solidFill>
                  <a:schemeClr val="dk1"/>
                </a:solidFill>
                <a:latin typeface="Calibri"/>
                <a:ea typeface="Calibri"/>
                <a:cs typeface="Calibri"/>
                <a:sym typeface="Calibri"/>
              </a:rPr>
              <a:t> JD, Shekar M. An Investment Framework for Meeting the Global Nutrition Target for Anemia.</a:t>
            </a:r>
            <a:endParaRPr lang="en-US"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76" name="Google Shape;1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71626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And today, we know that fortification is a key intervention to fight Covid-19 and the hunger that results from the disruptions in food systems and decreased availability of nutritious foods.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slide shows you the challenge that is posed by COVID-19 and the solution that fortification provides for that particular challenge.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r>
              <a:rPr lang="en-US" dirty="0"/>
              <a:t>In short, we know that the frontline of every country’s health system are the immune systems of its people. We know that micronutrients may influence the susceptibility of a person to infectious diseases and the course and outcome of such diseases. Good nutrition helps boost the immune system, lowers the risk of becoming critically ill with infectious diseases, and supports faster recovery when infected. While more data needs to become available on the role of nutrition to the severity of COVID-19, the role of micronutrients to the optimal function of immune systems is well established.</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46" name="Google Shape;3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68728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dirty="0"/>
              <a:t>So how does FFI ensure countries and governments have the necessary knowledge and tools to access whether fortification is needed and then how to go about putting such a program in place?</a:t>
            </a:r>
            <a:endParaRPr dirty="0"/>
          </a:p>
          <a:p>
            <a:pPr marL="0" marR="0" lvl="0" indent="0" algn="l" rtl="0">
              <a:lnSpc>
                <a:spcPct val="100000"/>
              </a:lnSpc>
              <a:spcBef>
                <a:spcPts val="0"/>
              </a:spcBef>
              <a:spcAft>
                <a:spcPts val="0"/>
              </a:spcAft>
              <a:buClr>
                <a:schemeClr val="lt1"/>
              </a:buClr>
              <a:buSzPts val="1200"/>
              <a:buFont typeface="Calibri"/>
              <a:buNone/>
            </a:pPr>
            <a:endParaRPr dirty="0"/>
          </a:p>
          <a:p>
            <a:pPr marL="0" marR="0" lvl="0" indent="0" algn="l" rtl="0">
              <a:lnSpc>
                <a:spcPct val="100000"/>
              </a:lnSpc>
              <a:spcBef>
                <a:spcPts val="0"/>
              </a:spcBef>
              <a:spcAft>
                <a:spcPts val="0"/>
              </a:spcAft>
              <a:buClr>
                <a:schemeClr val="lt1"/>
              </a:buClr>
              <a:buSzPts val="1200"/>
              <a:buFont typeface="Calibri"/>
              <a:buNone/>
            </a:pPr>
            <a:r>
              <a:rPr lang="en-US" dirty="0"/>
              <a:t>Per the request of governments, we provide targeted technical assistance to millers, governments, and civil society actors in the planning, implementation, and monitoring of national food fortification programs. We work in countries where coverage of cereal grains is high and where fortification can effectively fill a nutritional gap. We provide on-the-ground support to policy makers, food producers, regulatory staff, and consumer organizations to ensure all necessary stakeholders are included in the process from the very beginning. </a:t>
            </a:r>
            <a:endParaRPr dirty="0"/>
          </a:p>
        </p:txBody>
      </p:sp>
      <p:sp>
        <p:nvSpPr>
          <p:cNvPr id="353" name="Google Shape;3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01676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use a unique model that includes collaboration and coordination with private, civic, and public sectors.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FFI does not own any flour or rice mills, so we cannot actually fortify any grain. Consequently, we must rely on the private sector which owns the mills and distributes the flour and rice. The private sector is also a key part of monitoring as they perform quality assurance and quality control checks. The civic sector is involved in championing the cause and sometimes in monitoring the program. Finally, the public sector is involved in setting appropriate standards for the type of nutrients and levels of nutrients to be included in each food and is generally charged with external monitoring. </a:t>
            </a:r>
            <a:endParaRPr dirty="0"/>
          </a:p>
        </p:txBody>
      </p:sp>
      <p:sp>
        <p:nvSpPr>
          <p:cNvPr id="362" name="Google Shape;3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91260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29"/>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9"/>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30"/>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831851" y="170974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31851" y="4589471"/>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31"/>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33"/>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33"/>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4"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www.ffinetwork.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ncbi.nlm.nih.gov/pubmed/30997493" TargetMode="External"/><Relationship Id="rId4" Type="http://schemas.openxmlformats.org/officeDocument/2006/relationships/hyperlink" Target="https://www.ncbi.nlm.nih.gov/pubmed/3007077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
          <p:cNvSpPr txBox="1"/>
          <p:nvPr/>
        </p:nvSpPr>
        <p:spPr>
          <a:xfrm>
            <a:off x="6586331" y="4673778"/>
            <a:ext cx="4955814" cy="181909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7F7F7F"/>
              </a:buClr>
              <a:buSzPts val="3200"/>
              <a:buFont typeface="Calibri"/>
              <a:buNone/>
            </a:pPr>
            <a:r>
              <a:rPr lang="en-US" sz="3200" b="1" i="0" u="none" strike="noStrike" cap="none" dirty="0">
                <a:solidFill>
                  <a:srgbClr val="7F7F7F"/>
                </a:solidFill>
                <a:latin typeface="Calibri"/>
                <a:ea typeface="Calibri"/>
                <a:cs typeface="Calibri"/>
                <a:sym typeface="Calibri"/>
              </a:rPr>
              <a:t>Laura Rowe</a:t>
            </a:r>
          </a:p>
          <a:p>
            <a:pPr marL="0" marR="0" lvl="0" indent="0" algn="r" rtl="0">
              <a:lnSpc>
                <a:spcPct val="90000"/>
              </a:lnSpc>
              <a:spcBef>
                <a:spcPts val="0"/>
              </a:spcBef>
              <a:spcAft>
                <a:spcPts val="0"/>
              </a:spcAft>
              <a:buClr>
                <a:srgbClr val="7F7F7F"/>
              </a:buClr>
              <a:buSzPts val="3200"/>
              <a:buFont typeface="Calibri"/>
              <a:buNone/>
            </a:pPr>
            <a:r>
              <a:rPr lang="en-US" sz="3200" b="1" dirty="0">
                <a:solidFill>
                  <a:srgbClr val="7F7F7F"/>
                </a:solidFill>
                <a:latin typeface="Calibri"/>
                <a:cs typeface="Calibri"/>
                <a:sym typeface="Calibri"/>
              </a:rPr>
              <a:t>Deputy Director, FFI</a:t>
            </a:r>
            <a:endParaRPr dirty="0"/>
          </a:p>
        </p:txBody>
      </p:sp>
      <p:sp>
        <p:nvSpPr>
          <p:cNvPr id="104" name="Google Shape;104;p1"/>
          <p:cNvSpPr txBox="1"/>
          <p:nvPr/>
        </p:nvSpPr>
        <p:spPr>
          <a:xfrm>
            <a:off x="7734402" y="5496799"/>
            <a:ext cx="3807742" cy="181909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7F7F7F"/>
              </a:buClr>
              <a:buSzPts val="2400"/>
              <a:buFont typeface="Calibri"/>
              <a:buNone/>
            </a:pPr>
            <a:r>
              <a:rPr lang="en-US" sz="2400" b="0" i="0" u="none" strike="noStrike" cap="none" dirty="0">
                <a:solidFill>
                  <a:srgbClr val="7F7F7F"/>
                </a:solidFill>
                <a:latin typeface="Calibri"/>
                <a:ea typeface="Calibri"/>
                <a:cs typeface="Calibri"/>
                <a:sym typeface="Calibri"/>
              </a:rPr>
              <a:t>April 2021</a:t>
            </a:r>
            <a:endParaRPr dirty="0"/>
          </a:p>
        </p:txBody>
      </p:sp>
      <p:pic>
        <p:nvPicPr>
          <p:cNvPr id="8" name="Picture 7">
            <a:extLst>
              <a:ext uri="{FF2B5EF4-FFF2-40B4-BE49-F238E27FC236}">
                <a16:creationId xmlns:a16="http://schemas.microsoft.com/office/drawing/2014/main" xmlns="" id="{228EEBD8-7670-6142-AEFB-1247914DEC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43401" y="1285876"/>
            <a:ext cx="3149282" cy="36858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12" descr="A close up of a map&#10;&#10;Description automatically generated"/>
          <p:cNvPicPr preferRelativeResize="0">
            <a:picLocks noGrp="1"/>
          </p:cNvPicPr>
          <p:nvPr>
            <p:ph type="body" idx="1"/>
          </p:nvPr>
        </p:nvPicPr>
        <p:blipFill rotWithShape="1">
          <a:blip r:embed="rId3">
            <a:alphaModFix/>
          </a:blip>
          <a:srcRect/>
          <a:stretch/>
        </p:blipFill>
        <p:spPr>
          <a:xfrm>
            <a:off x="-3008" y="0"/>
            <a:ext cx="12191980" cy="6856718"/>
          </a:xfrm>
          <a:prstGeom prst="rect">
            <a:avLst/>
          </a:prstGeom>
          <a:noFill/>
          <a:ln>
            <a:noFill/>
          </a:ln>
        </p:spPr>
      </p:pic>
      <p:sp>
        <p:nvSpPr>
          <p:cNvPr id="371" name="Google Shape;371;p1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12"/>
          <p:cNvSpPr txBox="1"/>
          <p:nvPr/>
        </p:nvSpPr>
        <p:spPr>
          <a:xfrm>
            <a:off x="476714" y="381588"/>
            <a:ext cx="61722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dirty="0">
                <a:solidFill>
                  <a:srgbClr val="184783"/>
                </a:solidFill>
                <a:latin typeface="Calibri"/>
                <a:ea typeface="Calibri"/>
                <a:cs typeface="Calibri"/>
                <a:sym typeface="Calibri"/>
              </a:rPr>
              <a:t>FFI around the world: 2020</a:t>
            </a:r>
            <a:endParaRPr dirty="0"/>
          </a:p>
        </p:txBody>
      </p:sp>
      <p:pic>
        <p:nvPicPr>
          <p:cNvPr id="373" name="Google Shape;373;p12"/>
          <p:cNvPicPr preferRelativeResize="0"/>
          <p:nvPr/>
        </p:nvPicPr>
        <p:blipFill rotWithShape="1">
          <a:blip r:embed="rId4">
            <a:alphaModFix/>
          </a:blip>
          <a:srcRect/>
          <a:stretch/>
        </p:blipFill>
        <p:spPr>
          <a:xfrm>
            <a:off x="566630" y="1027919"/>
            <a:ext cx="2668060" cy="1319041"/>
          </a:xfrm>
          <a:prstGeom prst="rect">
            <a:avLst/>
          </a:prstGeom>
          <a:noFill/>
          <a:ln>
            <a:noFill/>
          </a:ln>
        </p:spPr>
      </p:pic>
    </p:spTree>
    <p:extLst>
      <p:ext uri="{BB962C8B-B14F-4D97-AF65-F5344CB8AC3E}">
        <p14:creationId xmlns:p14="http://schemas.microsoft.com/office/powerpoint/2010/main" val="351620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8" descr="A close up of a map&#10;&#10;Description automatically generated"/>
          <p:cNvPicPr preferRelativeResize="0"/>
          <p:nvPr/>
        </p:nvPicPr>
        <p:blipFill rotWithShape="1">
          <a:blip r:embed="rId3">
            <a:alphaModFix/>
          </a:blip>
          <a:srcRect/>
          <a:stretch/>
        </p:blipFill>
        <p:spPr>
          <a:xfrm>
            <a:off x="1524000" y="1325936"/>
            <a:ext cx="9144000" cy="3883411"/>
          </a:xfrm>
          <a:prstGeom prst="rect">
            <a:avLst/>
          </a:prstGeom>
          <a:noFill/>
          <a:ln>
            <a:noFill/>
          </a:ln>
        </p:spPr>
      </p:pic>
      <p:graphicFrame>
        <p:nvGraphicFramePr>
          <p:cNvPr id="189" name="Google Shape;189;p8"/>
          <p:cNvGraphicFramePr/>
          <p:nvPr/>
        </p:nvGraphicFramePr>
        <p:xfrm>
          <a:off x="1905000" y="4970245"/>
          <a:ext cx="8381975" cy="1646160"/>
        </p:xfrm>
        <a:graphic>
          <a:graphicData uri="http://schemas.openxmlformats.org/drawingml/2006/table">
            <a:tbl>
              <a:tblPr>
                <a:noFill/>
                <a:tableStyleId>{327D04AD-3F35-4217-8922-D35D2D468A09}</a:tableStyleId>
              </a:tblPr>
              <a:tblGrid>
                <a:gridCol w="302050">
                  <a:extLst>
                    <a:ext uri="{9D8B030D-6E8A-4147-A177-3AD203B41FA5}">
                      <a16:colId xmlns:a16="http://schemas.microsoft.com/office/drawing/2014/main" xmlns="" val="20000"/>
                    </a:ext>
                  </a:extLst>
                </a:gridCol>
                <a:gridCol w="3624650">
                  <a:extLst>
                    <a:ext uri="{9D8B030D-6E8A-4147-A177-3AD203B41FA5}">
                      <a16:colId xmlns:a16="http://schemas.microsoft.com/office/drawing/2014/main" xmlns="" val="20001"/>
                    </a:ext>
                  </a:extLst>
                </a:gridCol>
                <a:gridCol w="453075">
                  <a:extLst>
                    <a:ext uri="{9D8B030D-6E8A-4147-A177-3AD203B41FA5}">
                      <a16:colId xmlns:a16="http://schemas.microsoft.com/office/drawing/2014/main" xmlns="" val="20002"/>
                    </a:ext>
                  </a:extLst>
                </a:gridCol>
                <a:gridCol w="302050">
                  <a:extLst>
                    <a:ext uri="{9D8B030D-6E8A-4147-A177-3AD203B41FA5}">
                      <a16:colId xmlns:a16="http://schemas.microsoft.com/office/drawing/2014/main" xmlns="" val="20003"/>
                    </a:ext>
                  </a:extLst>
                </a:gridCol>
                <a:gridCol w="3700150">
                  <a:extLst>
                    <a:ext uri="{9D8B030D-6E8A-4147-A177-3AD203B41FA5}">
                      <a16:colId xmlns:a16="http://schemas.microsoft.com/office/drawing/2014/main" xmlns="" val="20004"/>
                    </a:ext>
                  </a:extLst>
                </a:gridCol>
              </a:tblGrid>
              <a:tr h="367525">
                <a:tc>
                  <a:txBody>
                    <a:bodyPr/>
                    <a:lstStyle/>
                    <a:p>
                      <a:pPr marL="0" marR="0" lvl="0" indent="0" algn="l" rtl="0">
                        <a:spcBef>
                          <a:spcPts val="0"/>
                        </a:spcBef>
                        <a:spcAft>
                          <a:spcPts val="0"/>
                        </a:spcAft>
                        <a:buNone/>
                      </a:pPr>
                      <a:endParaRPr sz="1800" b="0">
                        <a:solidFill>
                          <a:srgbClr val="004484"/>
                        </a:solidFill>
                      </a:endParaRPr>
                    </a:p>
                  </a:txBody>
                  <a:tcPr marL="91450" marR="91450"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BC2E"/>
                    </a:solidFill>
                  </a:tcPr>
                </a:tc>
                <a:tc>
                  <a:txBody>
                    <a:bodyPr/>
                    <a:lstStyle/>
                    <a:p>
                      <a:pPr marL="0" marR="0" lvl="0" indent="0" algn="l" rtl="0">
                        <a:lnSpc>
                          <a:spcPct val="100000"/>
                        </a:lnSpc>
                        <a:spcBef>
                          <a:spcPts val="0"/>
                        </a:spcBef>
                        <a:spcAft>
                          <a:spcPts val="0"/>
                        </a:spcAft>
                        <a:buNone/>
                      </a:pPr>
                      <a:r>
                        <a:rPr lang="en-US" sz="1100" b="1">
                          <a:solidFill>
                            <a:schemeClr val="dk1"/>
                          </a:solidFill>
                        </a:rPr>
                        <a:t>Wheat flour alone – 64 countries</a:t>
                      </a: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l" rtl="0">
                        <a:lnSpc>
                          <a:spcPct val="100000"/>
                        </a:lnSpc>
                        <a:spcBef>
                          <a:spcPts val="0"/>
                        </a:spcBef>
                        <a:spcAft>
                          <a:spcPts val="0"/>
                        </a:spcAft>
                        <a:buNone/>
                      </a:pP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BB1C4"/>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b="1">
                          <a:solidFill>
                            <a:schemeClr val="dk1"/>
                          </a:solidFill>
                        </a:rPr>
                        <a:t>Wheat flour and rice – 4 countries</a:t>
                      </a:r>
                      <a:endParaRPr/>
                    </a:p>
                    <a:p>
                      <a:pPr marL="0" marR="0" lvl="0" indent="0" algn="l" rtl="0">
                        <a:lnSpc>
                          <a:spcPct val="100000"/>
                        </a:lnSpc>
                        <a:spcBef>
                          <a:spcPts val="0"/>
                        </a:spcBef>
                        <a:spcAft>
                          <a:spcPts val="0"/>
                        </a:spcAft>
                        <a:buClr>
                          <a:schemeClr val="dk1"/>
                        </a:buClr>
                        <a:buSzPts val="1100"/>
                        <a:buFont typeface="Calibri"/>
                        <a:buNone/>
                      </a:pPr>
                      <a:r>
                        <a:rPr lang="en-US" sz="1100" b="1">
                          <a:solidFill>
                            <a:schemeClr val="dk1"/>
                          </a:solidFill>
                        </a:rPr>
                        <a:t>(Nicaragua, Panama, Philippines, Solomon Islands)</a:t>
                      </a: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367525">
                <a:tc>
                  <a:txBody>
                    <a:bodyPr/>
                    <a:lstStyle/>
                    <a:p>
                      <a:pPr marL="0" marR="0" lvl="0" indent="0" algn="l" rtl="0">
                        <a:spcBef>
                          <a:spcPts val="0"/>
                        </a:spcBef>
                        <a:spcAft>
                          <a:spcPts val="0"/>
                        </a:spcAft>
                        <a:buNone/>
                      </a:pPr>
                      <a:endParaRPr sz="1800" b="0">
                        <a:solidFill>
                          <a:schemeClr val="dk1"/>
                        </a:solidFill>
                      </a:endParaRPr>
                    </a:p>
                  </a:txBody>
                  <a:tcPr marL="91450" marR="91450"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7D2E"/>
                    </a:solidFill>
                  </a:tcPr>
                </a:tc>
                <a:tc>
                  <a:txBody>
                    <a:bodyPr/>
                    <a:lstStyle/>
                    <a:p>
                      <a:pPr marL="0" marR="0" lvl="0" indent="0" algn="l" rtl="0">
                        <a:lnSpc>
                          <a:spcPct val="100000"/>
                        </a:lnSpc>
                        <a:spcBef>
                          <a:spcPts val="0"/>
                        </a:spcBef>
                        <a:spcAft>
                          <a:spcPts val="0"/>
                        </a:spcAft>
                        <a:buNone/>
                      </a:pPr>
                      <a:r>
                        <a:rPr lang="en-US" sz="1100" b="1">
                          <a:solidFill>
                            <a:schemeClr val="dk1"/>
                          </a:solidFill>
                        </a:rPr>
                        <a:t>Rice alone – 1 country</a:t>
                      </a:r>
                      <a:endParaRPr/>
                    </a:p>
                    <a:p>
                      <a:pPr marL="0" marR="0" lvl="0" indent="0" algn="l" rtl="0">
                        <a:lnSpc>
                          <a:spcPct val="100000"/>
                        </a:lnSpc>
                        <a:spcBef>
                          <a:spcPts val="0"/>
                        </a:spcBef>
                        <a:spcAft>
                          <a:spcPts val="0"/>
                        </a:spcAft>
                        <a:buClr>
                          <a:schemeClr val="dk1"/>
                        </a:buClr>
                        <a:buSzPts val="1100"/>
                        <a:buFont typeface="Calibri"/>
                        <a:buNone/>
                      </a:pPr>
                      <a:r>
                        <a:rPr lang="en-US" sz="1100" b="1">
                          <a:solidFill>
                            <a:schemeClr val="dk1"/>
                          </a:solidFill>
                        </a:rPr>
                        <a:t>(Papua New Guinea)</a:t>
                      </a:r>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00000"/>
                        </a:lnSpc>
                        <a:spcBef>
                          <a:spcPts val="0"/>
                        </a:spcBef>
                        <a:spcAft>
                          <a:spcPts val="0"/>
                        </a:spcAft>
                        <a:buNone/>
                      </a:pPr>
                      <a:endParaRPr sz="1100" b="1">
                        <a:solidFill>
                          <a:srgbClr val="004484"/>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57A8"/>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b="1">
                          <a:solidFill>
                            <a:schemeClr val="dk1"/>
                          </a:solidFill>
                        </a:rPr>
                        <a:t>Wheat flour, maize flour, and rice – 2 countries</a:t>
                      </a:r>
                      <a:endParaRPr/>
                    </a:p>
                    <a:p>
                      <a:pPr marL="0" marR="0" lvl="0" indent="0" algn="l" rtl="0">
                        <a:lnSpc>
                          <a:spcPct val="100000"/>
                        </a:lnSpc>
                        <a:spcBef>
                          <a:spcPts val="0"/>
                        </a:spcBef>
                        <a:spcAft>
                          <a:spcPts val="0"/>
                        </a:spcAft>
                        <a:buClr>
                          <a:schemeClr val="dk1"/>
                        </a:buClr>
                        <a:buSzPts val="1100"/>
                        <a:buFont typeface="Calibri"/>
                        <a:buNone/>
                      </a:pPr>
                      <a:r>
                        <a:rPr lang="en-US" sz="1100" b="1">
                          <a:solidFill>
                            <a:schemeClr val="dk1"/>
                          </a:solidFill>
                        </a:rPr>
                        <a:t>(Costa Rica and the United States)</a:t>
                      </a: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315025">
                <a:tc>
                  <a:txBody>
                    <a:bodyPr/>
                    <a:lstStyle/>
                    <a:p>
                      <a:pPr marL="0" marR="0" lvl="0" indent="0" algn="l" rtl="0">
                        <a:spcBef>
                          <a:spcPts val="0"/>
                        </a:spcBef>
                        <a:spcAft>
                          <a:spcPts val="0"/>
                        </a:spcAft>
                        <a:buNone/>
                      </a:pPr>
                      <a:endParaRPr sz="1800" b="0">
                        <a:solidFill>
                          <a:schemeClr val="dk1"/>
                        </a:solidFill>
                      </a:endParaRPr>
                    </a:p>
                  </a:txBody>
                  <a:tcPr marL="91450" marR="91450"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DAB7E"/>
                    </a:solidFill>
                  </a:tcPr>
                </a:tc>
                <a:tc>
                  <a:txBody>
                    <a:bodyPr/>
                    <a:lstStyle/>
                    <a:p>
                      <a:pPr marL="0" marR="0" lvl="0" indent="0" algn="l" rtl="0">
                        <a:lnSpc>
                          <a:spcPct val="100000"/>
                        </a:lnSpc>
                        <a:spcBef>
                          <a:spcPts val="0"/>
                        </a:spcBef>
                        <a:spcAft>
                          <a:spcPts val="0"/>
                        </a:spcAft>
                        <a:buNone/>
                      </a:pPr>
                      <a:r>
                        <a:rPr lang="en-US" sz="1100" b="1">
                          <a:solidFill>
                            <a:schemeClr val="dk1"/>
                          </a:solidFill>
                        </a:rPr>
                        <a:t>Wheat flour and maize flour –15 countries</a:t>
                      </a: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00000"/>
                        </a:lnSpc>
                        <a:spcBef>
                          <a:spcPts val="0"/>
                        </a:spcBef>
                        <a:spcAft>
                          <a:spcPts val="0"/>
                        </a:spcAft>
                        <a:buNone/>
                      </a:pP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8ED"/>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b="1">
                          <a:solidFill>
                            <a:schemeClr val="dk1"/>
                          </a:solidFill>
                        </a:rPr>
                        <a:t>No mandatory fortification legislation or data not available</a:t>
                      </a:r>
                      <a:endParaRPr sz="1100" b="1">
                        <a:solidFill>
                          <a:schemeClr val="dk1"/>
                        </a:solidFill>
                      </a:endParaRPr>
                    </a:p>
                  </a:txBody>
                  <a:tcPr marL="45725" marR="457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367525">
                <a:tc gridSpan="5">
                  <a:txBody>
                    <a:bodyPr/>
                    <a:lstStyle/>
                    <a:p>
                      <a:pPr marL="0" marR="0" lvl="0" indent="0" algn="l" rtl="0">
                        <a:lnSpc>
                          <a:spcPct val="100000"/>
                        </a:lnSpc>
                        <a:spcBef>
                          <a:spcPts val="0"/>
                        </a:spcBef>
                        <a:spcAft>
                          <a:spcPts val="0"/>
                        </a:spcAft>
                        <a:buClr>
                          <a:schemeClr val="dk1"/>
                        </a:buClr>
                        <a:buSzPts val="1100"/>
                        <a:buFont typeface="Calibri"/>
                        <a:buNone/>
                      </a:pPr>
                      <a:r>
                        <a:rPr lang="en-US" sz="1100" b="0">
                          <a:solidFill>
                            <a:schemeClr val="dk1"/>
                          </a:solidFill>
                        </a:rPr>
                        <a:t>Legislation has effect of mandating grain fortification with at least iron or folic acid.</a:t>
                      </a:r>
                      <a:endParaRPr/>
                    </a:p>
                    <a:p>
                      <a:pPr marL="0" marR="0" lvl="0" indent="0" algn="l" rtl="0">
                        <a:lnSpc>
                          <a:spcPct val="100000"/>
                        </a:lnSpc>
                        <a:spcBef>
                          <a:spcPts val="0"/>
                        </a:spcBef>
                        <a:spcAft>
                          <a:spcPts val="0"/>
                        </a:spcAft>
                        <a:buClr>
                          <a:schemeClr val="dk1"/>
                        </a:buClr>
                        <a:buSzPts val="1100"/>
                        <a:buFont typeface="Calibri"/>
                        <a:buNone/>
                      </a:pPr>
                      <a:r>
                        <a:rPr lang="en-US" sz="1100" b="0">
                          <a:solidFill>
                            <a:schemeClr val="dk1"/>
                          </a:solidFill>
                        </a:rPr>
                        <a:t>Legislation status from the Food Fortification Initiative (</a:t>
                      </a:r>
                      <a:r>
                        <a:rPr lang="en-US" sz="1100" b="0" u="sng">
                          <a:solidFill>
                            <a:schemeClr val="dk1"/>
                          </a:solidFill>
                          <a:hlinkClick r:id="rId4">
                            <a:extLst>
                              <a:ext uri="{A12FA001-AC4F-418D-AE19-62706E023703}">
                                <ahyp:hlinkClr xmlns:ahyp="http://schemas.microsoft.com/office/drawing/2018/hyperlinkcolor" xmlns="" val="tx"/>
                              </a:ext>
                            </a:extLst>
                          </a:hlinkClick>
                        </a:rPr>
                        <a:t>www.FFInetwork.org</a:t>
                      </a:r>
                      <a:r>
                        <a:rPr lang="en-US" sz="1100" b="0">
                          <a:solidFill>
                            <a:schemeClr val="dk1"/>
                          </a:solidFill>
                        </a:rPr>
                        <a:t>) July 2020.</a:t>
                      </a:r>
                      <a:endParaRPr sz="1100" b="0">
                        <a:solidFill>
                          <a:schemeClr val="dk1"/>
                        </a:solidFill>
                      </a:endParaRPr>
                    </a:p>
                  </a:txBody>
                  <a:tcPr marL="45725" marR="45725" marT="45750" marB="45750" anchor="ctr">
                    <a:lnT w="12700" cap="flat" cmpd="sng">
                      <a:solidFill>
                        <a:schemeClr val="dk1"/>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
        <p:nvSpPr>
          <p:cNvPr id="190" name="Google Shape;190;p8"/>
          <p:cNvSpPr txBox="1">
            <a:spLocks noGrp="1"/>
          </p:cNvSpPr>
          <p:nvPr>
            <p:ph type="title"/>
          </p:nvPr>
        </p:nvSpPr>
        <p:spPr>
          <a:xfrm>
            <a:off x="968991" y="128431"/>
            <a:ext cx="10384809"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dirty="0"/>
              <a:t>86 countries with legislation to fortify industrially milled flour and/or rice</a:t>
            </a:r>
            <a:endParaRPr dirty="0"/>
          </a:p>
        </p:txBody>
      </p:sp>
      <p:sp>
        <p:nvSpPr>
          <p:cNvPr id="191" name="Google Shape;191;p8"/>
          <p:cNvSpPr txBox="1"/>
          <p:nvPr/>
        </p:nvSpPr>
        <p:spPr>
          <a:xfrm>
            <a:off x="1524000" y="1128478"/>
            <a:ext cx="90462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Legislation in 85 countries mandates fortification of wheat flour alone or in combination with maize flour and/or rice.</a:t>
            </a:r>
            <a:endParaRPr dirty="0"/>
          </a:p>
          <a:p>
            <a:pPr marL="0" marR="0" lvl="0" indent="0" algn="l" rtl="0">
              <a:spcBef>
                <a:spcPts val="0"/>
              </a:spcBef>
              <a:spcAft>
                <a:spcPts val="0"/>
              </a:spcAft>
              <a:buNone/>
            </a:pPr>
            <a:r>
              <a:rPr lang="en-US" sz="1400" dirty="0">
                <a:solidFill>
                  <a:schemeClr val="dk1"/>
                </a:solidFill>
                <a:latin typeface="Calibri"/>
                <a:ea typeface="Calibri"/>
                <a:cs typeface="Calibri"/>
                <a:sym typeface="Calibri"/>
              </a:rPr>
              <a:t>One country (Papua New Guinea) has legislation to only fortify rice.</a:t>
            </a:r>
            <a:endParaRPr dirty="0"/>
          </a:p>
        </p:txBody>
      </p:sp>
      <p:sp>
        <p:nvSpPr>
          <p:cNvPr id="192" name="Google Shape;192;p8"/>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F3F3F"/>
                </a:solidFill>
              </a:rPr>
              <a:t>11</a:t>
            </a:fld>
            <a:endParaRPr>
              <a:solidFill>
                <a:srgbClr val="3F3F3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20" descr="A picture containing outdoor, water, man, woman&#10;&#10;Description automatically generated"/>
          <p:cNvPicPr preferRelativeResize="0"/>
          <p:nvPr/>
        </p:nvPicPr>
        <p:blipFill rotWithShape="1">
          <a:blip r:embed="rId3">
            <a:alphaModFix/>
          </a:blip>
          <a:srcRect/>
          <a:stretch/>
        </p:blipFill>
        <p:spPr>
          <a:xfrm>
            <a:off x="0" y="-397126"/>
            <a:ext cx="12192000" cy="7258116"/>
          </a:xfrm>
          <a:prstGeom prst="rect">
            <a:avLst/>
          </a:prstGeom>
          <a:noFill/>
          <a:ln>
            <a:noFill/>
          </a:ln>
        </p:spPr>
      </p:pic>
      <p:sp>
        <p:nvSpPr>
          <p:cNvPr id="1244" name="Google Shape;1244;p20"/>
          <p:cNvSpPr/>
          <p:nvPr/>
        </p:nvSpPr>
        <p:spPr>
          <a:xfrm>
            <a:off x="5216744" y="-400115"/>
            <a:ext cx="6975255" cy="6724716"/>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5" name="Google Shape;1245;p20"/>
          <p:cNvSpPr txBox="1"/>
          <p:nvPr/>
        </p:nvSpPr>
        <p:spPr>
          <a:xfrm>
            <a:off x="5366188" y="1338838"/>
            <a:ext cx="675249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3F3F3F"/>
                </a:solidFill>
                <a:latin typeface="Calibri"/>
                <a:ea typeface="Calibri"/>
                <a:cs typeface="Calibri"/>
                <a:sym typeface="Calibri"/>
              </a:rPr>
              <a:t>Most of the world’s industrially milled grains are not yet fortified.</a:t>
            </a:r>
            <a:endParaRPr/>
          </a:p>
        </p:txBody>
      </p:sp>
      <p:sp>
        <p:nvSpPr>
          <p:cNvPr id="1246" name="Google Shape;1246;p20"/>
          <p:cNvSpPr txBox="1"/>
          <p:nvPr/>
        </p:nvSpPr>
        <p:spPr>
          <a:xfrm>
            <a:off x="5366188" y="648589"/>
            <a:ext cx="680676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3F3F3F"/>
                </a:solidFill>
                <a:latin typeface="Calibri"/>
                <a:ea typeface="Calibri"/>
                <a:cs typeface="Calibri"/>
                <a:sym typeface="Calibri"/>
              </a:rPr>
              <a:t>UNMET POTENTIAL</a:t>
            </a:r>
            <a:endParaRPr/>
          </a:p>
        </p:txBody>
      </p:sp>
      <p:cxnSp>
        <p:nvCxnSpPr>
          <p:cNvPr id="1247" name="Google Shape;1247;p20"/>
          <p:cNvCxnSpPr/>
          <p:nvPr/>
        </p:nvCxnSpPr>
        <p:spPr>
          <a:xfrm>
            <a:off x="5472135" y="1255323"/>
            <a:ext cx="3371850" cy="0"/>
          </a:xfrm>
          <a:prstGeom prst="straightConnector1">
            <a:avLst/>
          </a:prstGeom>
          <a:noFill/>
          <a:ln w="9525" cap="flat" cmpd="sng">
            <a:solidFill>
              <a:srgbClr val="AEABAB"/>
            </a:solidFill>
            <a:prstDash val="solid"/>
            <a:miter lim="800000"/>
            <a:headEnd type="none" w="sm" len="sm"/>
            <a:tailEnd type="none" w="sm" len="sm"/>
          </a:ln>
        </p:spPr>
      </p:cxnSp>
      <p:graphicFrame>
        <p:nvGraphicFramePr>
          <p:cNvPr id="1248" name="Google Shape;1248;p20"/>
          <p:cNvGraphicFramePr/>
          <p:nvPr/>
        </p:nvGraphicFramePr>
        <p:xfrm>
          <a:off x="5434072" y="3444859"/>
          <a:ext cx="6540600" cy="2319180"/>
        </p:xfrm>
        <a:graphic>
          <a:graphicData uri="http://schemas.openxmlformats.org/drawingml/2006/table">
            <a:tbl>
              <a:tblPr>
                <a:noFill/>
              </a:tblPr>
              <a:tblGrid>
                <a:gridCol w="3304975">
                  <a:extLst>
                    <a:ext uri="{9D8B030D-6E8A-4147-A177-3AD203B41FA5}">
                      <a16:colId xmlns:a16="http://schemas.microsoft.com/office/drawing/2014/main" xmlns="" val="20000"/>
                    </a:ext>
                  </a:extLst>
                </a:gridCol>
                <a:gridCol w="1101900">
                  <a:extLst>
                    <a:ext uri="{9D8B030D-6E8A-4147-A177-3AD203B41FA5}">
                      <a16:colId xmlns:a16="http://schemas.microsoft.com/office/drawing/2014/main" xmlns="" val="20001"/>
                    </a:ext>
                  </a:extLst>
                </a:gridCol>
                <a:gridCol w="1072900">
                  <a:extLst>
                    <a:ext uri="{9D8B030D-6E8A-4147-A177-3AD203B41FA5}">
                      <a16:colId xmlns:a16="http://schemas.microsoft.com/office/drawing/2014/main" xmlns="" val="20002"/>
                    </a:ext>
                  </a:extLst>
                </a:gridCol>
                <a:gridCol w="1060825">
                  <a:extLst>
                    <a:ext uri="{9D8B030D-6E8A-4147-A177-3AD203B41FA5}">
                      <a16:colId xmlns:a16="http://schemas.microsoft.com/office/drawing/2014/main" xmlns="" val="20003"/>
                    </a:ext>
                  </a:extLst>
                </a:gridCol>
              </a:tblGrid>
              <a:tr h="577900">
                <a:tc>
                  <a:txBody>
                    <a:bodyPr/>
                    <a:lstStyle/>
                    <a:p>
                      <a:pPr marL="0" marR="0" lvl="0" indent="0" algn="l" rtl="0">
                        <a:lnSpc>
                          <a:spcPct val="100000"/>
                        </a:lnSpc>
                        <a:spcBef>
                          <a:spcPts val="0"/>
                        </a:spcBef>
                        <a:spcAft>
                          <a:spcPts val="0"/>
                        </a:spcAft>
                        <a:buClr>
                          <a:schemeClr val="dk1"/>
                        </a:buClr>
                        <a:buSzPts val="1400"/>
                        <a:buFont typeface="Calibri"/>
                        <a:buNone/>
                      </a:pPr>
                      <a:endParaRPr sz="14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WHEAT FLOUR</a:t>
                      </a:r>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MAIZE FLOUR</a:t>
                      </a:r>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RICE</a:t>
                      </a:r>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xmlns="" val="10000"/>
                  </a:ext>
                </a:extLst>
              </a:tr>
              <a:tr h="241350">
                <a:tc>
                  <a:txBody>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100" b="0" i="0" u="none" strike="noStrike" cap="none">
                          <a:solidFill>
                            <a:srgbClr val="3F3F3F"/>
                          </a:solidFill>
                          <a:latin typeface="Calibri"/>
                          <a:ea typeface="Calibri"/>
                          <a:cs typeface="Calibri"/>
                          <a:sym typeface="Calibri"/>
                        </a:rPr>
                        <a:t>million metric tons</a:t>
                      </a:r>
                      <a:endParaRPr sz="11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100" b="0" i="0" u="none" strike="noStrike" cap="none">
                          <a:solidFill>
                            <a:srgbClr val="3F3F3F"/>
                          </a:solidFill>
                          <a:latin typeface="Calibri"/>
                          <a:ea typeface="Calibri"/>
                          <a:cs typeface="Calibri"/>
                          <a:sym typeface="Calibri"/>
                        </a:rPr>
                        <a:t>million metric tons</a:t>
                      </a:r>
                      <a:endParaRPr sz="11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0000"/>
                        </a:lnSpc>
                        <a:spcBef>
                          <a:spcPts val="0"/>
                        </a:spcBef>
                        <a:spcAft>
                          <a:spcPts val="0"/>
                        </a:spcAft>
                        <a:buClr>
                          <a:srgbClr val="3F3F3F"/>
                        </a:buClr>
                        <a:buSzPts val="1100"/>
                        <a:buFont typeface="Calibri"/>
                        <a:buNone/>
                      </a:pPr>
                      <a:r>
                        <a:rPr lang="en-US" sz="1100" b="0" i="0" u="none" strike="noStrike" cap="none">
                          <a:solidFill>
                            <a:srgbClr val="3F3F3F"/>
                          </a:solidFill>
                          <a:latin typeface="Calibri"/>
                          <a:ea typeface="Calibri"/>
                          <a:cs typeface="Calibri"/>
                          <a:sym typeface="Calibri"/>
                        </a:rPr>
                        <a:t>million metric tons</a:t>
                      </a:r>
                      <a:endParaRPr sz="1100" b="1" i="0" u="none" strike="noStrike" cap="none">
                        <a:solidFill>
                          <a:srgbClr val="3F3F3F"/>
                        </a:solidFill>
                        <a:latin typeface="Calibri"/>
                        <a:ea typeface="Calibri"/>
                        <a:cs typeface="Calibri"/>
                        <a:sym typeface="Calibri"/>
                      </a:endParaRPr>
                    </a:p>
                  </a:txBody>
                  <a:tcPr marL="58450" marR="58450" marT="29225" marB="292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xmlns="" val="10001"/>
                  </a:ext>
                </a:extLst>
              </a:tr>
              <a:tr h="347625">
                <a:tc>
                  <a:txBody>
                    <a:bodyPr/>
                    <a:lstStyle/>
                    <a:p>
                      <a:pPr marL="0" marR="0" lvl="0" indent="0" algn="l"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Available for human consumption</a:t>
                      </a:r>
                      <a:endParaRPr sz="1600" b="1" i="0" u="none" strike="noStrike" cap="none" baseline="30000">
                        <a:solidFill>
                          <a:srgbClr val="3F3F3F"/>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355</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90</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377</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xmlns="" val="10002"/>
                  </a:ext>
                </a:extLst>
              </a:tr>
              <a:tr h="318175">
                <a:tc>
                  <a:txBody>
                    <a:bodyPr/>
                    <a:lstStyle/>
                    <a:p>
                      <a:pPr marL="0" marR="0" lvl="0" indent="0" algn="l"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Industrially milled</a:t>
                      </a:r>
                      <a:endParaRPr sz="1600" b="1" i="0" u="none" strike="noStrike" cap="none" baseline="30000">
                        <a:solidFill>
                          <a:srgbClr val="3F3F3F"/>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282</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32</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210</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xmlns="" val="10003"/>
                  </a:ext>
                </a:extLst>
              </a:tr>
              <a:tr h="340875">
                <a:tc>
                  <a:txBody>
                    <a:bodyPr/>
                    <a:lstStyle/>
                    <a:p>
                      <a:pPr marL="0" marR="0" lvl="0" indent="0" algn="l" rtl="0">
                        <a:lnSpc>
                          <a:spcPct val="100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Industrially milled and fortified</a:t>
                      </a:r>
                      <a:endParaRPr sz="1600" b="1" i="0" u="none" strike="noStrike" cap="none" baseline="30000">
                        <a:solidFill>
                          <a:srgbClr val="3F3F3F"/>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90</a:t>
                      </a:r>
                      <a:endParaRPr sz="1600" b="1" i="0" u="none" strike="noStrike" cap="none">
                        <a:solidFill>
                          <a:srgbClr val="3F3F3F"/>
                        </a:solidFill>
                        <a:latin typeface="Calibri"/>
                        <a:ea typeface="Calibri"/>
                        <a:cs typeface="Calibri"/>
                        <a:sym typeface="Calibri"/>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17</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7000"/>
                        </a:lnSpc>
                        <a:spcBef>
                          <a:spcPts val="0"/>
                        </a:spcBef>
                        <a:spcAft>
                          <a:spcPts val="0"/>
                        </a:spcAft>
                        <a:buClr>
                          <a:srgbClr val="3F3F3F"/>
                        </a:buClr>
                        <a:buSzPts val="1600"/>
                        <a:buFont typeface="Calibri"/>
                        <a:buNone/>
                      </a:pPr>
                      <a:r>
                        <a:rPr lang="en-US" sz="1600" b="0" i="0" u="none" strike="noStrike" cap="none">
                          <a:solidFill>
                            <a:srgbClr val="3F3F3F"/>
                          </a:solidFill>
                          <a:latin typeface="Calibri"/>
                          <a:ea typeface="Calibri"/>
                          <a:cs typeface="Calibri"/>
                          <a:sym typeface="Calibri"/>
                        </a:rPr>
                        <a:t>2</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xmlns="" val="10004"/>
                  </a:ext>
                </a:extLst>
              </a:tr>
              <a:tr h="340875">
                <a:tc>
                  <a:txBody>
                    <a:bodyPr/>
                    <a:lstStyle/>
                    <a:p>
                      <a:pPr marL="0" marR="0" lvl="0" indent="0" algn="l"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 industrially milled and fortified</a:t>
                      </a:r>
                      <a:endParaRPr sz="1600" b="1" i="0" u="none" strike="noStrike" cap="none" baseline="30000">
                        <a:solidFill>
                          <a:schemeClr val="lt1"/>
                        </a:solidFill>
                        <a:latin typeface="Calibri"/>
                        <a:ea typeface="Calibri"/>
                        <a:cs typeface="Calibri"/>
                        <a:sym typeface="Calibri"/>
                      </a:endParaRPr>
                    </a:p>
                  </a:txBody>
                  <a:tcPr marL="58450" marR="58450" marT="29225" marB="29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30%</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30%</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tc>
                  <a:txBody>
                    <a:bodyPr/>
                    <a:lstStyle/>
                    <a:p>
                      <a:pPr marL="0" marR="0" lvl="0" indent="0" algn="ctr" rtl="0">
                        <a:lnSpc>
                          <a:spcPct val="107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1%</a:t>
                      </a:r>
                      <a:endParaRPr/>
                    </a:p>
                  </a:txBody>
                  <a:tcPr marL="43825" marR="43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F3F3F"/>
                    </a:solidFill>
                  </a:tcPr>
                </a:tc>
                <a:extLst>
                  <a:ext uri="{0D108BD9-81ED-4DB2-BD59-A6C34878D82A}">
                    <a16:rowId xmlns:a16="http://schemas.microsoft.com/office/drawing/2014/main" xmlns="" val="10005"/>
                  </a:ext>
                </a:extLst>
              </a:tr>
            </a:tbl>
          </a:graphicData>
        </a:graphic>
      </p:graphicFrame>
      <p:sp>
        <p:nvSpPr>
          <p:cNvPr id="1249" name="Google Shape;1249;p20"/>
          <p:cNvSpPr txBox="1"/>
          <p:nvPr/>
        </p:nvSpPr>
        <p:spPr>
          <a:xfrm>
            <a:off x="118607" y="6588087"/>
            <a:ext cx="138049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Photo: Ray Witlin</a:t>
            </a:r>
            <a:endParaRPr sz="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812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3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56" name="Google Shape;1256;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89" lvl="0" indent="-50789" algn="l" rtl="0">
              <a:lnSpc>
                <a:spcPct val="90000"/>
              </a:lnSpc>
              <a:spcBef>
                <a:spcPts val="0"/>
              </a:spcBef>
              <a:spcAft>
                <a:spcPts val="0"/>
              </a:spcAft>
              <a:buClr>
                <a:schemeClr val="dk1"/>
              </a:buClr>
              <a:buSzPts val="2800"/>
              <a:buNone/>
            </a:pPr>
            <a:endParaRPr/>
          </a:p>
        </p:txBody>
      </p:sp>
      <p:pic>
        <p:nvPicPr>
          <p:cNvPr id="1257" name="Google Shape;1257;p32" descr="A person holding a bab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58" name="Google Shape;1258;p32"/>
          <p:cNvSpPr txBox="1"/>
          <p:nvPr/>
        </p:nvSpPr>
        <p:spPr>
          <a:xfrm>
            <a:off x="502920" y="1"/>
            <a:ext cx="4846320" cy="6857999"/>
          </a:xfrm>
          <a:prstGeom prst="rect">
            <a:avLst/>
          </a:prstGeom>
          <a:solidFill>
            <a:srgbClr val="FFFFFF">
              <a:alpha val="29803"/>
            </a:srgbClr>
          </a:solidFill>
          <a:ln>
            <a:noFill/>
          </a:ln>
        </p:spPr>
        <p:txBody>
          <a:bodyPr spcFirstLastPara="1" wrap="square" lIns="91425" tIns="45700" rIns="91425" bIns="45700" anchor="ctr" anchorCtr="0">
            <a:noAutofit/>
          </a:bodyPr>
          <a:lstStyle/>
          <a:p>
            <a:pPr marL="228600" marR="0" lvl="0" indent="0" algn="l" rtl="0">
              <a:lnSpc>
                <a:spcPct val="90000"/>
              </a:lnSpc>
              <a:spcBef>
                <a:spcPts val="0"/>
              </a:spcBef>
              <a:spcAft>
                <a:spcPts val="0"/>
              </a:spcAft>
              <a:buClr>
                <a:srgbClr val="3F3F3F"/>
              </a:buClr>
              <a:buSzPts val="4000"/>
              <a:buFont typeface="Calibri"/>
              <a:buNone/>
            </a:pPr>
            <a:r>
              <a:rPr lang="en-US" sz="4000" b="0" dirty="0">
                <a:solidFill>
                  <a:srgbClr val="3F3F3F"/>
                </a:solidFill>
                <a:latin typeface="Calibri"/>
                <a:ea typeface="Calibri"/>
                <a:cs typeface="Calibri"/>
                <a:sym typeface="Calibri"/>
              </a:rPr>
              <a:t>FFI </a:t>
            </a:r>
            <a:r>
              <a:rPr lang="en-US" sz="4000" dirty="0">
                <a:solidFill>
                  <a:srgbClr val="3F3F3F"/>
                </a:solidFill>
                <a:latin typeface="Calibri"/>
                <a:ea typeface="Calibri"/>
                <a:cs typeface="Calibri"/>
                <a:sym typeface="Calibri"/>
              </a:rPr>
              <a:t>looks</a:t>
            </a:r>
            <a:r>
              <a:rPr lang="en-US" sz="4000" b="0" dirty="0">
                <a:solidFill>
                  <a:srgbClr val="3F3F3F"/>
                </a:solidFill>
                <a:latin typeface="Calibri"/>
                <a:ea typeface="Calibri"/>
                <a:cs typeface="Calibri"/>
                <a:sym typeface="Calibri"/>
              </a:rPr>
              <a:t> forward to working with the the millers, </a:t>
            </a:r>
            <a:r>
              <a:rPr lang="en-US" sz="4000" dirty="0">
                <a:solidFill>
                  <a:srgbClr val="3F3F3F"/>
                </a:solidFill>
                <a:latin typeface="Calibri"/>
                <a:ea typeface="Calibri"/>
                <a:cs typeface="Calibri"/>
                <a:sym typeface="Calibri"/>
              </a:rPr>
              <a:t>government, and civil society in Egypt </a:t>
            </a:r>
            <a:r>
              <a:rPr lang="en-US" sz="4000" b="0" dirty="0">
                <a:solidFill>
                  <a:srgbClr val="3F3F3F"/>
                </a:solidFill>
                <a:latin typeface="Calibri"/>
                <a:ea typeface="Calibri"/>
                <a:cs typeface="Calibri"/>
                <a:sym typeface="Calibri"/>
              </a:rPr>
              <a:t>to improve the lives of 90 million people (90% of the population!)</a:t>
            </a:r>
            <a:endParaRPr dirty="0"/>
          </a:p>
        </p:txBody>
      </p:sp>
      <p:sp>
        <p:nvSpPr>
          <p:cNvPr id="1259" name="Google Shape;1259;p32"/>
          <p:cNvSpPr/>
          <p:nvPr/>
        </p:nvSpPr>
        <p:spPr>
          <a:xfrm>
            <a:off x="10893351" y="6524298"/>
            <a:ext cx="1215397"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a:solidFill>
                  <a:schemeClr val="lt1"/>
                </a:solidFill>
                <a:latin typeface="Calibri"/>
                <a:ea typeface="Calibri"/>
                <a:cs typeface="Calibri"/>
                <a:sym typeface="Calibri"/>
              </a:rPr>
              <a:t>Photo: Benedicte Kurzen</a:t>
            </a:r>
            <a:endParaRPr sz="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1235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21"/>
          <p:cNvSpPr/>
          <p:nvPr/>
        </p:nvSpPr>
        <p:spPr>
          <a:xfrm>
            <a:off x="1354372" y="0"/>
            <a:ext cx="9483256" cy="6858000"/>
          </a:xfrm>
          <a:prstGeom prst="rect">
            <a:avLst/>
          </a:prstGeom>
          <a:solidFill>
            <a:srgbClr val="6967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6" name="Google Shape;1266;p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67" name="Google Shape;1267;p21"/>
          <p:cNvSpPr/>
          <p:nvPr/>
        </p:nvSpPr>
        <p:spPr>
          <a:xfrm>
            <a:off x="2144484" y="0"/>
            <a:ext cx="7837716" cy="6858000"/>
          </a:xfrm>
          <a:custGeom>
            <a:avLst/>
            <a:gdLst/>
            <a:ahLst/>
            <a:cxnLst/>
            <a:rect l="l" t="t" r="r" b="b"/>
            <a:pathLst>
              <a:path w="7837716" h="6858000" extrusionOk="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lt1"/>
          </a:solidFill>
          <a:ln w="12700" cap="flat" cmpd="sng">
            <a:solidFill>
              <a:srgbClr val="BBD6E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8" name="Google Shape;1268;p21"/>
          <p:cNvPicPr preferRelativeResize="0"/>
          <p:nvPr/>
        </p:nvPicPr>
        <p:blipFill rotWithShape="1">
          <a:blip r:embed="rId4">
            <a:alphaModFix/>
          </a:blip>
          <a:srcRect/>
          <a:stretch/>
        </p:blipFill>
        <p:spPr>
          <a:xfrm>
            <a:off x="3364727" y="1324285"/>
            <a:ext cx="5462546" cy="3318496"/>
          </a:xfrm>
          <a:prstGeom prst="rect">
            <a:avLst/>
          </a:prstGeom>
          <a:noFill/>
          <a:ln>
            <a:noFill/>
          </a:ln>
        </p:spPr>
      </p:pic>
      <p:pic>
        <p:nvPicPr>
          <p:cNvPr id="1269" name="Google Shape;1269;p21" descr="A close up of a plant&#10;&#10;Description automatically generated"/>
          <p:cNvPicPr preferRelativeResize="0"/>
          <p:nvPr/>
        </p:nvPicPr>
        <p:blipFill rotWithShape="1">
          <a:blip r:embed="rId5">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27447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2" name="Google Shape;102;p1" descr="A close up of a plant&#10;&#10;Description automatically generated"/>
          <p:cNvPicPr preferRelativeResize="0">
            <a:picLocks noGrp="1"/>
          </p:cNvPicPr>
          <p:nvPr>
            <p:ph type="body" idx="1"/>
          </p:nvPr>
        </p:nvPicPr>
        <p:blipFill rotWithShape="1">
          <a:blip r:embed="rId3">
            <a:alphaModFix/>
          </a:blip>
          <a:srcRect/>
          <a:stretch/>
        </p:blipFill>
        <p:spPr>
          <a:xfrm>
            <a:off x="0" y="1"/>
            <a:ext cx="12195620" cy="6860036"/>
          </a:xfrm>
          <a:prstGeom prst="rect">
            <a:avLst/>
          </a:prstGeom>
          <a:noFill/>
          <a:ln>
            <a:noFill/>
          </a:ln>
        </p:spPr>
      </p:pic>
      <p:sp>
        <p:nvSpPr>
          <p:cNvPr id="103" name="Google Shape;103;p1"/>
          <p:cNvSpPr txBox="1"/>
          <p:nvPr/>
        </p:nvSpPr>
        <p:spPr>
          <a:xfrm>
            <a:off x="6586331" y="4673778"/>
            <a:ext cx="4955814" cy="181909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7F7F7F"/>
              </a:buClr>
              <a:buSzPts val="3200"/>
              <a:buFont typeface="Calibri"/>
              <a:buNone/>
            </a:pPr>
            <a:r>
              <a:rPr lang="en-US" sz="3200" b="1" i="0" u="none" strike="noStrike" cap="none" dirty="0">
                <a:solidFill>
                  <a:srgbClr val="7F7F7F"/>
                </a:solidFill>
                <a:latin typeface="Calibri"/>
                <a:ea typeface="Calibri"/>
                <a:cs typeface="Calibri"/>
                <a:sym typeface="Calibri"/>
              </a:rPr>
              <a:t>Introduction to the Food Fortification Initiative (FFI)</a:t>
            </a:r>
            <a:endParaRPr dirty="0"/>
          </a:p>
        </p:txBody>
      </p:sp>
      <p:sp>
        <p:nvSpPr>
          <p:cNvPr id="104" name="Google Shape;104;p1"/>
          <p:cNvSpPr txBox="1"/>
          <p:nvPr/>
        </p:nvSpPr>
        <p:spPr>
          <a:xfrm>
            <a:off x="7734402" y="5496799"/>
            <a:ext cx="3807742" cy="181909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7F7F7F"/>
              </a:buClr>
              <a:buSzPts val="2400"/>
              <a:buFont typeface="Calibri"/>
              <a:buNone/>
            </a:pPr>
            <a:r>
              <a:rPr lang="en-US" sz="2400" b="0" i="0" u="none" strike="noStrike" cap="none" dirty="0">
                <a:solidFill>
                  <a:srgbClr val="7F7F7F"/>
                </a:solidFill>
                <a:latin typeface="Calibri"/>
                <a:ea typeface="Calibri"/>
                <a:cs typeface="Calibri"/>
                <a:sym typeface="Calibri"/>
              </a:rPr>
              <a:t>April 2021</a:t>
            </a:r>
            <a:endParaRPr dirty="0"/>
          </a:p>
        </p:txBody>
      </p:sp>
    </p:spTree>
    <p:extLst>
      <p:ext uri="{BB962C8B-B14F-4D97-AF65-F5344CB8AC3E}">
        <p14:creationId xmlns:p14="http://schemas.microsoft.com/office/powerpoint/2010/main" val="263652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
          <p:cNvPicPr preferRelativeResize="0"/>
          <p:nvPr/>
        </p:nvPicPr>
        <p:blipFill rotWithShape="1">
          <a:blip r:embed="rId3">
            <a:alphaModFix amt="50000"/>
          </a:blip>
          <a:srcRect/>
          <a:stretch/>
        </p:blipFill>
        <p:spPr>
          <a:xfrm>
            <a:off x="1" y="-54863"/>
            <a:ext cx="12192000" cy="7084313"/>
          </a:xfrm>
          <a:prstGeom prst="rect">
            <a:avLst/>
          </a:prstGeom>
          <a:noFill/>
          <a:ln>
            <a:noFill/>
          </a:ln>
          <a:effectLst>
            <a:outerShdw blurRad="50800" dist="50800" sx="1000" sy="1000" algn="ctr" rotWithShape="0">
              <a:schemeClr val="lt1"/>
            </a:outerShdw>
          </a:effectLst>
        </p:spPr>
      </p:pic>
      <p:sp>
        <p:nvSpPr>
          <p:cNvPr id="265" name="Google Shape;265;p2"/>
          <p:cNvSpPr txBox="1"/>
          <p:nvPr/>
        </p:nvSpPr>
        <p:spPr>
          <a:xfrm>
            <a:off x="4387352" y="1200152"/>
            <a:ext cx="6897171" cy="44576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Calibri"/>
              <a:buNone/>
            </a:pPr>
            <a:r>
              <a:rPr lang="en-US" sz="3200" b="0" i="0" u="none" strike="noStrike" cap="none" dirty="0">
                <a:solidFill>
                  <a:srgbClr val="FFFFFF"/>
                </a:solidFill>
                <a:latin typeface="Calibri"/>
                <a:ea typeface="Calibri"/>
                <a:cs typeface="Calibri"/>
                <a:sym typeface="Calibri"/>
              </a:rPr>
              <a:t>WHAT WE DO</a:t>
            </a:r>
            <a:r>
              <a:rPr lang="en-US" sz="8000" b="0" i="0" u="none" strike="noStrike" cap="none" dirty="0">
                <a:solidFill>
                  <a:srgbClr val="FFFFFF"/>
                </a:solidFill>
                <a:latin typeface="Calibri"/>
                <a:ea typeface="Calibri"/>
                <a:cs typeface="Calibri"/>
                <a:sym typeface="Calibri"/>
              </a:rPr>
              <a:t/>
            </a:r>
            <a:br>
              <a:rPr lang="en-US" sz="8000" b="0" i="0" u="none" strike="noStrike" cap="none" dirty="0">
                <a:solidFill>
                  <a:srgbClr val="FFFFFF"/>
                </a:solidFill>
                <a:latin typeface="Calibri"/>
                <a:ea typeface="Calibri"/>
                <a:cs typeface="Calibri"/>
                <a:sym typeface="Calibri"/>
              </a:rPr>
            </a:br>
            <a:r>
              <a:rPr lang="en-US" sz="8000" b="0" i="0" u="none" strike="noStrike" cap="none" dirty="0">
                <a:solidFill>
                  <a:srgbClr val="FFFFFF"/>
                </a:solidFill>
                <a:latin typeface="Calibri"/>
                <a:ea typeface="Calibri"/>
                <a:cs typeface="Calibri"/>
                <a:sym typeface="Calibri"/>
              </a:rPr>
              <a:t>We fight</a:t>
            </a:r>
            <a:br>
              <a:rPr lang="en-US" sz="8000" b="0" i="0" u="none" strike="noStrike" cap="none" dirty="0">
                <a:solidFill>
                  <a:srgbClr val="FFFFFF"/>
                </a:solidFill>
                <a:latin typeface="Calibri"/>
                <a:ea typeface="Calibri"/>
                <a:cs typeface="Calibri"/>
                <a:sym typeface="Calibri"/>
              </a:rPr>
            </a:br>
            <a:r>
              <a:rPr lang="en-US" sz="8000" b="0" i="0" u="none" strike="noStrike" cap="none" dirty="0">
                <a:solidFill>
                  <a:srgbClr val="FFFFFF"/>
                </a:solidFill>
                <a:latin typeface="Calibri"/>
                <a:ea typeface="Calibri"/>
                <a:cs typeface="Calibri"/>
                <a:sym typeface="Calibri"/>
              </a:rPr>
              <a:t>malnutrition</a:t>
            </a:r>
            <a:endParaRPr dirty="0"/>
          </a:p>
        </p:txBody>
      </p:sp>
      <p:cxnSp>
        <p:nvCxnSpPr>
          <p:cNvPr id="266" name="Google Shape;266;p2"/>
          <p:cNvCxnSpPr/>
          <p:nvPr/>
        </p:nvCxnSpPr>
        <p:spPr>
          <a:xfrm>
            <a:off x="4057651" y="2327911"/>
            <a:ext cx="0" cy="2202180"/>
          </a:xfrm>
          <a:prstGeom prst="straightConnector1">
            <a:avLst/>
          </a:prstGeom>
          <a:noFill/>
          <a:ln w="25400" cap="flat" cmpd="sng">
            <a:solidFill>
              <a:schemeClr val="lt1"/>
            </a:solidFill>
            <a:prstDash val="solid"/>
            <a:miter lim="800000"/>
            <a:headEnd type="none" w="sm" len="sm"/>
            <a:tailEnd type="none" w="sm" len="sm"/>
          </a:ln>
        </p:spPr>
      </p:cxnSp>
      <p:sp>
        <p:nvSpPr>
          <p:cNvPr id="267" name="Google Shape;267;p2"/>
          <p:cNvSpPr/>
          <p:nvPr/>
        </p:nvSpPr>
        <p:spPr>
          <a:xfrm>
            <a:off x="10562794" y="6488668"/>
            <a:ext cx="1436611"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a:solidFill>
                  <a:schemeClr val="lt1"/>
                </a:solidFill>
                <a:latin typeface="Calibri"/>
                <a:ea typeface="Calibri"/>
                <a:cs typeface="Calibri"/>
                <a:sym typeface="Calibri"/>
              </a:rPr>
              <a:t>Photo: Albert González Farran</a:t>
            </a:r>
            <a:endParaRPr sz="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0893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328B928-3C15-4B35-B4D9-B9CB9DF6B1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12830"/>
            <a:ext cx="12149090" cy="6833863"/>
          </a:xfrm>
          <a:prstGeom prst="rect">
            <a:avLst/>
          </a:prstGeom>
          <a:solidFill>
            <a:schemeClr val="tx1">
              <a:lumMod val="75000"/>
              <a:lumOff val="25000"/>
            </a:schemeClr>
          </a:solidFill>
          <a:ln>
            <a:noFill/>
          </a:ln>
          <a:effectLst/>
        </p:spPr>
      </p:pic>
      <p:sp>
        <p:nvSpPr>
          <p:cNvPr id="2" name="TextBox 1">
            <a:extLst>
              <a:ext uri="{FF2B5EF4-FFF2-40B4-BE49-F238E27FC236}">
                <a16:creationId xmlns:a16="http://schemas.microsoft.com/office/drawing/2014/main" xmlns="" id="{798DD41A-2518-4120-9A4E-83FA3906EB9D}"/>
              </a:ext>
            </a:extLst>
          </p:cNvPr>
          <p:cNvSpPr txBox="1"/>
          <p:nvPr/>
        </p:nvSpPr>
        <p:spPr>
          <a:xfrm>
            <a:off x="740751" y="569401"/>
            <a:ext cx="7029754" cy="769441"/>
          </a:xfrm>
          <a:prstGeom prst="rect">
            <a:avLst/>
          </a:prstGeom>
          <a:noFill/>
        </p:spPr>
        <p:txBody>
          <a:bodyPr wrap="square" rtlCol="0">
            <a:spAutoFit/>
          </a:bodyPr>
          <a:lstStyle/>
          <a:p>
            <a:r>
              <a:rPr lang="en-US" sz="4400" dirty="0">
                <a:solidFill>
                  <a:schemeClr val="bg1"/>
                </a:solidFill>
                <a:latin typeface="Calibri" panose="020F0502020204030204" pitchFamily="34" charset="0"/>
                <a:cs typeface="Calibri" panose="020F0502020204030204" pitchFamily="34" charset="0"/>
              </a:rPr>
              <a:t>The Challenge</a:t>
            </a:r>
          </a:p>
        </p:txBody>
      </p:sp>
      <p:sp>
        <p:nvSpPr>
          <p:cNvPr id="3" name="TextBox 2">
            <a:extLst>
              <a:ext uri="{FF2B5EF4-FFF2-40B4-BE49-F238E27FC236}">
                <a16:creationId xmlns:a16="http://schemas.microsoft.com/office/drawing/2014/main" xmlns="" id="{BA442A96-3B1F-456A-9FEB-08A6555194BA}"/>
              </a:ext>
            </a:extLst>
          </p:cNvPr>
          <p:cNvSpPr txBox="1"/>
          <p:nvPr/>
        </p:nvSpPr>
        <p:spPr>
          <a:xfrm>
            <a:off x="3350257" y="1705994"/>
            <a:ext cx="2372186" cy="2123658"/>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1.6 billion </a:t>
            </a:r>
          </a:p>
          <a:p>
            <a:r>
              <a:rPr lang="en-US" sz="2400" dirty="0">
                <a:solidFill>
                  <a:schemeClr val="bg1"/>
                </a:solidFill>
                <a:latin typeface="Calibri" panose="020F0502020204030204" pitchFamily="34" charset="0"/>
                <a:cs typeface="Calibri" panose="020F0502020204030204" pitchFamily="34" charset="0"/>
              </a:rPr>
              <a:t>People affected by </a:t>
            </a:r>
            <a:r>
              <a:rPr lang="en-US" sz="2400" b="1" dirty="0">
                <a:solidFill>
                  <a:schemeClr val="bg1"/>
                </a:solidFill>
                <a:latin typeface="Calibri" panose="020F0502020204030204" pitchFamily="34" charset="0"/>
                <a:cs typeface="Calibri" panose="020F0502020204030204" pitchFamily="34" charset="0"/>
              </a:rPr>
              <a:t>iron deficiency anemia. </a:t>
            </a:r>
          </a:p>
        </p:txBody>
      </p:sp>
      <p:sp>
        <p:nvSpPr>
          <p:cNvPr id="45" name="Rectangle 44">
            <a:extLst>
              <a:ext uri="{FF2B5EF4-FFF2-40B4-BE49-F238E27FC236}">
                <a16:creationId xmlns:a16="http://schemas.microsoft.com/office/drawing/2014/main" xmlns="" id="{C68ABE27-7E3D-4212-A00C-BBFC7DBC1D65}"/>
              </a:ext>
            </a:extLst>
          </p:cNvPr>
          <p:cNvSpPr/>
          <p:nvPr/>
        </p:nvSpPr>
        <p:spPr>
          <a:xfrm>
            <a:off x="8135287" y="1666112"/>
            <a:ext cx="3647508" cy="3847207"/>
          </a:xfrm>
          <a:prstGeom prst="rect">
            <a:avLst/>
          </a:prstGeom>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75% </a:t>
            </a:r>
          </a:p>
          <a:p>
            <a:r>
              <a:rPr lang="en-US" sz="2400" dirty="0">
                <a:solidFill>
                  <a:schemeClr val="bg1"/>
                </a:solidFill>
                <a:latin typeface="Calibri" panose="020F0502020204030204" pitchFamily="34" charset="0"/>
                <a:cs typeface="Calibri" panose="020F0502020204030204" pitchFamily="34" charset="0"/>
              </a:rPr>
              <a:t>Of children born with brain and spinal birth defects, die before their fifth birthday. </a:t>
            </a:r>
          </a:p>
          <a:p>
            <a:endParaRPr lang="en-US" sz="2800" b="1" dirty="0">
              <a:solidFill>
                <a:schemeClr val="bg1"/>
              </a:solidFill>
              <a:latin typeface="Calibri" panose="020F0502020204030204" pitchFamily="34" charset="0"/>
              <a:cs typeface="Calibri" panose="020F0502020204030204" pitchFamily="34" charset="0"/>
            </a:endParaRPr>
          </a:p>
          <a:p>
            <a:r>
              <a:rPr lang="en-US" sz="3600" b="1" dirty="0">
                <a:solidFill>
                  <a:schemeClr val="bg1"/>
                </a:solidFill>
                <a:latin typeface="Calibri" panose="020F0502020204030204" pitchFamily="34" charset="0"/>
                <a:cs typeface="Calibri" panose="020F0502020204030204" pitchFamily="34" charset="0"/>
              </a:rPr>
              <a:t>70% </a:t>
            </a:r>
            <a:endParaRPr lang="en-US" sz="36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Of these deaths are preventable with sufficient maternal folate intake </a:t>
            </a:r>
            <a:endParaRPr lang="en-US" sz="2400" b="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A5335083-86A7-48EA-883C-D778B8DD72E8}"/>
              </a:ext>
            </a:extLst>
          </p:cNvPr>
          <p:cNvSpPr/>
          <p:nvPr/>
        </p:nvSpPr>
        <p:spPr>
          <a:xfrm>
            <a:off x="3984331" y="2145351"/>
            <a:ext cx="515869" cy="120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xmlns="" id="{F50AC9A5-9BE3-4C21-B9E9-43D2F8332670}"/>
              </a:ext>
            </a:extLst>
          </p:cNvPr>
          <p:cNvSpPr txBox="1"/>
          <p:nvPr/>
        </p:nvSpPr>
        <p:spPr>
          <a:xfrm>
            <a:off x="790458" y="1705994"/>
            <a:ext cx="2559798" cy="2123658"/>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2 billion</a:t>
            </a:r>
          </a:p>
          <a:p>
            <a:r>
              <a:rPr lang="en-US" sz="2400" dirty="0">
                <a:solidFill>
                  <a:schemeClr val="bg1"/>
                </a:solidFill>
                <a:latin typeface="Calibri" panose="020F0502020204030204" pitchFamily="34" charset="0"/>
                <a:cs typeface="Calibri" panose="020F0502020204030204" pitchFamily="34" charset="0"/>
              </a:rPr>
              <a:t>People worldwide suffer the effects of micronutrient malnutrition. </a:t>
            </a:r>
          </a:p>
        </p:txBody>
      </p:sp>
      <p:sp>
        <p:nvSpPr>
          <p:cNvPr id="11" name="TextBox 10">
            <a:extLst>
              <a:ext uri="{FF2B5EF4-FFF2-40B4-BE49-F238E27FC236}">
                <a16:creationId xmlns:a16="http://schemas.microsoft.com/office/drawing/2014/main" xmlns="" id="{EF4632AF-7C47-2A47-9BA9-5A787CE904BF}"/>
              </a:ext>
            </a:extLst>
          </p:cNvPr>
          <p:cNvSpPr txBox="1"/>
          <p:nvPr/>
        </p:nvSpPr>
        <p:spPr>
          <a:xfrm>
            <a:off x="5689094" y="1646043"/>
            <a:ext cx="2331626" cy="360098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250 million</a:t>
            </a:r>
          </a:p>
          <a:p>
            <a:r>
              <a:rPr lang="en-US" sz="2400" dirty="0">
                <a:solidFill>
                  <a:schemeClr val="bg1"/>
                </a:solidFill>
                <a:latin typeface="Calibri" panose="020F0502020204030204" pitchFamily="34" charset="0"/>
                <a:cs typeface="Calibri" panose="020F0502020204030204" pitchFamily="34" charset="0"/>
              </a:rPr>
              <a:t>Women of reproductive age are affected by </a:t>
            </a:r>
            <a:r>
              <a:rPr lang="en-US" sz="2400" b="1" dirty="0">
                <a:solidFill>
                  <a:schemeClr val="bg1"/>
                </a:solidFill>
                <a:latin typeface="Calibri" panose="020F0502020204030204" pitchFamily="34" charset="0"/>
                <a:cs typeface="Calibri" panose="020F0502020204030204" pitchFamily="34" charset="0"/>
              </a:rPr>
              <a:t>iron deficiency anemia, </a:t>
            </a:r>
            <a:r>
              <a:rPr lang="en-US" sz="2400" dirty="0">
                <a:solidFill>
                  <a:schemeClr val="bg1"/>
                </a:solidFill>
                <a:latin typeface="Calibri" panose="020F0502020204030204" pitchFamily="34" charset="0"/>
                <a:cs typeface="Calibri" panose="020F0502020204030204" pitchFamily="34" charset="0"/>
              </a:rPr>
              <a:t>doubling their risk for maternal death. </a:t>
            </a:r>
          </a:p>
        </p:txBody>
      </p:sp>
      <p:sp>
        <p:nvSpPr>
          <p:cNvPr id="12" name="Rectangle 11">
            <a:extLst>
              <a:ext uri="{FF2B5EF4-FFF2-40B4-BE49-F238E27FC236}">
                <a16:creationId xmlns:a16="http://schemas.microsoft.com/office/drawing/2014/main" xmlns="" id="{25E44959-7299-B640-941E-BB3CA3D02355}"/>
              </a:ext>
            </a:extLst>
          </p:cNvPr>
          <p:cNvSpPr/>
          <p:nvPr/>
        </p:nvSpPr>
        <p:spPr>
          <a:xfrm>
            <a:off x="458358" y="6248709"/>
            <a:ext cx="2938401" cy="230832"/>
          </a:xfrm>
          <a:prstGeom prst="rect">
            <a:avLst/>
          </a:prstGeom>
        </p:spPr>
        <p:txBody>
          <a:bodyPr wrap="square">
            <a:spAutoFit/>
          </a:bodyPr>
          <a:lstStyle/>
          <a:p>
            <a:r>
              <a:rPr lang="en-US" sz="900" dirty="0">
                <a:solidFill>
                  <a:schemeClr val="bg1"/>
                </a:solidFill>
              </a:rPr>
              <a:t>Photo: Albert González </a:t>
            </a:r>
            <a:r>
              <a:rPr lang="en-US" sz="900" dirty="0" err="1">
                <a:solidFill>
                  <a:schemeClr val="bg1"/>
                </a:solidFill>
              </a:rPr>
              <a:t>Farran</a:t>
            </a:r>
            <a:endParaRPr lang="en-US" sz="900" dirty="0">
              <a:solidFill>
                <a:schemeClr val="bg1"/>
              </a:solidFill>
            </a:endParaRPr>
          </a:p>
        </p:txBody>
      </p:sp>
      <p:sp>
        <p:nvSpPr>
          <p:cNvPr id="6" name="TextBox 5">
            <a:extLst>
              <a:ext uri="{FF2B5EF4-FFF2-40B4-BE49-F238E27FC236}">
                <a16:creationId xmlns:a16="http://schemas.microsoft.com/office/drawing/2014/main" xmlns="" id="{1AF70A87-8D8D-6F45-8343-83E1F5B860AF}"/>
              </a:ext>
            </a:extLst>
          </p:cNvPr>
          <p:cNvSpPr txBox="1"/>
          <p:nvPr/>
        </p:nvSpPr>
        <p:spPr>
          <a:xfrm>
            <a:off x="9771370" y="6007219"/>
            <a:ext cx="2263153" cy="707886"/>
          </a:xfrm>
          <a:prstGeom prst="rect">
            <a:avLst/>
          </a:prstGeom>
          <a:noFill/>
        </p:spPr>
        <p:txBody>
          <a:bodyPr wrap="square" rtlCol="0">
            <a:spAutoFit/>
          </a:bodyPr>
          <a:lstStyle/>
          <a:p>
            <a:r>
              <a:rPr lang="en-US" sz="1000" dirty="0">
                <a:solidFill>
                  <a:schemeClr val="bg1"/>
                </a:solidFill>
              </a:rPr>
              <a:t>Von </a:t>
            </a:r>
            <a:r>
              <a:rPr lang="en-US" sz="1000" dirty="0" err="1">
                <a:solidFill>
                  <a:schemeClr val="bg1"/>
                </a:solidFill>
              </a:rPr>
              <a:t>Grebmer</a:t>
            </a:r>
            <a:r>
              <a:rPr lang="en-US" sz="1000" dirty="0">
                <a:solidFill>
                  <a:schemeClr val="bg1"/>
                </a:solidFill>
              </a:rPr>
              <a:t> et al, 2014</a:t>
            </a:r>
          </a:p>
          <a:p>
            <a:r>
              <a:rPr lang="en-US" sz="1000" dirty="0">
                <a:solidFill>
                  <a:schemeClr val="bg1"/>
                </a:solidFill>
              </a:rPr>
              <a:t>Daru et al, 2018</a:t>
            </a:r>
          </a:p>
          <a:p>
            <a:r>
              <a:rPr lang="en-US" sz="1000" dirty="0" err="1">
                <a:solidFill>
                  <a:schemeClr val="bg1"/>
                </a:solidFill>
              </a:rPr>
              <a:t>Blencowe</a:t>
            </a:r>
            <a:r>
              <a:rPr lang="en-US" sz="1000" dirty="0">
                <a:solidFill>
                  <a:schemeClr val="bg1"/>
                </a:solidFill>
              </a:rPr>
              <a:t> et al, 2018</a:t>
            </a:r>
          </a:p>
          <a:p>
            <a:r>
              <a:rPr lang="en-US" sz="1000" dirty="0">
                <a:solidFill>
                  <a:schemeClr val="bg1"/>
                </a:solidFill>
              </a:rPr>
              <a:t>Petry et al, 2016</a:t>
            </a:r>
          </a:p>
        </p:txBody>
      </p:sp>
    </p:spTree>
    <p:extLst>
      <p:ext uri="{BB962C8B-B14F-4D97-AF65-F5344CB8AC3E}">
        <p14:creationId xmlns:p14="http://schemas.microsoft.com/office/powerpoint/2010/main" val="305596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P spid="4"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89" lvl="0" indent="-50789" algn="l" rtl="0">
              <a:lnSpc>
                <a:spcPct val="90000"/>
              </a:lnSpc>
              <a:spcBef>
                <a:spcPts val="0"/>
              </a:spcBef>
              <a:spcAft>
                <a:spcPts val="0"/>
              </a:spcAft>
              <a:buClr>
                <a:schemeClr val="dk1"/>
              </a:buClr>
              <a:buSzPts val="2800"/>
              <a:buNone/>
            </a:pPr>
            <a:endParaRPr/>
          </a:p>
        </p:txBody>
      </p:sp>
      <p:pic>
        <p:nvPicPr>
          <p:cNvPr id="125" name="Google Shape;125;p3" descr="A person holding a bab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6" name="Google Shape;126;p3"/>
          <p:cNvSpPr txBox="1"/>
          <p:nvPr/>
        </p:nvSpPr>
        <p:spPr>
          <a:xfrm>
            <a:off x="383792" y="0"/>
            <a:ext cx="4483864" cy="6857999"/>
          </a:xfrm>
          <a:prstGeom prst="rect">
            <a:avLst/>
          </a:prstGeom>
          <a:solidFill>
            <a:srgbClr val="FFFFFF">
              <a:alpha val="29803"/>
            </a:srgbClr>
          </a:solidFill>
          <a:ln>
            <a:noFill/>
          </a:ln>
        </p:spPr>
        <p:txBody>
          <a:bodyPr spcFirstLastPara="1" wrap="square" lIns="91425" tIns="45700" rIns="91425" bIns="45700" anchor="ctr" anchorCtr="0">
            <a:noAutofit/>
          </a:bodyPr>
          <a:lstStyle/>
          <a:p>
            <a:pPr marL="228600" marR="0" lvl="0" indent="0" algn="l" rtl="0">
              <a:lnSpc>
                <a:spcPct val="90000"/>
              </a:lnSpc>
              <a:spcBef>
                <a:spcPts val="0"/>
              </a:spcBef>
              <a:spcAft>
                <a:spcPts val="0"/>
              </a:spcAft>
              <a:buClr>
                <a:schemeClr val="dk1"/>
              </a:buClr>
              <a:buSzPts val="3600"/>
              <a:buFont typeface="Calibri"/>
              <a:buNone/>
            </a:pPr>
            <a:endParaRPr sz="3600" b="0">
              <a:solidFill>
                <a:srgbClr val="3F3F3F"/>
              </a:solidFill>
              <a:latin typeface="Calibri"/>
              <a:ea typeface="Calibri"/>
              <a:cs typeface="Calibri"/>
              <a:sym typeface="Calibri"/>
            </a:endParaRPr>
          </a:p>
          <a:p>
            <a:pPr marL="228600" marR="0" lvl="0" indent="0" algn="l" rtl="0">
              <a:lnSpc>
                <a:spcPct val="90000"/>
              </a:lnSpc>
              <a:spcBef>
                <a:spcPts val="0"/>
              </a:spcBef>
              <a:spcAft>
                <a:spcPts val="0"/>
              </a:spcAft>
              <a:buClr>
                <a:schemeClr val="dk1"/>
              </a:buClr>
              <a:buSzPts val="2800"/>
              <a:buFont typeface="Calibri"/>
              <a:buNone/>
            </a:pPr>
            <a:endParaRPr sz="2800" b="0">
              <a:solidFill>
                <a:srgbClr val="3F3F3F"/>
              </a:solidFill>
              <a:latin typeface="Calibri"/>
              <a:ea typeface="Calibri"/>
              <a:cs typeface="Calibri"/>
              <a:sym typeface="Calibri"/>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An additional 82% of</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birth defects of the</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brain and spine</a:t>
            </a:r>
            <a:r>
              <a:rPr lang="en-US" sz="2800" b="0" baseline="30000">
                <a:solidFill>
                  <a:srgbClr val="3F3F3F"/>
                </a:solidFill>
                <a:latin typeface="Calibri"/>
                <a:ea typeface="Calibri"/>
                <a:cs typeface="Calibri"/>
                <a:sym typeface="Calibri"/>
              </a:rPr>
              <a:t>1</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and 34% of global</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anemia cases</a:t>
            </a:r>
            <a:r>
              <a:rPr lang="en-US" sz="2800" b="0" baseline="30000">
                <a:solidFill>
                  <a:srgbClr val="3F3F3F"/>
                </a:solidFill>
                <a:latin typeface="Calibri"/>
                <a:ea typeface="Calibri"/>
                <a:cs typeface="Calibri"/>
                <a:sym typeface="Calibri"/>
              </a:rPr>
              <a:t>2</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could still be </a:t>
            </a:r>
            <a:r>
              <a:rPr lang="en-US" sz="2800" b="0">
                <a:solidFill>
                  <a:schemeClr val="lt1"/>
                </a:solidFill>
                <a:highlight>
                  <a:srgbClr val="808080"/>
                </a:highlight>
                <a:latin typeface="Calibri"/>
                <a:ea typeface="Calibri"/>
                <a:cs typeface="Calibri"/>
                <a:sym typeface="Calibri"/>
              </a:rPr>
              <a:t>prevented</a:t>
            </a:r>
            <a:r>
              <a:rPr lang="en-US" sz="2800" b="0">
                <a:solidFill>
                  <a:srgbClr val="3F3F3F"/>
                </a:solidFill>
                <a:latin typeface="Calibri"/>
                <a:ea typeface="Calibri"/>
                <a:cs typeface="Calibri"/>
                <a:sym typeface="Calibri"/>
              </a:rPr>
              <a:t> through adequate</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intake of iron and</a:t>
            </a:r>
            <a:endParaRPr/>
          </a:p>
          <a:p>
            <a:pPr marL="228600" marR="0" lvl="0" indent="0" algn="l" rtl="0">
              <a:lnSpc>
                <a:spcPct val="90000"/>
              </a:lnSpc>
              <a:spcBef>
                <a:spcPts val="0"/>
              </a:spcBef>
              <a:spcAft>
                <a:spcPts val="0"/>
              </a:spcAft>
              <a:buClr>
                <a:srgbClr val="3F3F3F"/>
              </a:buClr>
              <a:buSzPts val="2800"/>
              <a:buFont typeface="Calibri"/>
              <a:buNone/>
            </a:pPr>
            <a:r>
              <a:rPr lang="en-US" sz="2800" b="0">
                <a:solidFill>
                  <a:srgbClr val="3F3F3F"/>
                </a:solidFill>
                <a:latin typeface="Calibri"/>
                <a:ea typeface="Calibri"/>
                <a:cs typeface="Calibri"/>
                <a:sym typeface="Calibri"/>
              </a:rPr>
              <a:t>folic acid.</a:t>
            </a:r>
            <a:endParaRPr/>
          </a:p>
          <a:p>
            <a:pPr marL="228600" marR="0" lvl="0" indent="0" algn="l" rtl="0">
              <a:lnSpc>
                <a:spcPct val="90000"/>
              </a:lnSpc>
              <a:spcBef>
                <a:spcPts val="0"/>
              </a:spcBef>
              <a:spcAft>
                <a:spcPts val="0"/>
              </a:spcAft>
              <a:buClr>
                <a:schemeClr val="dk1"/>
              </a:buClr>
              <a:buSzPts val="3600"/>
              <a:buFont typeface="Calibri"/>
              <a:buNone/>
            </a:pPr>
            <a:endParaRPr sz="3600" b="0">
              <a:solidFill>
                <a:srgbClr val="3F3F3F"/>
              </a:solidFill>
              <a:latin typeface="Calibri"/>
              <a:ea typeface="Calibri"/>
              <a:cs typeface="Calibri"/>
              <a:sym typeface="Calibri"/>
            </a:endParaRPr>
          </a:p>
        </p:txBody>
      </p:sp>
      <p:sp>
        <p:nvSpPr>
          <p:cNvPr id="127" name="Google Shape;127;p3"/>
          <p:cNvSpPr/>
          <p:nvPr/>
        </p:nvSpPr>
        <p:spPr>
          <a:xfrm>
            <a:off x="622515" y="6033192"/>
            <a:ext cx="34143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aseline="30000">
                <a:solidFill>
                  <a:schemeClr val="lt1"/>
                </a:solidFill>
                <a:latin typeface="Calibri"/>
                <a:ea typeface="Calibri"/>
                <a:cs typeface="Calibri"/>
                <a:sym typeface="Calibri"/>
              </a:rPr>
              <a:t>1</a:t>
            </a:r>
            <a:r>
              <a:rPr lang="en-US" sz="1200">
                <a:solidFill>
                  <a:schemeClr val="lt1"/>
                </a:solidFill>
                <a:latin typeface="Calibri"/>
                <a:ea typeface="Calibri"/>
                <a:cs typeface="Calibri"/>
                <a:sym typeface="Calibri"/>
              </a:rPr>
              <a:t> </a:t>
            </a:r>
            <a:r>
              <a:rPr lang="en-US" sz="1200" u="sng">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https://www.ncbi.nlm.nih.gov/pubmed/30070772</a:t>
            </a:r>
            <a:endParaRPr sz="1200">
              <a:solidFill>
                <a:schemeClr val="lt1"/>
              </a:solidFill>
              <a:latin typeface="Calibri"/>
              <a:ea typeface="Calibri"/>
              <a:cs typeface="Calibri"/>
              <a:sym typeface="Calibri"/>
            </a:endParaRPr>
          </a:p>
          <a:p>
            <a:pPr marL="0" marR="0" lvl="0" indent="0" algn="l" rtl="0">
              <a:spcBef>
                <a:spcPts val="0"/>
              </a:spcBef>
              <a:spcAft>
                <a:spcPts val="0"/>
              </a:spcAft>
              <a:buNone/>
            </a:pPr>
            <a:r>
              <a:rPr lang="en-US" sz="1200" baseline="30000">
                <a:solidFill>
                  <a:schemeClr val="lt1"/>
                </a:solidFill>
                <a:latin typeface="Calibri"/>
                <a:ea typeface="Calibri"/>
                <a:cs typeface="Calibri"/>
                <a:sym typeface="Calibri"/>
              </a:rPr>
              <a:t>2</a:t>
            </a:r>
            <a:r>
              <a:rPr lang="en-US" sz="1200">
                <a:solidFill>
                  <a:schemeClr val="lt1"/>
                </a:solidFill>
                <a:latin typeface="Calibri"/>
                <a:ea typeface="Calibri"/>
                <a:cs typeface="Calibri"/>
                <a:sym typeface="Calibri"/>
              </a:rPr>
              <a:t> </a:t>
            </a:r>
            <a:r>
              <a:rPr lang="en-US" sz="1200" u="sng">
                <a:solidFill>
                  <a:schemeClr val="lt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https://www.ncbi.nlm.nih.gov/pubmed/30997493</a:t>
            </a:r>
            <a:endParaRPr sz="1200">
              <a:solidFill>
                <a:schemeClr val="lt1"/>
              </a:solidFill>
              <a:latin typeface="Calibri"/>
              <a:ea typeface="Calibri"/>
              <a:cs typeface="Calibri"/>
              <a:sym typeface="Calibri"/>
            </a:endParaRPr>
          </a:p>
          <a:p>
            <a:pPr marL="0" marR="0" lvl="0" indent="0" algn="l" rtl="0">
              <a:spcBef>
                <a:spcPts val="0"/>
              </a:spcBef>
              <a:spcAft>
                <a:spcPts val="0"/>
              </a:spcAft>
              <a:buNone/>
            </a:pPr>
            <a:r>
              <a:rPr lang="en-US" sz="1200">
                <a:solidFill>
                  <a:schemeClr val="lt1"/>
                </a:solidFill>
                <a:latin typeface="Calibri"/>
                <a:ea typeface="Calibri"/>
                <a:cs typeface="Calibri"/>
                <a:sym typeface="Calibri"/>
              </a:rPr>
              <a:t>   Photo: Benedicte Kurzen</a:t>
            </a:r>
            <a:endParaRPr sz="1200">
              <a:solidFill>
                <a:schemeClr val="lt1"/>
              </a:solidFill>
              <a:latin typeface="Calibri"/>
              <a:ea typeface="Calibri"/>
              <a:cs typeface="Calibri"/>
              <a:sym typeface="Calibri"/>
            </a:endParaRPr>
          </a:p>
        </p:txBody>
      </p:sp>
      <p:sp>
        <p:nvSpPr>
          <p:cNvPr id="128" name="Google Shape;128;p3"/>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
        <p:nvSpPr>
          <p:cNvPr id="129" name="Google Shape;129;p3"/>
          <p:cNvSpPr txBox="1"/>
          <p:nvPr/>
        </p:nvSpPr>
        <p:spPr>
          <a:xfrm>
            <a:off x="622515" y="730258"/>
            <a:ext cx="4029456"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F3F3F"/>
              </a:buClr>
              <a:buSzPts val="4400"/>
              <a:buFont typeface="Calibri"/>
              <a:buNone/>
            </a:pPr>
            <a:r>
              <a:rPr lang="en-US" sz="4400">
                <a:solidFill>
                  <a:srgbClr val="3F3F3F"/>
                </a:solidFill>
                <a:latin typeface="Calibri"/>
                <a:ea typeface="Calibri"/>
                <a:cs typeface="Calibri"/>
                <a:sym typeface="Calibri"/>
              </a:rPr>
              <a:t>The global gap</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7" descr="A picture containing person, sitting, small, person&#10;&#10;Description automatically generated"/>
          <p:cNvPicPr preferRelativeResize="0"/>
          <p:nvPr/>
        </p:nvPicPr>
        <p:blipFill rotWithShape="1">
          <a:blip r:embed="rId3">
            <a:alphaModFix/>
          </a:blip>
          <a:srcRect/>
          <a:stretch/>
        </p:blipFill>
        <p:spPr>
          <a:xfrm>
            <a:off x="1" y="1"/>
            <a:ext cx="12191999" cy="6857999"/>
          </a:xfrm>
          <a:prstGeom prst="rect">
            <a:avLst/>
          </a:prstGeom>
          <a:noFill/>
          <a:ln>
            <a:noFill/>
          </a:ln>
        </p:spPr>
      </p:pic>
      <p:sp>
        <p:nvSpPr>
          <p:cNvPr id="179" name="Google Shape;179;p7"/>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6</a:t>
            </a:fld>
            <a:endParaRPr>
              <a:solidFill>
                <a:schemeClr val="lt1"/>
              </a:solidFill>
            </a:endParaRPr>
          </a:p>
        </p:txBody>
      </p:sp>
      <p:sp>
        <p:nvSpPr>
          <p:cNvPr id="180" name="Google Shape;180;p7"/>
          <p:cNvSpPr txBox="1"/>
          <p:nvPr/>
        </p:nvSpPr>
        <p:spPr>
          <a:xfrm>
            <a:off x="383792" y="0"/>
            <a:ext cx="4483864" cy="6857999"/>
          </a:xfrm>
          <a:prstGeom prst="rect">
            <a:avLst/>
          </a:prstGeom>
          <a:solidFill>
            <a:schemeClr val="dk1">
              <a:alpha val="29803"/>
            </a:schemeClr>
          </a:solidFill>
          <a:ln>
            <a:noFill/>
          </a:ln>
        </p:spPr>
        <p:txBody>
          <a:bodyPr spcFirstLastPara="1" wrap="square" lIns="91425" tIns="45700" rIns="91425" bIns="45700" anchor="ctr" anchorCtr="0">
            <a:noAutofit/>
          </a:bodyPr>
          <a:lstStyle/>
          <a:p>
            <a:pPr marL="228600" marR="0" lvl="0" indent="0" algn="l" rtl="0">
              <a:lnSpc>
                <a:spcPct val="90000"/>
              </a:lnSpc>
              <a:spcBef>
                <a:spcPts val="0"/>
              </a:spcBef>
              <a:spcAft>
                <a:spcPts val="0"/>
              </a:spcAft>
              <a:buClr>
                <a:schemeClr val="dk1"/>
              </a:buClr>
              <a:buSzPts val="3600"/>
              <a:buFont typeface="Calibri"/>
              <a:buNone/>
            </a:pPr>
            <a:endParaRPr sz="3600" b="0">
              <a:solidFill>
                <a:srgbClr val="3F3F3F"/>
              </a:solidFill>
              <a:latin typeface="Calibri"/>
              <a:ea typeface="Calibri"/>
              <a:cs typeface="Calibri"/>
              <a:sym typeface="Calibri"/>
            </a:endParaRPr>
          </a:p>
        </p:txBody>
      </p:sp>
      <p:sp>
        <p:nvSpPr>
          <p:cNvPr id="181" name="Google Shape;181;p7"/>
          <p:cNvSpPr txBox="1">
            <a:spLocks noGrp="1"/>
          </p:cNvSpPr>
          <p:nvPr>
            <p:ph type="title"/>
          </p:nvPr>
        </p:nvSpPr>
        <p:spPr>
          <a:xfrm>
            <a:off x="622299" y="850899"/>
            <a:ext cx="4006850" cy="515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Fortification is one of the most </a:t>
            </a:r>
            <a:r>
              <a:rPr lang="en-US" b="1">
                <a:solidFill>
                  <a:schemeClr val="lt1"/>
                </a:solidFill>
              </a:rPr>
              <a:t>cost-effective</a:t>
            </a:r>
            <a:r>
              <a:rPr lang="en-US">
                <a:solidFill>
                  <a:schemeClr val="lt1"/>
                </a:solidFill>
              </a:rPr>
              <a:t> development investments</a:t>
            </a:r>
            <a:br>
              <a:rPr lang="en-US">
                <a:solidFill>
                  <a:schemeClr val="lt1"/>
                </a:solidFill>
              </a:rPr>
            </a:br>
            <a:r>
              <a:rPr lang="en-US">
                <a:solidFill>
                  <a:schemeClr val="lt1"/>
                </a:solidFill>
              </a:rPr>
              <a:t>that exist.</a:t>
            </a:r>
            <a:r>
              <a:rPr lang="en-US" sz="2800">
                <a:solidFill>
                  <a:schemeClr val="lt1"/>
                </a:solidFill>
              </a:rPr>
              <a:t/>
            </a:r>
            <a:br>
              <a:rPr lang="en-US" sz="2800">
                <a:solidFill>
                  <a:schemeClr val="lt1"/>
                </a:solidFill>
              </a:rPr>
            </a:br>
            <a:r>
              <a:rPr lang="en-US" sz="2800">
                <a:solidFill>
                  <a:schemeClr val="lt1"/>
                </a:solidFill>
                <a:latin typeface="Calibri"/>
                <a:ea typeface="Calibri"/>
                <a:cs typeface="Calibri"/>
                <a:sym typeface="Calibri"/>
              </a:rPr>
              <a:t/>
            </a:r>
            <a:br>
              <a:rPr lang="en-US" sz="2800">
                <a:solidFill>
                  <a:schemeClr val="lt1"/>
                </a:solidFill>
                <a:latin typeface="Calibri"/>
                <a:ea typeface="Calibri"/>
                <a:cs typeface="Calibri"/>
                <a:sym typeface="Calibri"/>
              </a:rPr>
            </a:br>
            <a:r>
              <a:rPr lang="en-US" sz="2800">
                <a:solidFill>
                  <a:schemeClr val="lt1"/>
                </a:solidFill>
                <a:latin typeface="Calibri"/>
                <a:ea typeface="Calibri"/>
                <a:cs typeface="Calibri"/>
                <a:sym typeface="Calibri"/>
              </a:rPr>
              <a:t>- Copenhagen Consensus</a:t>
            </a:r>
            <a:endParaRPr/>
          </a:p>
        </p:txBody>
      </p:sp>
      <p:sp>
        <p:nvSpPr>
          <p:cNvPr id="182" name="Google Shape;182;p7"/>
          <p:cNvSpPr/>
          <p:nvPr/>
        </p:nvSpPr>
        <p:spPr>
          <a:xfrm>
            <a:off x="622299" y="6442501"/>
            <a:ext cx="20447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Photo: Xaume Olleros/RTI</a:t>
            </a:r>
            <a:endParaRPr/>
          </a:p>
        </p:txBody>
      </p:sp>
    </p:spTree>
    <p:extLst>
      <p:ext uri="{BB962C8B-B14F-4D97-AF65-F5344CB8AC3E}">
        <p14:creationId xmlns:p14="http://schemas.microsoft.com/office/powerpoint/2010/main" val="32379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9" descr="A screenshot of a cell phone&#10;&#10;Description automatically generated"/>
          <p:cNvPicPr preferRelativeResize="0"/>
          <p:nvPr/>
        </p:nvPicPr>
        <p:blipFill rotWithShape="1">
          <a:blip r:embed="rId3">
            <a:alphaModFix/>
          </a:blip>
          <a:srcRect/>
          <a:stretch/>
        </p:blipFill>
        <p:spPr>
          <a:xfrm>
            <a:off x="531143" y="658992"/>
            <a:ext cx="11009970" cy="6193108"/>
          </a:xfrm>
          <a:prstGeom prst="rect">
            <a:avLst/>
          </a:prstGeom>
          <a:noFill/>
          <a:ln>
            <a:noFill/>
          </a:ln>
        </p:spPr>
      </p:pic>
      <p:sp>
        <p:nvSpPr>
          <p:cNvPr id="349" name="Google Shape;349;p9"/>
          <p:cNvSpPr txBox="1">
            <a:spLocks noGrp="1"/>
          </p:cNvSpPr>
          <p:nvPr>
            <p:ph type="title"/>
          </p:nvPr>
        </p:nvSpPr>
        <p:spPr>
          <a:xfrm>
            <a:off x="2174488" y="144966"/>
            <a:ext cx="8686800" cy="646771"/>
          </a:xfrm>
          <a:prstGeom prst="rect">
            <a:avLst/>
          </a:prstGeom>
          <a:solidFill>
            <a:srgbClr val="A6A6A6"/>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b="1">
                <a:solidFill>
                  <a:schemeClr val="lt1"/>
                </a:solidFill>
              </a:rPr>
              <a:t>COVID-19 and Fortification</a:t>
            </a:r>
            <a:endParaRPr/>
          </a:p>
        </p:txBody>
      </p:sp>
    </p:spTree>
    <p:extLst>
      <p:ext uri="{BB962C8B-B14F-4D97-AF65-F5344CB8AC3E}">
        <p14:creationId xmlns:p14="http://schemas.microsoft.com/office/powerpoint/2010/main" val="58004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1"/>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6" name="Google Shape;356;p11" descr="A picture containing person, indoor&#10;&#10;Description automatically generated"/>
          <p:cNvPicPr preferRelativeResize="0"/>
          <p:nvPr/>
        </p:nvPicPr>
        <p:blipFill rotWithShape="1">
          <a:blip r:embed="rId3">
            <a:alphaModFix amt="50000"/>
          </a:blip>
          <a:srcRect/>
          <a:stretch/>
        </p:blipFill>
        <p:spPr>
          <a:xfrm>
            <a:off x="0" y="1"/>
            <a:ext cx="12192000" cy="6858001"/>
          </a:xfrm>
          <a:prstGeom prst="rect">
            <a:avLst/>
          </a:prstGeom>
          <a:noFill/>
          <a:ln>
            <a:noFill/>
          </a:ln>
        </p:spPr>
      </p:pic>
      <p:sp>
        <p:nvSpPr>
          <p:cNvPr id="357" name="Google Shape;357;p11"/>
          <p:cNvSpPr txBox="1">
            <a:spLocks noGrp="1"/>
          </p:cNvSpPr>
          <p:nvPr>
            <p:ph type="title"/>
          </p:nvPr>
        </p:nvSpPr>
        <p:spPr>
          <a:xfrm>
            <a:off x="4387352" y="1200152"/>
            <a:ext cx="6897171" cy="44576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Calibri"/>
              <a:buNone/>
            </a:pPr>
            <a:r>
              <a:rPr lang="en-US" sz="3200">
                <a:solidFill>
                  <a:srgbClr val="FFFFFF"/>
                </a:solidFill>
              </a:rPr>
              <a:t>HOW WE WORK</a:t>
            </a:r>
            <a:r>
              <a:rPr lang="en-US" sz="8000">
                <a:solidFill>
                  <a:srgbClr val="FFFFFF"/>
                </a:solidFill>
              </a:rPr>
              <a:t/>
            </a:r>
            <a:br>
              <a:rPr lang="en-US" sz="8000">
                <a:solidFill>
                  <a:srgbClr val="FFFFFF"/>
                </a:solidFill>
              </a:rPr>
            </a:br>
            <a:r>
              <a:rPr lang="en-US" sz="8000">
                <a:solidFill>
                  <a:srgbClr val="FFFFFF"/>
                </a:solidFill>
              </a:rPr>
              <a:t>We support</a:t>
            </a:r>
            <a:br>
              <a:rPr lang="en-US" sz="8000">
                <a:solidFill>
                  <a:srgbClr val="FFFFFF"/>
                </a:solidFill>
              </a:rPr>
            </a:br>
            <a:r>
              <a:rPr lang="en-US" sz="8000">
                <a:solidFill>
                  <a:srgbClr val="FFFFFF"/>
                </a:solidFill>
              </a:rPr>
              <a:t>and empower locally</a:t>
            </a:r>
            <a:endParaRPr/>
          </a:p>
        </p:txBody>
      </p:sp>
      <p:cxnSp>
        <p:nvCxnSpPr>
          <p:cNvPr id="358" name="Google Shape;358;p11"/>
          <p:cNvCxnSpPr/>
          <p:nvPr/>
        </p:nvCxnSpPr>
        <p:spPr>
          <a:xfrm>
            <a:off x="4055891" y="2286000"/>
            <a:ext cx="0" cy="2286000"/>
          </a:xfrm>
          <a:prstGeom prst="straightConnector1">
            <a:avLst/>
          </a:prstGeom>
          <a:noFill/>
          <a:ln w="19050" cap="flat" cmpd="sng">
            <a:solidFill>
              <a:srgbClr val="FFFFFF"/>
            </a:solidFill>
            <a:prstDash val="solid"/>
            <a:miter lim="800000"/>
            <a:headEnd type="none" w="sm" len="sm"/>
            <a:tailEnd type="none" w="sm" len="sm"/>
          </a:ln>
        </p:spPr>
      </p:cxnSp>
    </p:spTree>
    <p:extLst>
      <p:ext uri="{BB962C8B-B14F-4D97-AF65-F5344CB8AC3E}">
        <p14:creationId xmlns:p14="http://schemas.microsoft.com/office/powerpoint/2010/main" val="31248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10" descr="A picture containing foo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367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