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6"/>
  </p:notesMasterIdLst>
  <p:sldIdLst>
    <p:sldId id="291"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7D2E"/>
    <a:srgbClr val="5DAB7E"/>
    <a:srgbClr val="0BB1C4"/>
    <a:srgbClr val="004484"/>
    <a:srgbClr val="E1E8ED"/>
    <a:srgbClr val="E5BC2E"/>
    <a:srgbClr val="C1CA99"/>
    <a:srgbClr val="B8A7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9659F6-5E32-4815-94BD-5BF2DA6EA5F4}" v="1" dt="2023-11-21T19:11:44.227"/>
  </p1510:revLst>
</p1510:revInfo>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1977" autoAdjust="0"/>
  </p:normalViewPr>
  <p:slideViewPr>
    <p:cSldViewPr snapToGrid="0">
      <p:cViewPr varScale="1">
        <p:scale>
          <a:sx n="86" d="100"/>
          <a:sy n="86" d="100"/>
        </p:scale>
        <p:origin x="1680" y="12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noway, Jessie" userId="bea42ac2-ec2e-41c9-85e9-35beaff68b64" providerId="ADAL" clId="{C19659F6-5E32-4815-94BD-5BF2DA6EA5F4}"/>
    <pc:docChg chg="modSld">
      <pc:chgData name="Genoway, Jessie" userId="bea42ac2-ec2e-41c9-85e9-35beaff68b64" providerId="ADAL" clId="{C19659F6-5E32-4815-94BD-5BF2DA6EA5F4}" dt="2023-11-21T19:11:44.227" v="0" actId="5736"/>
      <pc:docMkLst>
        <pc:docMk/>
      </pc:docMkLst>
      <pc:sldChg chg="modSp">
        <pc:chgData name="Genoway, Jessie" userId="bea42ac2-ec2e-41c9-85e9-35beaff68b64" providerId="ADAL" clId="{C19659F6-5E32-4815-94BD-5BF2DA6EA5F4}" dt="2023-11-21T19:11:44.227" v="0" actId="5736"/>
        <pc:sldMkLst>
          <pc:docMk/>
          <pc:sldMk cId="279813026" sldId="291"/>
        </pc:sldMkLst>
        <pc:spChg chg="mod">
          <ac:chgData name="Genoway, Jessie" userId="bea42ac2-ec2e-41c9-85e9-35beaff68b64" providerId="ADAL" clId="{C19659F6-5E32-4815-94BD-5BF2DA6EA5F4}" dt="2023-11-21T19:11:44.227" v="0" actId="5736"/>
          <ac:spMkLst>
            <pc:docMk/>
            <pc:sldMk cId="279813026" sldId="291"/>
            <ac:spMk id="4" creationId="{00000000-0000-0000-0000-000000000000}"/>
          </ac:spMkLst>
        </pc:spChg>
        <pc:spChg chg="mod">
          <ac:chgData name="Genoway, Jessie" userId="bea42ac2-ec2e-41c9-85e9-35beaff68b64" providerId="ADAL" clId="{C19659F6-5E32-4815-94BD-5BF2DA6EA5F4}" dt="2023-11-21T19:11:44.227" v="0" actId="5736"/>
          <ac:spMkLst>
            <pc:docMk/>
            <pc:sldMk cId="279813026" sldId="291"/>
            <ac:spMk id="10276" creationId="{00000000-0000-0000-0000-000000000000}"/>
          </ac:spMkLst>
        </pc:spChg>
        <pc:graphicFrameChg chg="mod">
          <ac:chgData name="Genoway, Jessie" userId="bea42ac2-ec2e-41c9-85e9-35beaff68b64" providerId="ADAL" clId="{C19659F6-5E32-4815-94BD-5BF2DA6EA5F4}" dt="2023-11-21T19:11:44.227" v="0" actId="5736"/>
          <ac:graphicFrameMkLst>
            <pc:docMk/>
            <pc:sldMk cId="279813026" sldId="291"/>
            <ac:graphicFrameMk id="6" creationId="{00000000-0000-0000-0000-000000000000}"/>
          </ac:graphicFrameMkLst>
        </pc:graphicFrameChg>
        <pc:picChg chg="mod">
          <ac:chgData name="Genoway, Jessie" userId="bea42ac2-ec2e-41c9-85e9-35beaff68b64" providerId="ADAL" clId="{C19659F6-5E32-4815-94BD-5BF2DA6EA5F4}" dt="2023-11-21T19:11:44.227" v="0" actId="5736"/>
          <ac:picMkLst>
            <pc:docMk/>
            <pc:sldMk cId="279813026" sldId="291"/>
            <ac:picMk id="3" creationId="{AACA7EA7-BC03-40E0-8231-2B27AF8F788A}"/>
          </ac:picMkLst>
        </pc:picChg>
        <pc:picChg chg="mod">
          <ac:chgData name="Genoway, Jessie" userId="bea42ac2-ec2e-41c9-85e9-35beaff68b64" providerId="ADAL" clId="{C19659F6-5E32-4815-94BD-5BF2DA6EA5F4}" dt="2023-11-21T19:11:44.227" v="0" actId="5736"/>
          <ac:picMkLst>
            <pc:docMk/>
            <pc:sldMk cId="279813026" sldId="291"/>
            <ac:picMk id="8" creationId="{E2143BA7-620C-42B4-9AC8-5C0D1CB0BF6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BD4573-58E7-4156-A133-2731F5F8D1A6}" type="datetimeFigureOut">
              <a:rPr lang="en-US" smtClean="0"/>
              <a:t>11/21/2023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B0CF2-7F87-4E02-A248-870047730F99}" type="slidenum">
              <a:rPr lang="en-US" smtClean="0"/>
              <a:t>‹#›</a:t>
            </a:fld>
            <a:endParaRPr lang="en-US"/>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latin typeface="Arial" panose="020B0604020202020204" pitchFamily="34" charset="0"/>
                <a:ea typeface="MS PGothic" panose="020B0600070205080204" pitchFamily="34" charset="-128"/>
              </a:rPr>
              <a:t>Countries fortify one or more industrially milled cereal grain products to improve the nutrient intake of people in their target audience. This map reflects wheat flour, maize flour, and rice fortification legislation. </a:t>
            </a: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a:defRPr>
                <a:solidFill>
                  <a:schemeClr val="tx1"/>
                </a:solidFill>
                <a:latin typeface="Arial" panose="020B0604020202020204" pitchFamily="34" charset="0"/>
              </a:defRPr>
            </a:lvl1pPr>
            <a:lvl2pPr marL="742950" indent="-285750" defTabSz="947738">
              <a:defRPr>
                <a:solidFill>
                  <a:schemeClr val="tx1"/>
                </a:solidFill>
                <a:latin typeface="Arial" panose="020B0604020202020204" pitchFamily="34" charset="0"/>
              </a:defRPr>
            </a:lvl2pPr>
            <a:lvl3pPr marL="1143000" indent="-228600" defTabSz="947738">
              <a:defRPr>
                <a:solidFill>
                  <a:schemeClr val="tx1"/>
                </a:solidFill>
                <a:latin typeface="Arial" panose="020B0604020202020204" pitchFamily="34" charset="0"/>
              </a:defRPr>
            </a:lvl3pPr>
            <a:lvl4pPr marL="1600200" indent="-228600" defTabSz="947738">
              <a:defRPr>
                <a:solidFill>
                  <a:schemeClr val="tx1"/>
                </a:solidFill>
                <a:latin typeface="Arial" panose="020B0604020202020204" pitchFamily="34" charset="0"/>
              </a:defRPr>
            </a:lvl4pPr>
            <a:lvl5pPr marL="2057400" indent="-228600" defTabSz="947738">
              <a:defRPr>
                <a:solidFill>
                  <a:schemeClr val="tx1"/>
                </a:solidFill>
                <a:latin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defRPr>
            </a:lvl9pPr>
          </a:lstStyle>
          <a:p>
            <a:fld id="{150F147B-858B-4403-AFB1-E2BD9EBE1608}" type="slidenum">
              <a:rPr lang="en-US" altLang="en-US" smtClean="0"/>
              <a:pPr/>
              <a:t>1</a:t>
            </a:fld>
            <a:endParaRPr lang="en-US" altLang="en-US"/>
          </a:p>
        </p:txBody>
      </p:sp>
    </p:spTree>
    <p:extLst>
      <p:ext uri="{BB962C8B-B14F-4D97-AF65-F5344CB8AC3E}">
        <p14:creationId xmlns:p14="http://schemas.microsoft.com/office/powerpoint/2010/main" val="6590273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22363"/>
            <a:ext cx="7772400" cy="2387600"/>
          </a:xfrm>
        </p:spPr>
        <p:txBody>
          <a:bodyPr anchor="b"/>
          <a:lstStyle>
            <a:lvl1pPr algn="ctr">
              <a:defRPr sz="6000" baseline="0"/>
            </a:lvl1pPr>
          </a:lstStyle>
          <a:p>
            <a:r>
              <a:rPr lang="en-US" dirty="0"/>
              <a:t>Capitalize First Letter Of Words In Your Title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2662" y="5750012"/>
            <a:ext cx="2595423" cy="627794"/>
          </a:xfrm>
          <a:prstGeom prst="rect">
            <a:avLst/>
          </a:prstGeom>
        </p:spPr>
        <p:txBody>
          <a:bodyPr/>
          <a:lstStyle/>
          <a:p>
            <a:r>
              <a:rPr lang="en-US" dirty="0"/>
              <a:t>YOUR NAME</a:t>
            </a:r>
          </a:p>
          <a:p>
            <a:r>
              <a:rPr lang="en-US" dirty="0"/>
              <a:t>Your Title</a:t>
            </a:r>
          </a:p>
          <a:p>
            <a:r>
              <a:rPr lang="en-US" dirty="0"/>
              <a:t>Day Month Year</a:t>
            </a:r>
          </a:p>
        </p:txBody>
      </p:sp>
      <p:cxnSp>
        <p:nvCxnSpPr>
          <p:cNvPr id="7" name="Straight Connector 6">
            <a:extLst>
              <a:ext uri="{FF2B5EF4-FFF2-40B4-BE49-F238E27FC236}">
                <a16:creationId xmlns:a16="http://schemas.microsoft.com/office/drawing/2014/main" id="{633A1533-6D47-414C-8199-21091A380F1B}"/>
              </a:ext>
            </a:extLst>
          </p:cNvPr>
          <p:cNvCxnSpPr/>
          <p:nvPr userDrawn="1"/>
        </p:nvCxnSpPr>
        <p:spPr>
          <a:xfrm flipV="1">
            <a:off x="2287" y="5937956"/>
            <a:ext cx="618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2396974-0BFF-428F-9070-ED61D9784C9F}"/>
              </a:ext>
            </a:extLst>
          </p:cNvPr>
          <p:cNvCxnSpPr/>
          <p:nvPr userDrawn="1"/>
        </p:nvCxnSpPr>
        <p:spPr>
          <a:xfrm flipV="1">
            <a:off x="2287" y="5937956"/>
            <a:ext cx="6181" cy="5644"/>
          </a:xfrm>
          <a:prstGeom prst="line">
            <a:avLst/>
          </a:prstGeom>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333B79F1-ABE8-4422-A156-5A495B744815}"/>
              </a:ext>
            </a:extLst>
          </p:cNvPr>
          <p:cNvPicPr>
            <a:picLocks noChangeAspect="1"/>
          </p:cNvPicPr>
          <p:nvPr userDrawn="1"/>
        </p:nvPicPr>
        <p:blipFill>
          <a:blip r:embed="rId2"/>
          <a:stretch>
            <a:fillRect/>
          </a:stretch>
        </p:blipFill>
        <p:spPr>
          <a:xfrm>
            <a:off x="0" y="0"/>
            <a:ext cx="9276036" cy="1027010"/>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608576" y="4380612"/>
            <a:ext cx="3849624" cy="2340864"/>
          </a:xfrm>
          <a:prstGeom prst="rect">
            <a:avLst/>
          </a:prstGeom>
        </p:spPr>
      </p:pic>
    </p:spTree>
    <p:extLst>
      <p:ext uri="{BB962C8B-B14F-4D97-AF65-F5344CB8AC3E}">
        <p14:creationId xmlns:p14="http://schemas.microsoft.com/office/powerpoint/2010/main" val="25849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Put the one thought of this slide here in two lines if needed</a:t>
            </a:r>
          </a:p>
        </p:txBody>
      </p:sp>
      <p:sp>
        <p:nvSpPr>
          <p:cNvPr id="3" name="Content Placeholder 2"/>
          <p:cNvSpPr>
            <a:spLocks noGrp="1"/>
          </p:cNvSpPr>
          <p:nvPr>
            <p:ph idx="1"/>
          </p:nvPr>
        </p:nvSpPr>
        <p:spPr>
          <a:xfrm>
            <a:off x="638289" y="2085785"/>
            <a:ext cx="7886700" cy="41832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72902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2DCB740-6776-4EE9-99FD-96D592FA5A23}" type="datetime1">
              <a:rPr lang="en-US" smtClean="0"/>
              <a:t>11/21/2023</a:t>
            </a:fld>
            <a:endParaRPr lang="en-US" dirty="0"/>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31546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Put the one thought of this slide here in two lines if needed</a:t>
            </a:r>
          </a:p>
        </p:txBody>
      </p:sp>
      <p:sp>
        <p:nvSpPr>
          <p:cNvPr id="3" name="Content Placeholder 2"/>
          <p:cNvSpPr>
            <a:spLocks noGrp="1"/>
          </p:cNvSpPr>
          <p:nvPr>
            <p:ph sz="half" idx="1"/>
          </p:nvPr>
        </p:nvSpPr>
        <p:spPr>
          <a:xfrm>
            <a:off x="628650" y="2146902"/>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2146902"/>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26868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9841" y="620504"/>
            <a:ext cx="7886700" cy="1325563"/>
          </a:xfrm>
        </p:spPr>
        <p:txBody>
          <a:bodyPr/>
          <a:lstStyle/>
          <a:p>
            <a:r>
              <a:rPr lang="en-US" dirty="0"/>
              <a:t>Put the one thought of this slide here in two lines if needed</a:t>
            </a:r>
          </a:p>
        </p:txBody>
      </p:sp>
      <p:sp>
        <p:nvSpPr>
          <p:cNvPr id="3" name="Text Placeholder 2"/>
          <p:cNvSpPr>
            <a:spLocks noGrp="1"/>
          </p:cNvSpPr>
          <p:nvPr>
            <p:ph type="body" idx="1" hasCustomPrompt="1"/>
          </p:nvPr>
        </p:nvSpPr>
        <p:spPr>
          <a:xfrm>
            <a:off x="629842" y="1936541"/>
            <a:ext cx="3868340"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hasCustomPrompt="1"/>
          </p:nvPr>
        </p:nvSpPr>
        <p:spPr>
          <a:xfrm>
            <a:off x="629842" y="2760453"/>
            <a:ext cx="3868340" cy="3684588"/>
          </a:xfrm>
        </p:spPr>
        <p:txBody>
          <a:bodyPr>
            <a:normAutofit/>
          </a:bodyPr>
          <a:lstStyle>
            <a:lvl1pPr>
              <a:defRPr sz="2400"/>
            </a:lvl1pPr>
            <a:lvl2pPr>
              <a:defRPr sz="2000"/>
            </a:lvl2pPr>
            <a:lvl3pPr>
              <a:defRPr sz="1800"/>
            </a:lvl3pPr>
            <a:lvl4pPr>
              <a:defRPr sz="16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4629150" y="1936541"/>
            <a:ext cx="3887391" cy="823912"/>
          </a:xfrm>
        </p:spPr>
        <p:txBody>
          <a:bodyPr anchor="b">
            <a:normAutofit/>
          </a:bodyPr>
          <a:lstStyle>
            <a:lvl1pPr marL="0" indent="0">
              <a:buNone/>
              <a:defRPr lang="en-US" sz="2800" b="1" kern="1200" baseline="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ClrTx/>
              <a:buFont typeface="Arial" panose="020B0604020202020204" pitchFamily="34" charset="0"/>
              <a:buNone/>
            </a:pPr>
            <a:r>
              <a:rPr lang="en-US" dirty="0"/>
              <a:t>Edit master text styles</a:t>
            </a:r>
          </a:p>
        </p:txBody>
      </p:sp>
      <p:sp>
        <p:nvSpPr>
          <p:cNvPr id="6" name="Content Placeholder 5"/>
          <p:cNvSpPr>
            <a:spLocks noGrp="1"/>
          </p:cNvSpPr>
          <p:nvPr>
            <p:ph sz="quarter" idx="4" hasCustomPrompt="1"/>
          </p:nvPr>
        </p:nvSpPr>
        <p:spPr>
          <a:xfrm>
            <a:off x="4629150" y="2760453"/>
            <a:ext cx="3887391" cy="3684588"/>
          </a:xfrm>
        </p:spPr>
        <p:txBody>
          <a:bodyPr>
            <a:normAutofit/>
          </a:bodyPr>
          <a:lstStyle>
            <a:lvl1pPr>
              <a:defRPr sz="2400"/>
            </a:lvl1pPr>
            <a:lvl2pPr>
              <a:defRPr sz="2000"/>
            </a:lvl2pPr>
            <a:lvl3pPr>
              <a:defRPr sz="1800"/>
            </a:lvl3pPr>
            <a:lvl4pPr>
              <a:defRPr sz="16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63741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55660E0-FA77-4473-A859-74127B089143}" type="datetime1">
              <a:rPr lang="en-US" smtClean="0"/>
              <a:t>11/21/2023</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r>
              <a:rPr lang="en-US"/>
              <a:t>Add a footer</a:t>
            </a:r>
            <a:endParaRPr lang="en-US" dirty="0"/>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9342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3188D7B8-9F07-4899-827D-5F3CFDDEB574}" type="datetime1">
              <a:rPr lang="en-US" smtClean="0"/>
              <a:t>11/21/2023</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r>
              <a:rPr lang="en-US"/>
              <a:t>Add a footer</a:t>
            </a:r>
            <a:endParaRPr lang="en-US" dirty="0"/>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567806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9841" y="663150"/>
            <a:ext cx="2949178"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26335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B5197C5C-1CD1-417D-A89C-14747F5222C7}" type="datetime1">
              <a:rPr lang="en-US" smtClean="0"/>
              <a:t>11/21/2023</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269887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9841" y="572532"/>
            <a:ext cx="2949178"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172732"/>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1359EFBB-CFA1-4AA8-9123-F0B52DBD84FE}" type="datetime1">
              <a:rPr lang="en-US" smtClean="0"/>
              <a:t>11/21/2023</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663717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8289" y="760222"/>
            <a:ext cx="7886700" cy="1325563"/>
          </a:xfrm>
          <a:prstGeom prst="rect">
            <a:avLst/>
          </a:prstGeom>
        </p:spPr>
        <p:txBody>
          <a:bodyPr vert="horz" lIns="91440" tIns="45720" rIns="91440" bIns="45720" rtlCol="0" anchor="ctr">
            <a:normAutofit/>
          </a:bodyPr>
          <a:lstStyle/>
          <a:p>
            <a:r>
              <a:rPr lang="en-US" dirty="0"/>
              <a:t>Put the one thought of this slide here in two lines if needed</a:t>
            </a:r>
          </a:p>
        </p:txBody>
      </p:sp>
      <p:sp>
        <p:nvSpPr>
          <p:cNvPr id="3" name="Text Placeholder 2"/>
          <p:cNvSpPr>
            <a:spLocks noGrp="1"/>
          </p:cNvSpPr>
          <p:nvPr>
            <p:ph type="body" idx="1"/>
          </p:nvPr>
        </p:nvSpPr>
        <p:spPr>
          <a:xfrm>
            <a:off x="626076" y="2187575"/>
            <a:ext cx="7886700" cy="4351338"/>
          </a:xfrm>
          <a:prstGeom prst="rect">
            <a:avLst/>
          </a:prstGeom>
        </p:spPr>
        <p:txBody>
          <a:bodyPr vert="horz" lIns="91440" tIns="45720" rIns="91440" bIns="45720" rtlCol="0">
            <a:normAutofit/>
          </a:bodyPr>
          <a:lstStyle/>
          <a:p>
            <a:pPr lvl="0"/>
            <a:r>
              <a:rPr lang="en-US" dirty="0"/>
              <a:t>Sub point of your main point; do not repeat title</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3C504709-D387-4919-A61C-9D5D8E0359F4}"/>
              </a:ext>
            </a:extLst>
          </p:cNvPr>
          <p:cNvPicPr>
            <a:picLocks noChangeAspect="1"/>
          </p:cNvPicPr>
          <p:nvPr userDrawn="1"/>
        </p:nvPicPr>
        <p:blipFill>
          <a:blip r:embed="rId11"/>
          <a:stretch>
            <a:fillRect/>
          </a:stretch>
        </p:blipFill>
        <p:spPr>
          <a:xfrm flipH="1">
            <a:off x="-57839" y="-22034"/>
            <a:ext cx="9278957" cy="1042416"/>
          </a:xfrm>
          <a:prstGeom prst="rect">
            <a:avLst/>
          </a:prstGeom>
        </p:spPr>
      </p:pic>
      <p:pic>
        <p:nvPicPr>
          <p:cNvPr id="9" name="Picture 8"/>
          <p:cNvPicPr>
            <a:picLocks noChangeAspect="1"/>
          </p:cNvPicPr>
          <p:nvPr userDrawn="1"/>
        </p:nvPicPr>
        <p:blipFill rotWithShape="1">
          <a:blip r:embed="rId12">
            <a:extLst>
              <a:ext uri="{28A0092B-C50C-407E-A947-70E740481C1C}">
                <a14:useLocalDpi xmlns:a14="http://schemas.microsoft.com/office/drawing/2010/main" val="0"/>
              </a:ext>
            </a:extLst>
          </a:blip>
          <a:srcRect r="88187"/>
          <a:stretch/>
        </p:blipFill>
        <p:spPr>
          <a:xfrm>
            <a:off x="8600303" y="19137"/>
            <a:ext cx="543697" cy="647855"/>
          </a:xfrm>
          <a:prstGeom prst="rect">
            <a:avLst/>
          </a:prstGeom>
        </p:spPr>
      </p:pic>
    </p:spTree>
    <p:extLst>
      <p:ext uri="{BB962C8B-B14F-4D97-AF65-F5344CB8AC3E}">
        <p14:creationId xmlns:p14="http://schemas.microsoft.com/office/powerpoint/2010/main" val="341754827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Lst>
  <p:hf sldNum="0" hdr="0" ftr="0" dt="0"/>
  <p:txStyles>
    <p:titleStyle>
      <a:lvl1pPr algn="l" defTabSz="914400" rtl="0" eaLnBrk="1" latinLnBrk="0" hangingPunct="1">
        <a:lnSpc>
          <a:spcPct val="90000"/>
        </a:lnSpc>
        <a:spcBef>
          <a:spcPct val="0"/>
        </a:spcBef>
        <a:buNone/>
        <a:defRPr sz="4400" b="1" kern="1200" baseline="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800" kern="12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4484"/>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B8A75A"/>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ourier New" panose="02070309020205020404" pitchFamily="49" charset="0"/>
        <a:buChar char="o"/>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4484"/>
        </a:buClr>
        <a:buFont typeface="Courier New" panose="02070309020205020404" pitchFamily="49" charset="0"/>
        <a:buChar char="o"/>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www.ffinetwork.org/"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ACA7EA7-BC03-40E0-8231-2B27AF8F788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95877"/>
            <a:ext cx="9144000" cy="6466245"/>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1691113400"/>
              </p:ext>
            </p:extLst>
          </p:nvPr>
        </p:nvGraphicFramePr>
        <p:xfrm>
          <a:off x="381000" y="4970245"/>
          <a:ext cx="8382000" cy="1646144"/>
        </p:xfrm>
        <a:graphic>
          <a:graphicData uri="http://schemas.openxmlformats.org/drawingml/2006/table">
            <a:tbl>
              <a:tblPr>
                <a:tableStyleId>{5C22544A-7EE6-4342-B048-85BDC9FD1C3A}</a:tableStyleId>
              </a:tblPr>
              <a:tblGrid>
                <a:gridCol w="302055">
                  <a:extLst>
                    <a:ext uri="{9D8B030D-6E8A-4147-A177-3AD203B41FA5}">
                      <a16:colId xmlns:a16="http://schemas.microsoft.com/office/drawing/2014/main" val="20000"/>
                    </a:ext>
                  </a:extLst>
                </a:gridCol>
                <a:gridCol w="3624649">
                  <a:extLst>
                    <a:ext uri="{9D8B030D-6E8A-4147-A177-3AD203B41FA5}">
                      <a16:colId xmlns:a16="http://schemas.microsoft.com/office/drawing/2014/main" val="20001"/>
                    </a:ext>
                  </a:extLst>
                </a:gridCol>
                <a:gridCol w="453081">
                  <a:extLst>
                    <a:ext uri="{9D8B030D-6E8A-4147-A177-3AD203B41FA5}">
                      <a16:colId xmlns:a16="http://schemas.microsoft.com/office/drawing/2014/main" val="20002"/>
                    </a:ext>
                  </a:extLst>
                </a:gridCol>
                <a:gridCol w="302054">
                  <a:extLst>
                    <a:ext uri="{9D8B030D-6E8A-4147-A177-3AD203B41FA5}">
                      <a16:colId xmlns:a16="http://schemas.microsoft.com/office/drawing/2014/main" val="20003"/>
                    </a:ext>
                  </a:extLst>
                </a:gridCol>
                <a:gridCol w="3700161">
                  <a:extLst>
                    <a:ext uri="{9D8B030D-6E8A-4147-A177-3AD203B41FA5}">
                      <a16:colId xmlns:a16="http://schemas.microsoft.com/office/drawing/2014/main" val="20004"/>
                    </a:ext>
                  </a:extLst>
                </a:gridCol>
              </a:tblGrid>
              <a:tr h="367529">
                <a:tc>
                  <a:txBody>
                    <a:bodyPr/>
                    <a:lstStyle/>
                    <a:p>
                      <a:endParaRPr lang="en-US" sz="1800" b="0" dirty="0">
                        <a:solidFill>
                          <a:srgbClr val="004484"/>
                        </a:solidFill>
                      </a:endParaRPr>
                    </a:p>
                  </a:txBody>
                  <a:tcPr marL="91445" marR="91445"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BC2E"/>
                    </a:solidFill>
                  </a:tcPr>
                </a:tc>
                <a:tc>
                  <a:txBody>
                    <a:bodyPr/>
                    <a:lstStyle/>
                    <a:p>
                      <a:pPr>
                        <a:lnSpc>
                          <a:spcPct val="100000"/>
                        </a:lnSpc>
                        <a:spcBef>
                          <a:spcPts val="0"/>
                        </a:spcBef>
                        <a:spcAft>
                          <a:spcPts val="0"/>
                        </a:spcAft>
                      </a:pPr>
                      <a:r>
                        <a:rPr lang="en-US" sz="1100" b="1" dirty="0">
                          <a:solidFill>
                            <a:schemeClr val="tx1"/>
                          </a:solidFill>
                        </a:rPr>
                        <a:t>Wheat</a:t>
                      </a:r>
                      <a:r>
                        <a:rPr lang="en-US" sz="1100" b="1" baseline="0" dirty="0">
                          <a:solidFill>
                            <a:schemeClr val="tx1"/>
                          </a:solidFill>
                        </a:rPr>
                        <a:t> flour alone – 69 countries</a:t>
                      </a:r>
                      <a:endParaRPr lang="en-US" sz="1100" b="1" dirty="0">
                        <a:solidFill>
                          <a:schemeClr val="tx1"/>
                        </a:solidFill>
                      </a:endParaRPr>
                    </a:p>
                  </a:txBody>
                  <a:tcPr marL="45723" marR="45723"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nSpc>
                          <a:spcPct val="100000"/>
                        </a:lnSpc>
                        <a:spcBef>
                          <a:spcPts val="0"/>
                        </a:spcBef>
                        <a:spcAft>
                          <a:spcPts val="0"/>
                        </a:spcAft>
                      </a:pPr>
                      <a:endParaRPr lang="en-US" sz="1100" b="1" dirty="0">
                        <a:solidFill>
                          <a:schemeClr val="tx1"/>
                        </a:solidFill>
                      </a:endParaRPr>
                    </a:p>
                  </a:txBody>
                  <a:tcPr marL="45723" marR="45723"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38100" cmpd="sng">
                      <a:noFill/>
                    </a:lnB>
                    <a:noFill/>
                  </a:tcPr>
                </a:tc>
                <a:tc>
                  <a:txBody>
                    <a:bodyPr/>
                    <a:lstStyle/>
                    <a:p>
                      <a:pPr>
                        <a:lnSpc>
                          <a:spcPct val="100000"/>
                        </a:lnSpc>
                        <a:spcBef>
                          <a:spcPts val="0"/>
                        </a:spcBef>
                        <a:spcAft>
                          <a:spcPts val="0"/>
                        </a:spcAft>
                      </a:pPr>
                      <a:endParaRPr lang="en-US" sz="1100" b="1" dirty="0">
                        <a:solidFill>
                          <a:schemeClr val="tx1"/>
                        </a:solidFill>
                      </a:endParaRPr>
                    </a:p>
                  </a:txBody>
                  <a:tcPr marL="45723" marR="45723"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BB1C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a:solidFill>
                            <a:schemeClr val="tx1"/>
                          </a:solidFill>
                        </a:rPr>
                        <a:t>Wheat</a:t>
                      </a:r>
                      <a:r>
                        <a:rPr lang="en-US" sz="1100" b="1" baseline="0" dirty="0">
                          <a:solidFill>
                            <a:schemeClr val="tx1"/>
                          </a:solidFill>
                        </a:rPr>
                        <a:t> flour and rice – 5 countries</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rPr>
                        <a:t>(Nicaragua, Panama, Peru, Philippines, Solomon Islands)</a:t>
                      </a:r>
                      <a:endParaRPr lang="en-US" sz="1100" b="1" dirty="0">
                        <a:solidFill>
                          <a:schemeClr val="tx1"/>
                        </a:solidFill>
                      </a:endParaRPr>
                    </a:p>
                  </a:txBody>
                  <a:tcPr marL="45723" marR="45723"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67529">
                <a:tc>
                  <a:txBody>
                    <a:bodyPr/>
                    <a:lstStyle/>
                    <a:p>
                      <a:endParaRPr lang="en-US" sz="1800" b="0" dirty="0">
                        <a:solidFill>
                          <a:schemeClr val="tx1"/>
                        </a:solidFill>
                      </a:endParaRPr>
                    </a:p>
                  </a:txBody>
                  <a:tcPr marL="91445" marR="91445"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7D2E"/>
                    </a:solidFill>
                  </a:tcPr>
                </a:tc>
                <a:tc>
                  <a:txBody>
                    <a:bodyPr/>
                    <a:lstStyle/>
                    <a:p>
                      <a:pPr>
                        <a:lnSpc>
                          <a:spcPct val="100000"/>
                        </a:lnSpc>
                        <a:spcBef>
                          <a:spcPts val="0"/>
                        </a:spcBef>
                        <a:spcAft>
                          <a:spcPts val="0"/>
                        </a:spcAft>
                      </a:pPr>
                      <a:r>
                        <a:rPr lang="en-US" sz="1100" b="1" dirty="0">
                          <a:solidFill>
                            <a:schemeClr val="tx1"/>
                          </a:solidFill>
                        </a:rPr>
                        <a:t>Rice alone – 1 country</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a:solidFill>
                            <a:schemeClr val="tx1"/>
                          </a:solidFill>
                        </a:rPr>
                        <a:t>(Papua New Guinea)</a:t>
                      </a:r>
                    </a:p>
                  </a:txBody>
                  <a:tcPr marL="45723" marR="45723"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a:txBody>
                    <a:bodyPr/>
                    <a:lstStyle/>
                    <a:p>
                      <a:pPr>
                        <a:lnSpc>
                          <a:spcPct val="100000"/>
                        </a:lnSpc>
                        <a:spcBef>
                          <a:spcPts val="0"/>
                        </a:spcBef>
                        <a:spcAft>
                          <a:spcPts val="0"/>
                        </a:spcAft>
                      </a:pPr>
                      <a:endParaRPr lang="en-US" sz="1100" b="1" dirty="0">
                        <a:solidFill>
                          <a:srgbClr val="004484"/>
                        </a:solidFill>
                      </a:endParaRPr>
                    </a:p>
                  </a:txBody>
                  <a:tcPr marL="45723" marR="45723"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57A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a:solidFill>
                            <a:schemeClr val="tx1"/>
                          </a:solidFill>
                        </a:rPr>
                        <a:t>Wheat</a:t>
                      </a:r>
                      <a:r>
                        <a:rPr lang="en-US" sz="1100" b="1" baseline="0" dirty="0">
                          <a:solidFill>
                            <a:schemeClr val="tx1"/>
                          </a:solidFill>
                        </a:rPr>
                        <a:t> flour, maize flour, and rice – 2 countries</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rPr>
                        <a:t>(Costa Rica and the United States)</a:t>
                      </a:r>
                      <a:endParaRPr lang="en-US" sz="1100" b="1" dirty="0">
                        <a:solidFill>
                          <a:schemeClr val="tx1"/>
                        </a:solidFill>
                      </a:endParaRPr>
                    </a:p>
                  </a:txBody>
                  <a:tcPr marL="45723" marR="45723"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15032">
                <a:tc>
                  <a:txBody>
                    <a:bodyPr/>
                    <a:lstStyle/>
                    <a:p>
                      <a:endParaRPr lang="en-US" sz="1800" b="0" dirty="0">
                        <a:solidFill>
                          <a:schemeClr val="tx1"/>
                        </a:solidFill>
                      </a:endParaRPr>
                    </a:p>
                  </a:txBody>
                  <a:tcPr marL="91445" marR="91445"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DAB7E"/>
                    </a:solidFill>
                  </a:tcPr>
                </a:tc>
                <a:tc>
                  <a:txBody>
                    <a:bodyPr/>
                    <a:lstStyle/>
                    <a:p>
                      <a:pPr>
                        <a:lnSpc>
                          <a:spcPct val="100000"/>
                        </a:lnSpc>
                        <a:spcBef>
                          <a:spcPts val="0"/>
                        </a:spcBef>
                        <a:spcAft>
                          <a:spcPts val="0"/>
                        </a:spcAft>
                      </a:pPr>
                      <a:r>
                        <a:rPr lang="en-US" sz="1100" b="1" dirty="0">
                          <a:solidFill>
                            <a:schemeClr val="tx1"/>
                          </a:solidFill>
                        </a:rPr>
                        <a:t>Wheat</a:t>
                      </a:r>
                      <a:r>
                        <a:rPr lang="en-US" sz="1100" b="1" baseline="0" dirty="0">
                          <a:solidFill>
                            <a:schemeClr val="tx1"/>
                          </a:solidFill>
                        </a:rPr>
                        <a:t> flour and maize flour – 17 countries</a:t>
                      </a:r>
                      <a:endParaRPr lang="en-US" sz="1100" b="1" dirty="0">
                        <a:solidFill>
                          <a:schemeClr val="tx1"/>
                        </a:solidFill>
                      </a:endParaRPr>
                    </a:p>
                  </a:txBody>
                  <a:tcPr marL="45723" marR="45723"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a:txBody>
                    <a:bodyPr/>
                    <a:lstStyle/>
                    <a:p>
                      <a:pPr>
                        <a:lnSpc>
                          <a:spcPct val="100000"/>
                        </a:lnSpc>
                        <a:spcBef>
                          <a:spcPts val="0"/>
                        </a:spcBef>
                        <a:spcAft>
                          <a:spcPts val="0"/>
                        </a:spcAft>
                      </a:pPr>
                      <a:endParaRPr lang="en-US" sz="1100" b="1" dirty="0">
                        <a:solidFill>
                          <a:schemeClr val="tx1"/>
                        </a:solidFill>
                      </a:endParaRPr>
                    </a:p>
                  </a:txBody>
                  <a:tcPr marL="45723" marR="45723"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8ED"/>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a:solidFill>
                            <a:schemeClr val="tx1"/>
                          </a:solidFill>
                        </a:rPr>
                        <a:t>No mandatory</a:t>
                      </a:r>
                      <a:r>
                        <a:rPr lang="en-US" sz="1100" b="1" baseline="0" dirty="0">
                          <a:solidFill>
                            <a:schemeClr val="tx1"/>
                          </a:solidFill>
                        </a:rPr>
                        <a:t> fortification legislation or data not available</a:t>
                      </a:r>
                      <a:endParaRPr lang="en-US" sz="1100" b="1" dirty="0">
                        <a:solidFill>
                          <a:schemeClr val="tx1"/>
                        </a:solidFill>
                      </a:endParaRPr>
                    </a:p>
                  </a:txBody>
                  <a:tcPr marL="45723" marR="45723" marT="45748" marB="457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67529">
                <a:tc gridSpan="5">
                  <a:txBody>
                    <a:bodyPr/>
                    <a:lstStyle/>
                    <a:p>
                      <a:pPr marL="0" indent="0">
                        <a:lnSpc>
                          <a:spcPct val="100000"/>
                        </a:lnSpc>
                        <a:spcBef>
                          <a:spcPts val="0"/>
                        </a:spcBef>
                        <a:spcAft>
                          <a:spcPts val="0"/>
                        </a:spcAft>
                        <a:buFontTx/>
                        <a:buNone/>
                      </a:pPr>
                      <a:r>
                        <a:rPr lang="en-US" sz="1100" b="0" dirty="0">
                          <a:solidFill>
                            <a:schemeClr val="tx1"/>
                          </a:solidFill>
                        </a:rPr>
                        <a:t>Legislation has effect</a:t>
                      </a:r>
                      <a:r>
                        <a:rPr lang="en-US" sz="1100" b="0" baseline="0" dirty="0">
                          <a:solidFill>
                            <a:schemeClr val="tx1"/>
                          </a:solidFill>
                        </a:rPr>
                        <a:t> of mandating grain fortification with at least iron or folic acid.</a:t>
                      </a:r>
                    </a:p>
                    <a:p>
                      <a:pPr marL="0" indent="0">
                        <a:lnSpc>
                          <a:spcPct val="100000"/>
                        </a:lnSpc>
                        <a:spcBef>
                          <a:spcPts val="0"/>
                        </a:spcBef>
                        <a:spcAft>
                          <a:spcPts val="0"/>
                        </a:spcAft>
                        <a:buFontTx/>
                        <a:buNone/>
                      </a:pPr>
                      <a:r>
                        <a:rPr lang="en-US" sz="1100" b="0" dirty="0">
                          <a:solidFill>
                            <a:schemeClr val="tx1"/>
                          </a:solidFill>
                        </a:rPr>
                        <a:t>Legislation</a:t>
                      </a:r>
                      <a:r>
                        <a:rPr lang="en-US" sz="1100" b="0" baseline="0" dirty="0">
                          <a:solidFill>
                            <a:schemeClr val="tx1"/>
                          </a:solidFill>
                        </a:rPr>
                        <a:t> status from the Food Fortification Initiative (</a:t>
                      </a:r>
                      <a:r>
                        <a:rPr lang="en-US" sz="1100" b="0" baseline="0" dirty="0">
                          <a:solidFill>
                            <a:schemeClr val="tx1"/>
                          </a:solidFill>
                          <a:hlinkClick r:id="rId4"/>
                        </a:rPr>
                        <a:t>www.FFInetwork.org</a:t>
                      </a:r>
                      <a:r>
                        <a:rPr lang="en-US" sz="1100" b="0" baseline="0" dirty="0">
                          <a:solidFill>
                            <a:schemeClr val="tx1"/>
                          </a:solidFill>
                        </a:rPr>
                        <a:t>) November 2023.</a:t>
                      </a:r>
                      <a:endParaRPr lang="en-US" sz="1100" b="0" dirty="0">
                        <a:solidFill>
                          <a:schemeClr val="tx1"/>
                        </a:solidFill>
                      </a:endParaRPr>
                    </a:p>
                  </a:txBody>
                  <a:tcPr marL="45723" marR="45723" marT="45748" marB="45748" anchor="ctr">
                    <a:lnT w="12700" cap="flat" cmpd="sng" algn="ctr">
                      <a:solidFill>
                        <a:schemeClr val="tx1"/>
                      </a:solidFill>
                      <a:prstDash val="solid"/>
                      <a:round/>
                      <a:headEnd type="none" w="med" len="med"/>
                      <a:tailEnd type="none" w="med" len="med"/>
                    </a:lnT>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3"/>
                  </a:ext>
                </a:extLst>
              </a:tr>
            </a:tbl>
          </a:graphicData>
        </a:graphic>
      </p:graphicFrame>
      <p:sp>
        <p:nvSpPr>
          <p:cNvPr id="10276" name="Title 1"/>
          <p:cNvSpPr>
            <a:spLocks noGrp="1"/>
          </p:cNvSpPr>
          <p:nvPr>
            <p:ph type="title"/>
          </p:nvPr>
        </p:nvSpPr>
        <p:spPr>
          <a:xfrm>
            <a:off x="381000" y="128431"/>
            <a:ext cx="8686800" cy="1143000"/>
          </a:xfrm>
        </p:spPr>
        <p:txBody>
          <a:bodyPr>
            <a:normAutofit fontScale="90000"/>
          </a:bodyPr>
          <a:lstStyle/>
          <a:p>
            <a:pPr eaLnBrk="1" hangingPunct="1"/>
            <a:r>
              <a:rPr lang="en-US" altLang="en-US" sz="4000" dirty="0"/>
              <a:t>94 countries with legislation to fortify industrially milled flour and/or rice</a:t>
            </a:r>
          </a:p>
        </p:txBody>
      </p:sp>
      <p:sp>
        <p:nvSpPr>
          <p:cNvPr id="4" name="TextBox 3"/>
          <p:cNvSpPr txBox="1"/>
          <p:nvPr/>
        </p:nvSpPr>
        <p:spPr>
          <a:xfrm>
            <a:off x="402543" y="1128478"/>
            <a:ext cx="8643713" cy="523220"/>
          </a:xfrm>
          <a:prstGeom prst="rect">
            <a:avLst/>
          </a:prstGeom>
          <a:noFill/>
        </p:spPr>
        <p:txBody>
          <a:bodyPr wrap="none" rtlCol="0">
            <a:spAutoFit/>
          </a:bodyPr>
          <a:lstStyle/>
          <a:p>
            <a:r>
              <a:rPr lang="en-US" sz="1400" dirty="0"/>
              <a:t>Legislation in 93 countries mandates fortification of wheat flour alone or in combination with maize flour and/or rice.</a:t>
            </a:r>
          </a:p>
          <a:p>
            <a:r>
              <a:rPr lang="en-US" sz="1400" dirty="0"/>
              <a:t>One country (Papua New Guinea) has legislation to only fortify rice.</a:t>
            </a:r>
          </a:p>
        </p:txBody>
      </p:sp>
      <p:pic>
        <p:nvPicPr>
          <p:cNvPr id="8" name="Picture 7" descr="A close up of a logo&#10;&#10;Description automatically generated">
            <a:extLst>
              <a:ext uri="{FF2B5EF4-FFF2-40B4-BE49-F238E27FC236}">
                <a16:creationId xmlns:a16="http://schemas.microsoft.com/office/drawing/2014/main" id="{E2143BA7-620C-42B4-9AC8-5C0D1CB0BF6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45758" y="6255401"/>
            <a:ext cx="2628014" cy="417145"/>
          </a:xfrm>
          <a:prstGeom prst="rect">
            <a:avLst/>
          </a:prstGeom>
        </p:spPr>
      </p:pic>
    </p:spTree>
    <p:extLst>
      <p:ext uri="{BB962C8B-B14F-4D97-AF65-F5344CB8AC3E}">
        <p14:creationId xmlns:p14="http://schemas.microsoft.com/office/powerpoint/2010/main" val="279813026"/>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000000"/>
      </a:dk2>
      <a:lt2>
        <a:srgbClr val="FFFFFF"/>
      </a:lt2>
      <a:accent1>
        <a:srgbClr val="850002"/>
      </a:accent1>
      <a:accent2>
        <a:srgbClr val="028500"/>
      </a:accent2>
      <a:accent3>
        <a:srgbClr val="400085"/>
      </a:accent3>
      <a:accent4>
        <a:srgbClr val="AEABAB"/>
      </a:accent4>
      <a:accent5>
        <a:srgbClr val="004585"/>
      </a:accent5>
      <a:accent6>
        <a:srgbClr val="C25E00"/>
      </a:accent6>
      <a:hlink>
        <a:srgbClr val="004484"/>
      </a:hlink>
      <a:folHlink>
        <a:srgbClr val="C2CDD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0E006CFF3897D4F8EF6F33C9A89A030" ma:contentTypeVersion="14" ma:contentTypeDescription="Create a new document." ma:contentTypeScope="" ma:versionID="9aa26218490fd0374d5ddb2ed1b6394d">
  <xsd:schema xmlns:xsd="http://www.w3.org/2001/XMLSchema" xmlns:xs="http://www.w3.org/2001/XMLSchema" xmlns:p="http://schemas.microsoft.com/office/2006/metadata/properties" xmlns:ns3="8e156f88-7e32-4e25-8510-310b39d37eca" xmlns:ns4="3bafce71-545f-4d36-9e11-5571c0961379" targetNamespace="http://schemas.microsoft.com/office/2006/metadata/properties" ma:root="true" ma:fieldsID="0531439834ff5e521fb5fea4dc07d91a" ns3:_="" ns4:_="">
    <xsd:import namespace="8e156f88-7e32-4e25-8510-310b39d37eca"/>
    <xsd:import namespace="3bafce71-545f-4d36-9e11-5571c096137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156f88-7e32-4e25-8510-310b39d37e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bafce71-545f-4d36-9e11-5571c096137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29A396-88CA-4648-8123-DC5FFF6A6826}">
  <ds:schemaRefs>
    <ds:schemaRef ds:uri="http://schemas.microsoft.com/sharepoint/v3/contenttype/forms"/>
  </ds:schemaRefs>
</ds:datastoreItem>
</file>

<file path=customXml/itemProps2.xml><?xml version="1.0" encoding="utf-8"?>
<ds:datastoreItem xmlns:ds="http://schemas.openxmlformats.org/officeDocument/2006/customXml" ds:itemID="{7B7ADAAC-DD14-4932-922D-03078AF3B788}">
  <ds:schemaRefs>
    <ds:schemaRef ds:uri="http://purl.org/dc/elements/1.1/"/>
    <ds:schemaRef ds:uri="http://schemas.microsoft.com/office/2006/metadata/properties"/>
    <ds:schemaRef ds:uri="http://purl.org/dc/terms/"/>
    <ds:schemaRef ds:uri="http://schemas.openxmlformats.org/package/2006/metadata/core-properties"/>
    <ds:schemaRef ds:uri="3bafce71-545f-4d36-9e11-5571c0961379"/>
    <ds:schemaRef ds:uri="http://schemas.microsoft.com/office/2006/documentManagement/types"/>
    <ds:schemaRef ds:uri="http://schemas.microsoft.com/office/infopath/2007/PartnerControls"/>
    <ds:schemaRef ds:uri="8e156f88-7e32-4e25-8510-310b39d37eca"/>
    <ds:schemaRef ds:uri="http://www.w3.org/XML/1998/namespace"/>
    <ds:schemaRef ds:uri="http://purl.org/dc/dcmitype/"/>
  </ds:schemaRefs>
</ds:datastoreItem>
</file>

<file path=customXml/itemProps3.xml><?xml version="1.0" encoding="utf-8"?>
<ds:datastoreItem xmlns:ds="http://schemas.openxmlformats.org/officeDocument/2006/customXml" ds:itemID="{80BB9395-BC75-45A5-9E9F-07550AD2A4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156f88-7e32-4e25-8510-310b39d37eca"/>
    <ds:schemaRef ds:uri="3bafce71-545f-4d36-9e11-5571c09613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516</TotalTime>
  <Words>187</Words>
  <Application>Microsoft Office PowerPoint</Application>
  <PresentationFormat>On-screen Show (4:3)</PresentationFormat>
  <Paragraphs>16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Courier New</vt:lpstr>
      <vt:lpstr>Office Theme</vt:lpstr>
      <vt:lpstr>94 countries with legislation to fortify industrially milled flour and/or 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Creativity Session</dc:title>
  <dc:creator>SZimmerman</dc:creator>
  <cp:lastModifiedBy>Genoway, Jessie</cp:lastModifiedBy>
  <cp:revision>63</cp:revision>
  <dcterms:created xsi:type="dcterms:W3CDTF">2017-10-10T17:56:41Z</dcterms:created>
  <dcterms:modified xsi:type="dcterms:W3CDTF">2023-11-21T19:11:54Z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0x01010040E006CFF3897D4F8EF6F33C9A89A030</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